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50" r:id="rId2"/>
  </p:sldMasterIdLst>
  <p:notesMasterIdLst>
    <p:notesMasterId r:id="rId29"/>
  </p:notesMasterIdLst>
  <p:sldIdLst>
    <p:sldId id="300" r:id="rId3"/>
    <p:sldId id="1219" r:id="rId4"/>
    <p:sldId id="461" r:id="rId5"/>
    <p:sldId id="1217" r:id="rId6"/>
    <p:sldId id="510" r:id="rId7"/>
    <p:sldId id="503" r:id="rId8"/>
    <p:sldId id="488" r:id="rId9"/>
    <p:sldId id="484" r:id="rId10"/>
    <p:sldId id="1218" r:id="rId11"/>
    <p:sldId id="1220" r:id="rId12"/>
    <p:sldId id="489" r:id="rId13"/>
    <p:sldId id="511" r:id="rId14"/>
    <p:sldId id="1201" r:id="rId15"/>
    <p:sldId id="1222" r:id="rId16"/>
    <p:sldId id="1202" r:id="rId17"/>
    <p:sldId id="1204" r:id="rId18"/>
    <p:sldId id="1205" r:id="rId19"/>
    <p:sldId id="1221" r:id="rId20"/>
    <p:sldId id="1210" r:id="rId21"/>
    <p:sldId id="1208" r:id="rId22"/>
    <p:sldId id="1211" r:id="rId23"/>
    <p:sldId id="1213" r:id="rId24"/>
    <p:sldId id="1214" r:id="rId25"/>
    <p:sldId id="332" r:id="rId26"/>
    <p:sldId id="1200" r:id="rId27"/>
    <p:sldId id="1203" r:id="rId28"/>
  </p:sldIdLst>
  <p:sldSz cx="12192000" cy="6858000"/>
  <p:notesSz cx="9926638" cy="6797675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 userDrawn="1">
          <p15:clr>
            <a:srgbClr val="A4A3A4"/>
          </p15:clr>
        </p15:guide>
        <p15:guide id="2" pos="37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h" initials="m" lastIdx="6" clrIdx="0"/>
  <p:cmAuthor id="2" name="think" initials="t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D0A1"/>
    <a:srgbClr val="008000"/>
    <a:srgbClr val="006600"/>
    <a:srgbClr val="FF9900"/>
    <a:srgbClr val="F2F2F2"/>
    <a:srgbClr val="0000FF"/>
    <a:srgbClr val="D74503"/>
    <a:srgbClr val="DA5800"/>
    <a:srgbClr val="02548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510" autoAdjust="0"/>
  </p:normalViewPr>
  <p:slideViewPr>
    <p:cSldViewPr snapToGrid="0" showGuides="1">
      <p:cViewPr varScale="1">
        <p:scale>
          <a:sx n="93" d="100"/>
          <a:sy n="93" d="100"/>
        </p:scale>
        <p:origin x="1068" y="90"/>
      </p:cViewPr>
      <p:guideLst>
        <p:guide orient="horz" pos="2196"/>
        <p:guide pos="37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99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2799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7FAE1-3CDB-4B16-9900-BC826497684B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2799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CE8A3-6E88-4043-A1FA-B2CB20BAFD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04800" algn="just">
              <a:buNone/>
            </a:pPr>
            <a:endParaRPr lang="zh-CN" altLang="zh-CN" sz="1800" kern="10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D6CE8A3-6E88-4043-A1FA-B2CB20BAFD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DA8AB-08FF-29FA-25C1-0B5675B63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1A37BBF-EFEA-F4A1-C2D4-70CE5FD117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8493DB8-77AA-CDF0-F129-FEE8DF04F5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306FDDE-5E19-1232-9E41-EE48AAE28F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CE8A3-6E88-4043-A1FA-B2CB20BAFD6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914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106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021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C185D-E979-A99C-5B70-68DF34C91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2FA2870-9DAF-0304-8A27-0B5A1834B2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387C036-0FD0-2253-348A-D5E233DD341E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116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89A25-536C-5856-2F5B-CBB5D1827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D4ADCE1-C34C-D0D9-5534-C26C1FF1C7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8274B1-3F81-0A0B-1272-EE797778DAB0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896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BBF38-C5EB-9809-522B-AE131B4F0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34BB7E1-D048-B70B-F4A6-3ECF9F9BC7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97867A-F3B8-66AA-29B5-2CBE4A0879FE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790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E7FC2-977E-F8F6-F8CA-0D3CAEC26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FADD7E0-6207-5701-8773-60944C2CDD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AB2F58-B1DA-2A08-1D9E-4304966F18AE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319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58569-743D-6AB6-3F9B-3DA370CD6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984097F-967E-14A4-B032-AE0C7D86DC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8EF795-32AB-D8F9-CF5B-84C60A30E6A3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948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9F82C-0D78-25C1-8A22-EF1D5DE61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37363F2-AA39-3B7F-96AD-1935677DE1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1880109-CAFF-2581-A7F3-E9B0A87D5D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1B458A-A0C7-0395-926B-70BB182D08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CE8A3-6E88-4043-A1FA-B2CB20BAFD6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3499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9E229-7E22-4B56-EABA-147733A1A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CB0D2C8-4CBC-C46A-A678-DE88F48676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D084FB-15FA-AFDD-9636-EF34FE2C8EA7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5514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CE8A3-6E88-4043-A1FA-B2CB20BAFD6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9780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7881B-3CD6-D405-5ABD-D941CB533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AEEB4C9-ED3C-9BFB-D6BF-6E0FD3CAB6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D379274-4AED-500B-1282-F6C01880E593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3934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FF63A-F4CD-8DE7-FEBD-F18B98BA4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DF5CD4E-E6BD-165D-2561-7EC348054F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F0E148-D899-C97B-963C-709658FB9431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3199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3DA65-BD6A-48DC-F310-4D13FC825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7ECB2FC-87E2-41B6-3149-A31EE35BF9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9B0C42-F7D0-6A38-C60A-5191AE7B67A9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5065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28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CE8A3-6E88-4043-A1FA-B2CB20BAFD6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5682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CE8A3-6E88-4043-A1FA-B2CB20BAFD6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722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A3180-3307-067D-B918-9DF9DAD66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F5A7E67-2E07-8634-981F-4E691FD6EE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4EA69DD8-DD08-9E5E-D0D3-6A48D9E754C5}"/>
                  </a:ext>
                </a:extLst>
              </p:cNvPr>
              <p:cNvSpPr>
                <a:spLocks noGrp="1"/>
              </p:cNvSpPr>
              <p:nvPr>
                <p:ph type="body" idx="3"/>
              </p:nvPr>
            </p:nvSpPr>
            <p:spPr/>
            <p:txBody>
              <a:bodyPr/>
              <a:lstStyle/>
              <a:p>
                <a:endParaRPr lang="zh-CN" altLang="en-US"/>
              </a:p>
            </p:txBody>
          </p:sp>
        </mc:Choice>
        <mc:Fallback xmlns="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4EA69DD8-DD08-9E5E-D0D3-6A48D9E754C5}"/>
                  </a:ext>
                </a:extLst>
              </p:cNvPr>
              <p:cNvSpPr>
                <a:spLocks noGrp="1"/>
              </p:cNvSpPr>
              <p:nvPr>
                <p:ph type="body" idx="3"/>
              </p:nvPr>
            </p:nvSpPr>
            <p:spPr/>
            <p:txBody>
              <a:bodyPr/>
              <a:lstStyle/>
              <a:p>
                <a:r>
                  <a:rPr lang="en-US" altLang="zh-CN" sz="1800">
                    <a:solidFill>
                      <a:srgbClr val="000000"/>
                    </a:solidFill>
                    <a:effectLst/>
                    <a:latin typeface="AdvOT1ef757c0"/>
                  </a:rPr>
                  <a:t>The operation </a:t>
                </a:r>
                <a:r>
                  <a:rPr lang="en-US" altLang="zh-CN" sz="1800">
                    <a:solidFill>
                      <a:srgbClr val="000000"/>
                    </a:solidFill>
                    <a:effectLst/>
                    <a:latin typeface="AdvOT1ef757c0+03"/>
                  </a:rPr>
                  <a:t>Λ</a:t>
                </a:r>
                <a:r>
                  <a:rPr lang="en-US" altLang="zh-CN" sz="1800">
                    <a:solidFill>
                      <a:srgbClr val="000000"/>
                    </a:solidFill>
                    <a:effectLst/>
                    <a:latin typeface="AdvOT7d6df7ab.I"/>
                  </a:rPr>
                  <a:t>CS </a:t>
                </a:r>
                <a:r>
                  <a:rPr lang="en-US" altLang="zh-CN" sz="1800">
                    <a:solidFill>
                      <a:srgbClr val="000000"/>
                    </a:solidFill>
                    <a:effectLst/>
                    <a:latin typeface="AdvOT1ef757c0"/>
                  </a:rPr>
                  <a:t>proceeds in two steps: (i) Alice randomly generates an integer </a:t>
                </a:r>
                <a:r>
                  <a:rPr lang="en-US" altLang="zh-CN" sz="1800">
                    <a:solidFill>
                      <a:srgbClr val="000000"/>
                    </a:solidFill>
                    <a:effectLst/>
                    <a:latin typeface="AdvOT7d6df7ab.I"/>
                  </a:rPr>
                  <a:t>t </a:t>
                </a:r>
                <a:r>
                  <a:rPr lang="en-US" altLang="zh-CN" sz="1800">
                    <a:solidFill>
                      <a:srgbClr val="000000"/>
                    </a:solidFill>
                    <a:effectLst/>
                    <a:latin typeface="AdvOT1ef757c0"/>
                  </a:rPr>
                  <a:t>from {1, </a:t>
                </a:r>
                <a:r>
                  <a:rPr lang="en-US" altLang="zh-CN" sz="1800">
                    <a:solidFill>
                      <a:srgbClr val="000000"/>
                    </a:solidFill>
                    <a:effectLst/>
                    <a:latin typeface="AdvOT1ef757c0+20"/>
                  </a:rPr>
                  <a:t>…</a:t>
                </a:r>
                <a:r>
                  <a:rPr lang="en-US" altLang="zh-CN" sz="1800">
                    <a:solidFill>
                      <a:srgbClr val="000000"/>
                    </a:solidFill>
                    <a:effectLst/>
                    <a:latin typeface="AdvOT1ef757c0"/>
                  </a:rPr>
                  <a:t>, </a:t>
                </a:r>
                <a:r>
                  <a:rPr lang="en-US" altLang="zh-CN" sz="1800">
                    <a:solidFill>
                      <a:srgbClr val="000000"/>
                    </a:solidFill>
                    <a:effectLst/>
                    <a:latin typeface="AdvOT7d6df7ab.I"/>
                  </a:rPr>
                  <a:t>n</a:t>
                </a:r>
                <a:r>
                  <a:rPr lang="en-US" altLang="zh-CN" sz="1800">
                    <a:solidFill>
                      <a:srgbClr val="000000"/>
                    </a:solidFill>
                    <a:effectLst/>
                    <a:latin typeface="AdvOT1ef757c0"/>
                  </a:rPr>
                  <a:t>} with uniform probability 1/</a:t>
                </a:r>
                <a:r>
                  <a:rPr lang="en-US" altLang="zh-CN" sz="1800">
                    <a:solidFill>
                      <a:srgbClr val="000000"/>
                    </a:solidFill>
                    <a:effectLst/>
                    <a:latin typeface="AdvOT7d6df7ab.I"/>
                  </a:rPr>
                  <a:t>n</a:t>
                </a:r>
                <a:r>
                  <a:rPr lang="en-US" altLang="zh-CN" sz="1800">
                    <a:solidFill>
                      <a:srgbClr val="000000"/>
                    </a:solidFill>
                    <a:effectLst/>
                    <a:latin typeface="AdvOT1ef757c0"/>
                  </a:rPr>
                  <a:t>, and communicates this number to Bob; </a:t>
                </a:r>
              </a:p>
              <a:p>
                <a:r>
                  <a:rPr lang="en-US" altLang="zh-CN" sz="1800">
                    <a:solidFill>
                      <a:srgbClr val="000000"/>
                    </a:solidFill>
                    <a:effectLst/>
                    <a:latin typeface="AdvOT1ef757c0"/>
                  </a:rPr>
                  <a:t>(ii) Using this classical information, Alice and Bob perform a SWAP operation </a:t>
                </a:r>
                <a:r>
                  <a:rPr lang="en-US" altLang="zh-CN" sz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between systems </a:t>
                </a:r>
                <a:r>
                  <a:rPr lang="en-US" altLang="zh-CN" sz="1200" b="0" i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</a:rPr>
                  <a:t>𝐴_1 𝐵_1</a:t>
                </a:r>
                <a:r>
                  <a:rPr lang="en-US" altLang="zh-CN" sz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 </a:t>
                </a:r>
                <a:r>
                  <a:rPr lang="en-US" altLang="zh-CN" sz="1200" i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𝐴_</a:t>
                </a:r>
                <a:r>
                  <a:rPr lang="en-US" altLang="zh-CN" sz="1200" b="0" i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𝑡 </a:t>
                </a:r>
                <a:r>
                  <a:rPr lang="en-US" altLang="zh-CN" sz="1200" i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𝐵_</a:t>
                </a:r>
                <a:r>
                  <a:rPr lang="en-US" altLang="zh-CN" sz="1200" b="0" i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𝑡</a:t>
                </a:r>
                <a:r>
                  <a:rPr lang="en-US" altLang="zh-CN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67167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053C2-90F1-82A0-740B-897CE30E3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8DAD88C-0546-2203-8835-D60220D6C7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B127995-171B-C023-528D-25F3D40C6A2A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143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0296E-2129-E8DD-D960-625C55443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2F89ED2-ED0B-E6C1-9BDE-5EA275368E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4C3CBE-866B-BC4E-9592-52AFA06A69CA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5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400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836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605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sz="120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>
              <a:solidFill>
                <a:srgbClr val="000000"/>
              </a:solidFill>
              <a:effectLst/>
              <a:latin typeface="Times-Roman"/>
            </a:endParaRPr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282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4F44C-7E39-7747-10E1-8090B4B4A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B5E7463-3FDC-7AB5-CFB8-08D9F72A6A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C50056A-BE6A-3F1B-4D26-2EF62F23D6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280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B5C4C23-56A6-7232-7DD9-A6EB6BD663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CE8A3-6E88-4043-A1FA-B2CB20BAFD6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0288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4F4E-87D5-4F93-87D7-D3A2CB82A6A2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916C6-9D26-4A0C-AE07-AA46556689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529888" y="6241745"/>
            <a:ext cx="939240" cy="1447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第 </a:t>
            </a:r>
            <a:fld id="{75168D04-7926-484C-B90B-2D13ABC6EC67}" type="slidenum">
              <a:rPr lang="zh-CN" altLang="en-US" dirty="0" smtClean="0"/>
              <a:t>‹#›</a:t>
            </a:fld>
            <a:r>
              <a:rPr lang="zh-CN" altLang="en-US" dirty="0"/>
              <a:t> 页</a:t>
            </a:r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3"/>
          </p:nvPr>
        </p:nvSpPr>
        <p:spPr>
          <a:xfrm>
            <a:off x="10529888" y="6434735"/>
            <a:ext cx="93924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dist">
              <a:defRPr lang="zh-CN" altLang="en-US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zh-CN" altLang="en-US"/>
              <a:t>竢实扬华，自强不息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SO_Shape"/>
          <p:cNvSpPr/>
          <p:nvPr userDrawn="1"/>
        </p:nvSpPr>
        <p:spPr bwMode="auto">
          <a:xfrm>
            <a:off x="11096625" y="677541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KSO_Shape"/>
          <p:cNvSpPr/>
          <p:nvPr userDrawn="1"/>
        </p:nvSpPr>
        <p:spPr bwMode="auto">
          <a:xfrm>
            <a:off x="10648111" y="677541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KSO_Shape"/>
          <p:cNvSpPr/>
          <p:nvPr userDrawn="1"/>
        </p:nvSpPr>
        <p:spPr bwMode="auto">
          <a:xfrm>
            <a:off x="10199597" y="677541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KSO_Shape"/>
          <p:cNvSpPr/>
          <p:nvPr userDrawn="1"/>
        </p:nvSpPr>
        <p:spPr bwMode="auto">
          <a:xfrm>
            <a:off x="9751083" y="677541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KSO_Shape"/>
          <p:cNvSpPr/>
          <p:nvPr userDrawn="1"/>
        </p:nvSpPr>
        <p:spPr bwMode="auto">
          <a:xfrm>
            <a:off x="9302569" y="677541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529888" y="6241745"/>
            <a:ext cx="939240" cy="1447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第 </a:t>
            </a:r>
            <a:fld id="{75168D04-7926-484C-B90B-2D13ABC6EC67}" type="slidenum">
              <a:rPr lang="zh-CN" altLang="en-US" dirty="0" smtClean="0"/>
              <a:t>‹#›</a:t>
            </a:fld>
            <a:r>
              <a:rPr lang="zh-CN" altLang="en-US" dirty="0"/>
              <a:t> 页</a:t>
            </a: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</p:nvPr>
        </p:nvSpPr>
        <p:spPr>
          <a:xfrm>
            <a:off x="10529888" y="6434735"/>
            <a:ext cx="93924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dist">
              <a:defRPr lang="zh-CN" altLang="en-US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zh-CN" altLang="en-US"/>
              <a:t>竢实扬华，自强不息</a:t>
            </a: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10" hasCustomPrompt="1"/>
          </p:nvPr>
        </p:nvSpPr>
        <p:spPr>
          <a:xfrm>
            <a:off x="1621701" y="611679"/>
            <a:ext cx="3188423" cy="2492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lvl1pPr marL="0" indent="0">
              <a:buFontTx/>
              <a:buNone/>
              <a:defRPr lang="zh-CN" altLang="en-US" sz="18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zh-CN" altLang="en-US" dirty="0"/>
              <a:t>编辑母版文本样式</a:t>
            </a:r>
          </a:p>
        </p:txBody>
      </p:sp>
      <p:sp>
        <p:nvSpPr>
          <p:cNvPr id="17" name="KSO_Shape"/>
          <p:cNvSpPr/>
          <p:nvPr userDrawn="1"/>
        </p:nvSpPr>
        <p:spPr bwMode="auto">
          <a:xfrm>
            <a:off x="8854055" y="677541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1400175" y="877566"/>
            <a:ext cx="745388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KSO_Shape"/>
          <p:cNvSpPr/>
          <p:nvPr userDrawn="1"/>
        </p:nvSpPr>
        <p:spPr bwMode="auto">
          <a:xfrm>
            <a:off x="591672" y="313055"/>
            <a:ext cx="981565" cy="597248"/>
          </a:xfrm>
          <a:custGeom>
            <a:avLst/>
            <a:gdLst>
              <a:gd name="T0" fmla="*/ 1395067 w 3931"/>
              <a:gd name="T1" fmla="*/ 589725 h 2392"/>
              <a:gd name="T2" fmla="*/ 928365 w 3931"/>
              <a:gd name="T3" fmla="*/ 389484 h 2392"/>
              <a:gd name="T4" fmla="*/ 403040 w 3931"/>
              <a:gd name="T5" fmla="*/ 589725 h 2392"/>
              <a:gd name="T6" fmla="*/ 256480 w 3931"/>
              <a:gd name="T7" fmla="*/ 528782 h 2392"/>
              <a:gd name="T8" fmla="*/ 256480 w 3931"/>
              <a:gd name="T9" fmla="*/ 708403 h 2392"/>
              <a:gd name="T10" fmla="*/ 296326 w 3931"/>
              <a:gd name="T11" fmla="*/ 763389 h 2392"/>
              <a:gd name="T12" fmla="*/ 255564 w 3931"/>
              <a:gd name="T13" fmla="*/ 818375 h 2392"/>
              <a:gd name="T14" fmla="*/ 299074 w 3931"/>
              <a:gd name="T15" fmla="*/ 1011742 h 2392"/>
              <a:gd name="T16" fmla="*/ 170834 w 3931"/>
              <a:gd name="T17" fmla="*/ 1011742 h 2392"/>
              <a:gd name="T18" fmla="*/ 214802 w 3931"/>
              <a:gd name="T19" fmla="*/ 817458 h 2392"/>
              <a:gd name="T20" fmla="*/ 179078 w 3931"/>
              <a:gd name="T21" fmla="*/ 763389 h 2392"/>
              <a:gd name="T22" fmla="*/ 213428 w 3931"/>
              <a:gd name="T23" fmla="*/ 709777 h 2392"/>
              <a:gd name="T24" fmla="*/ 213428 w 3931"/>
              <a:gd name="T25" fmla="*/ 510911 h 2392"/>
              <a:gd name="T26" fmla="*/ 0 w 3931"/>
              <a:gd name="T27" fmla="*/ 421559 h 2392"/>
              <a:gd name="T28" fmla="*/ 938899 w 3931"/>
              <a:gd name="T29" fmla="*/ 0 h 2392"/>
              <a:gd name="T30" fmla="*/ 1800397 w 3931"/>
              <a:gd name="T31" fmla="*/ 427058 h 2392"/>
              <a:gd name="T32" fmla="*/ 1395067 w 3931"/>
              <a:gd name="T33" fmla="*/ 589725 h 2392"/>
              <a:gd name="T34" fmla="*/ 917831 w 3931"/>
              <a:gd name="T35" fmla="*/ 491208 h 2392"/>
              <a:gd name="T36" fmla="*/ 1341481 w 3931"/>
              <a:gd name="T37" fmla="*/ 635088 h 2392"/>
              <a:gd name="T38" fmla="*/ 1341481 w 3931"/>
              <a:gd name="T39" fmla="*/ 983791 h 2392"/>
              <a:gd name="T40" fmla="*/ 896306 w 3931"/>
              <a:gd name="T41" fmla="*/ 1096054 h 2392"/>
              <a:gd name="T42" fmla="*/ 503342 w 3931"/>
              <a:gd name="T43" fmla="*/ 983791 h 2392"/>
              <a:gd name="T44" fmla="*/ 503342 w 3931"/>
              <a:gd name="T45" fmla="*/ 635088 h 2392"/>
              <a:gd name="T46" fmla="*/ 917831 w 3931"/>
              <a:gd name="T47" fmla="*/ 491208 h 2392"/>
              <a:gd name="T48" fmla="*/ 912335 w 3931"/>
              <a:gd name="T49" fmla="*/ 1031904 h 2392"/>
              <a:gd name="T50" fmla="*/ 1254003 w 3931"/>
              <a:gd name="T51" fmla="*/ 946675 h 2392"/>
              <a:gd name="T52" fmla="*/ 912335 w 3931"/>
              <a:gd name="T53" fmla="*/ 860989 h 2392"/>
              <a:gd name="T54" fmla="*/ 571126 w 3931"/>
              <a:gd name="T55" fmla="*/ 946675 h 2392"/>
              <a:gd name="T56" fmla="*/ 912335 w 3931"/>
              <a:gd name="T57" fmla="*/ 1031904 h 239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931" h="2392">
                <a:moveTo>
                  <a:pt x="3046" y="1287"/>
                </a:moveTo>
                <a:cubicBezTo>
                  <a:pt x="3046" y="1287"/>
                  <a:pt x="2618" y="850"/>
                  <a:pt x="2027" y="850"/>
                </a:cubicBezTo>
                <a:cubicBezTo>
                  <a:pt x="1450" y="850"/>
                  <a:pt x="880" y="1287"/>
                  <a:pt x="880" y="1287"/>
                </a:cubicBezTo>
                <a:cubicBezTo>
                  <a:pt x="560" y="1154"/>
                  <a:pt x="560" y="1154"/>
                  <a:pt x="560" y="1154"/>
                </a:cubicBezTo>
                <a:cubicBezTo>
                  <a:pt x="560" y="1546"/>
                  <a:pt x="560" y="1546"/>
                  <a:pt x="560" y="1546"/>
                </a:cubicBezTo>
                <a:cubicBezTo>
                  <a:pt x="610" y="1563"/>
                  <a:pt x="647" y="1610"/>
                  <a:pt x="647" y="1666"/>
                </a:cubicBezTo>
                <a:cubicBezTo>
                  <a:pt x="647" y="1723"/>
                  <a:pt x="609" y="1769"/>
                  <a:pt x="558" y="1786"/>
                </a:cubicBezTo>
                <a:cubicBezTo>
                  <a:pt x="653" y="2208"/>
                  <a:pt x="653" y="2208"/>
                  <a:pt x="653" y="2208"/>
                </a:cubicBezTo>
                <a:cubicBezTo>
                  <a:pt x="373" y="2208"/>
                  <a:pt x="373" y="2208"/>
                  <a:pt x="373" y="2208"/>
                </a:cubicBezTo>
                <a:cubicBezTo>
                  <a:pt x="469" y="1784"/>
                  <a:pt x="469" y="1784"/>
                  <a:pt x="469" y="1784"/>
                </a:cubicBezTo>
                <a:cubicBezTo>
                  <a:pt x="423" y="1764"/>
                  <a:pt x="391" y="1719"/>
                  <a:pt x="391" y="1666"/>
                </a:cubicBezTo>
                <a:cubicBezTo>
                  <a:pt x="391" y="1614"/>
                  <a:pt x="422" y="1570"/>
                  <a:pt x="466" y="1549"/>
                </a:cubicBezTo>
                <a:cubicBezTo>
                  <a:pt x="466" y="1115"/>
                  <a:pt x="466" y="1115"/>
                  <a:pt x="466" y="1115"/>
                </a:cubicBezTo>
                <a:cubicBezTo>
                  <a:pt x="0" y="920"/>
                  <a:pt x="0" y="920"/>
                  <a:pt x="0" y="920"/>
                </a:cubicBezTo>
                <a:cubicBezTo>
                  <a:pt x="2050" y="0"/>
                  <a:pt x="2050" y="0"/>
                  <a:pt x="2050" y="0"/>
                </a:cubicBezTo>
                <a:cubicBezTo>
                  <a:pt x="3931" y="932"/>
                  <a:pt x="3931" y="932"/>
                  <a:pt x="3931" y="932"/>
                </a:cubicBezTo>
                <a:lnTo>
                  <a:pt x="3046" y="1287"/>
                </a:lnTo>
                <a:close/>
                <a:moveTo>
                  <a:pt x="2004" y="1072"/>
                </a:moveTo>
                <a:cubicBezTo>
                  <a:pt x="2598" y="1072"/>
                  <a:pt x="2929" y="1386"/>
                  <a:pt x="2929" y="1386"/>
                </a:cubicBezTo>
                <a:cubicBezTo>
                  <a:pt x="2929" y="2147"/>
                  <a:pt x="2929" y="2147"/>
                  <a:pt x="2929" y="2147"/>
                </a:cubicBezTo>
                <a:cubicBezTo>
                  <a:pt x="2929" y="2147"/>
                  <a:pt x="2586" y="2392"/>
                  <a:pt x="1957" y="2392"/>
                </a:cubicBezTo>
                <a:cubicBezTo>
                  <a:pt x="1328" y="2392"/>
                  <a:pt x="1099" y="2147"/>
                  <a:pt x="1099" y="2147"/>
                </a:cubicBezTo>
                <a:cubicBezTo>
                  <a:pt x="1099" y="1386"/>
                  <a:pt x="1099" y="1386"/>
                  <a:pt x="1099" y="1386"/>
                </a:cubicBezTo>
                <a:cubicBezTo>
                  <a:pt x="1099" y="1386"/>
                  <a:pt x="1410" y="1072"/>
                  <a:pt x="2004" y="1072"/>
                </a:cubicBezTo>
                <a:close/>
                <a:moveTo>
                  <a:pt x="1992" y="2252"/>
                </a:moveTo>
                <a:cubicBezTo>
                  <a:pt x="2404" y="2252"/>
                  <a:pt x="2738" y="2168"/>
                  <a:pt x="2738" y="2066"/>
                </a:cubicBezTo>
                <a:cubicBezTo>
                  <a:pt x="2738" y="1963"/>
                  <a:pt x="2404" y="1879"/>
                  <a:pt x="1992" y="1879"/>
                </a:cubicBezTo>
                <a:cubicBezTo>
                  <a:pt x="1581" y="1879"/>
                  <a:pt x="1247" y="1963"/>
                  <a:pt x="1247" y="2066"/>
                </a:cubicBezTo>
                <a:cubicBezTo>
                  <a:pt x="1247" y="2168"/>
                  <a:pt x="1581" y="2252"/>
                  <a:pt x="1992" y="2252"/>
                </a:cubicBezTo>
                <a:close/>
              </a:path>
            </a:pathLst>
          </a:custGeom>
          <a:solidFill>
            <a:srgbClr val="20517C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1400175" y="1004888"/>
            <a:ext cx="745388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KSO_Shape"/>
          <p:cNvSpPr/>
          <p:nvPr userDrawn="1"/>
        </p:nvSpPr>
        <p:spPr bwMode="auto">
          <a:xfrm>
            <a:off x="10648111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KSO_Shape"/>
          <p:cNvSpPr/>
          <p:nvPr userDrawn="1"/>
        </p:nvSpPr>
        <p:spPr bwMode="auto">
          <a:xfrm>
            <a:off x="10199597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KSO_Shape"/>
          <p:cNvSpPr/>
          <p:nvPr userDrawn="1"/>
        </p:nvSpPr>
        <p:spPr bwMode="auto">
          <a:xfrm>
            <a:off x="9751083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KSO_Shape"/>
          <p:cNvSpPr/>
          <p:nvPr userDrawn="1"/>
        </p:nvSpPr>
        <p:spPr bwMode="auto">
          <a:xfrm>
            <a:off x="9302569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KSO_Shape"/>
          <p:cNvSpPr/>
          <p:nvPr userDrawn="1"/>
        </p:nvSpPr>
        <p:spPr bwMode="auto">
          <a:xfrm>
            <a:off x="8854055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529888" y="6241745"/>
            <a:ext cx="939240" cy="1447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第 </a:t>
            </a:r>
            <a:fld id="{75168D04-7926-484C-B90B-2D13ABC6EC67}" type="slidenum">
              <a:rPr lang="zh-CN" altLang="en-US" dirty="0" smtClean="0"/>
              <a:t>‹#›</a:t>
            </a:fld>
            <a:r>
              <a:rPr lang="zh-CN" altLang="en-US" dirty="0"/>
              <a:t> 页</a:t>
            </a: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</p:nvPr>
        </p:nvSpPr>
        <p:spPr>
          <a:xfrm>
            <a:off x="10529888" y="6434735"/>
            <a:ext cx="93924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dist">
              <a:defRPr lang="zh-CN" altLang="en-US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zh-CN" altLang="en-US"/>
              <a:t>竢实扬华，自强不息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0" hasCustomPrompt="1"/>
          </p:nvPr>
        </p:nvSpPr>
        <p:spPr>
          <a:xfrm>
            <a:off x="1621701" y="739001"/>
            <a:ext cx="3188423" cy="2492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lvl1pPr marL="0" indent="0">
              <a:buFontTx/>
              <a:buNone/>
              <a:defRPr lang="zh-CN" altLang="en-US" sz="18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zh-CN" altLang="en-US" dirty="0"/>
              <a:t>编辑母版文本样式</a:t>
            </a:r>
          </a:p>
        </p:txBody>
      </p:sp>
      <p:sp>
        <p:nvSpPr>
          <p:cNvPr id="18" name="KSO_Shape"/>
          <p:cNvSpPr/>
          <p:nvPr userDrawn="1"/>
        </p:nvSpPr>
        <p:spPr bwMode="auto">
          <a:xfrm>
            <a:off x="11096625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Shape"/>
          <p:cNvSpPr/>
          <p:nvPr userDrawn="1"/>
        </p:nvSpPr>
        <p:spPr bwMode="auto">
          <a:xfrm>
            <a:off x="695325" y="608012"/>
            <a:ext cx="840652" cy="489268"/>
          </a:xfrm>
          <a:custGeom>
            <a:avLst/>
            <a:gdLst>
              <a:gd name="T0" fmla="*/ 523582 w 5574"/>
              <a:gd name="T1" fmla="*/ 1026353 h 3244"/>
              <a:gd name="T2" fmla="*/ 164730 w 5574"/>
              <a:gd name="T3" fmla="*/ 1048328 h 3244"/>
              <a:gd name="T4" fmla="*/ 0 w 5574"/>
              <a:gd name="T5" fmla="*/ 1009549 h 3244"/>
              <a:gd name="T6" fmla="*/ 319446 w 5574"/>
              <a:gd name="T7" fmla="*/ 836336 h 3244"/>
              <a:gd name="T8" fmla="*/ 613375 w 5574"/>
              <a:gd name="T9" fmla="*/ 882224 h 3244"/>
              <a:gd name="T10" fmla="*/ 764539 w 5574"/>
              <a:gd name="T11" fmla="*/ 841183 h 3244"/>
              <a:gd name="T12" fmla="*/ 1800397 w 5574"/>
              <a:gd name="T13" fmla="*/ 867682 h 3244"/>
              <a:gd name="T14" fmla="*/ 693802 w 5574"/>
              <a:gd name="T15" fmla="*/ 1048005 h 3244"/>
              <a:gd name="T16" fmla="*/ 556850 w 5574"/>
              <a:gd name="T17" fmla="*/ 973032 h 3244"/>
              <a:gd name="T18" fmla="*/ 247094 w 5574"/>
              <a:gd name="T19" fmla="*/ 935545 h 3244"/>
              <a:gd name="T20" fmla="*/ 556850 w 5574"/>
              <a:gd name="T21" fmla="*/ 973032 h 3244"/>
              <a:gd name="T22" fmla="*/ 1014540 w 5574"/>
              <a:gd name="T23" fmla="*/ 156732 h 3244"/>
              <a:gd name="T24" fmla="*/ 1066866 w 5574"/>
              <a:gd name="T25" fmla="*/ 790124 h 3244"/>
              <a:gd name="T26" fmla="*/ 98515 w 5574"/>
              <a:gd name="T27" fmla="*/ 789801 h 3244"/>
              <a:gd name="T28" fmla="*/ 52649 w 5574"/>
              <a:gd name="T29" fmla="*/ 743912 h 3244"/>
              <a:gd name="T30" fmla="*/ 52649 w 5574"/>
              <a:gd name="T31" fmla="*/ 149623 h 3244"/>
              <a:gd name="T32" fmla="*/ 150841 w 5574"/>
              <a:gd name="T33" fmla="*/ 18420 h 3244"/>
              <a:gd name="T34" fmla="*/ 187339 w 5574"/>
              <a:gd name="T35" fmla="*/ 0 h 3244"/>
              <a:gd name="T36" fmla="*/ 734500 w 5574"/>
              <a:gd name="T37" fmla="*/ 0 h 3244"/>
              <a:gd name="T38" fmla="*/ 132107 w 5574"/>
              <a:gd name="T39" fmla="*/ 596228 h 3244"/>
              <a:gd name="T40" fmla="*/ 257753 w 5574"/>
              <a:gd name="T41" fmla="*/ 596228 h 3244"/>
              <a:gd name="T42" fmla="*/ 688311 w 5574"/>
              <a:gd name="T43" fmla="*/ 533536 h 3244"/>
              <a:gd name="T44" fmla="*/ 688311 w 5574"/>
              <a:gd name="T45" fmla="*/ 659244 h 3244"/>
              <a:gd name="T46" fmla="*/ 688311 w 5574"/>
              <a:gd name="T47" fmla="*/ 533536 h 3244"/>
              <a:gd name="T48" fmla="*/ 748066 w 5574"/>
              <a:gd name="T49" fmla="*/ 439819 h 3244"/>
              <a:gd name="T50" fmla="*/ 688311 w 5574"/>
              <a:gd name="T51" fmla="*/ 91777 h 3244"/>
              <a:gd name="T52" fmla="*/ 144381 w 5574"/>
              <a:gd name="T53" fmla="*/ 179676 h 3244"/>
              <a:gd name="T54" fmla="*/ 1106272 w 5574"/>
              <a:gd name="T55" fmla="*/ 207791 h 3244"/>
              <a:gd name="T56" fmla="*/ 1385343 w 5574"/>
              <a:gd name="T57" fmla="*/ 790447 h 3244"/>
              <a:gd name="T58" fmla="*/ 1119515 w 5574"/>
              <a:gd name="T59" fmla="*/ 236876 h 3244"/>
              <a:gd name="T60" fmla="*/ 1115639 w 5574"/>
              <a:gd name="T61" fmla="*/ 223626 h 3244"/>
              <a:gd name="T62" fmla="*/ 1437669 w 5574"/>
              <a:gd name="T63" fmla="*/ 393608 h 3244"/>
              <a:gd name="T64" fmla="*/ 1634375 w 5574"/>
              <a:gd name="T65" fmla="*/ 791093 h 3244"/>
              <a:gd name="T66" fmla="*/ 1437669 w 5574"/>
              <a:gd name="T67" fmla="*/ 393608 h 3244"/>
              <a:gd name="T68" fmla="*/ 1746133 w 5574"/>
              <a:gd name="T69" fmla="*/ 566175 h 3244"/>
              <a:gd name="T70" fmla="*/ 1686701 w 5574"/>
              <a:gd name="T71" fmla="*/ 791093 h 324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574" h="3244">
                <a:moveTo>
                  <a:pt x="1585" y="3235"/>
                </a:moveTo>
                <a:cubicBezTo>
                  <a:pt x="1621" y="3176"/>
                  <a:pt x="1621" y="3176"/>
                  <a:pt x="1621" y="3176"/>
                </a:cubicBezTo>
                <a:cubicBezTo>
                  <a:pt x="560" y="3176"/>
                  <a:pt x="560" y="3176"/>
                  <a:pt x="560" y="3176"/>
                </a:cubicBezTo>
                <a:cubicBezTo>
                  <a:pt x="510" y="3244"/>
                  <a:pt x="510" y="3244"/>
                  <a:pt x="510" y="3244"/>
                </a:cubicBezTo>
                <a:cubicBezTo>
                  <a:pt x="3" y="3244"/>
                  <a:pt x="3" y="3244"/>
                  <a:pt x="3" y="3244"/>
                </a:cubicBezTo>
                <a:cubicBezTo>
                  <a:pt x="0" y="3124"/>
                  <a:pt x="0" y="3124"/>
                  <a:pt x="0" y="3124"/>
                </a:cubicBezTo>
                <a:cubicBezTo>
                  <a:pt x="552" y="2588"/>
                  <a:pt x="552" y="2588"/>
                  <a:pt x="552" y="2588"/>
                </a:cubicBezTo>
                <a:cubicBezTo>
                  <a:pt x="989" y="2588"/>
                  <a:pt x="989" y="2588"/>
                  <a:pt x="989" y="2588"/>
                </a:cubicBezTo>
                <a:cubicBezTo>
                  <a:pt x="886" y="2730"/>
                  <a:pt x="886" y="2730"/>
                  <a:pt x="886" y="2730"/>
                </a:cubicBezTo>
                <a:cubicBezTo>
                  <a:pt x="1899" y="2730"/>
                  <a:pt x="1899" y="2730"/>
                  <a:pt x="1899" y="2730"/>
                </a:cubicBezTo>
                <a:cubicBezTo>
                  <a:pt x="1978" y="2603"/>
                  <a:pt x="1978" y="2603"/>
                  <a:pt x="1978" y="2603"/>
                </a:cubicBezTo>
                <a:cubicBezTo>
                  <a:pt x="2367" y="2603"/>
                  <a:pt x="2367" y="2603"/>
                  <a:pt x="2367" y="2603"/>
                </a:cubicBezTo>
                <a:cubicBezTo>
                  <a:pt x="5574" y="2603"/>
                  <a:pt x="5574" y="2603"/>
                  <a:pt x="5574" y="2603"/>
                </a:cubicBezTo>
                <a:cubicBezTo>
                  <a:pt x="5574" y="2685"/>
                  <a:pt x="5574" y="2685"/>
                  <a:pt x="5574" y="2685"/>
                </a:cubicBezTo>
                <a:cubicBezTo>
                  <a:pt x="2290" y="2828"/>
                  <a:pt x="2290" y="2828"/>
                  <a:pt x="2290" y="2828"/>
                </a:cubicBezTo>
                <a:cubicBezTo>
                  <a:pt x="2148" y="3243"/>
                  <a:pt x="2148" y="3243"/>
                  <a:pt x="2148" y="3243"/>
                </a:cubicBezTo>
                <a:cubicBezTo>
                  <a:pt x="1585" y="3235"/>
                  <a:pt x="1585" y="3235"/>
                  <a:pt x="1585" y="3235"/>
                </a:cubicBezTo>
                <a:close/>
                <a:moveTo>
                  <a:pt x="1724" y="3011"/>
                </a:moveTo>
                <a:cubicBezTo>
                  <a:pt x="1796" y="2895"/>
                  <a:pt x="1796" y="2895"/>
                  <a:pt x="1796" y="2895"/>
                </a:cubicBezTo>
                <a:cubicBezTo>
                  <a:pt x="765" y="2895"/>
                  <a:pt x="765" y="2895"/>
                  <a:pt x="765" y="2895"/>
                </a:cubicBezTo>
                <a:cubicBezTo>
                  <a:pt x="681" y="3011"/>
                  <a:pt x="681" y="3011"/>
                  <a:pt x="681" y="3011"/>
                </a:cubicBezTo>
                <a:cubicBezTo>
                  <a:pt x="1724" y="3011"/>
                  <a:pt x="1724" y="3011"/>
                  <a:pt x="1724" y="3011"/>
                </a:cubicBezTo>
                <a:close/>
                <a:moveTo>
                  <a:pt x="2274" y="0"/>
                </a:moveTo>
                <a:cubicBezTo>
                  <a:pt x="3141" y="485"/>
                  <a:pt x="3141" y="485"/>
                  <a:pt x="3141" y="485"/>
                </a:cubicBezTo>
                <a:cubicBezTo>
                  <a:pt x="3303" y="755"/>
                  <a:pt x="3303" y="755"/>
                  <a:pt x="3303" y="755"/>
                </a:cubicBezTo>
                <a:cubicBezTo>
                  <a:pt x="3303" y="2445"/>
                  <a:pt x="3303" y="2445"/>
                  <a:pt x="3303" y="2445"/>
                </a:cubicBezTo>
                <a:cubicBezTo>
                  <a:pt x="2600" y="2444"/>
                  <a:pt x="2600" y="2444"/>
                  <a:pt x="2600" y="2444"/>
                </a:cubicBezTo>
                <a:cubicBezTo>
                  <a:pt x="2180" y="2444"/>
                  <a:pt x="638" y="2444"/>
                  <a:pt x="305" y="2444"/>
                </a:cubicBezTo>
                <a:cubicBezTo>
                  <a:pt x="163" y="2444"/>
                  <a:pt x="163" y="2444"/>
                  <a:pt x="163" y="2444"/>
                </a:cubicBezTo>
                <a:cubicBezTo>
                  <a:pt x="163" y="2302"/>
                  <a:pt x="163" y="2302"/>
                  <a:pt x="163" y="2302"/>
                </a:cubicBezTo>
                <a:cubicBezTo>
                  <a:pt x="163" y="1569"/>
                  <a:pt x="163" y="1871"/>
                  <a:pt x="163" y="509"/>
                </a:cubicBezTo>
                <a:cubicBezTo>
                  <a:pt x="163" y="463"/>
                  <a:pt x="163" y="463"/>
                  <a:pt x="163" y="463"/>
                </a:cubicBezTo>
                <a:cubicBezTo>
                  <a:pt x="192" y="425"/>
                  <a:pt x="192" y="425"/>
                  <a:pt x="192" y="425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510" y="0"/>
                  <a:pt x="510" y="0"/>
                  <a:pt x="510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2202" y="0"/>
                  <a:pt x="2202" y="0"/>
                  <a:pt x="2202" y="0"/>
                </a:cubicBezTo>
                <a:cubicBezTo>
                  <a:pt x="2274" y="0"/>
                  <a:pt x="2274" y="0"/>
                  <a:pt x="2274" y="0"/>
                </a:cubicBezTo>
                <a:close/>
                <a:moveTo>
                  <a:pt x="604" y="1651"/>
                </a:moveTo>
                <a:cubicBezTo>
                  <a:pt x="496" y="1651"/>
                  <a:pt x="409" y="1738"/>
                  <a:pt x="409" y="1845"/>
                </a:cubicBezTo>
                <a:cubicBezTo>
                  <a:pt x="409" y="1953"/>
                  <a:pt x="496" y="2040"/>
                  <a:pt x="604" y="2040"/>
                </a:cubicBezTo>
                <a:cubicBezTo>
                  <a:pt x="711" y="2040"/>
                  <a:pt x="798" y="1953"/>
                  <a:pt x="798" y="1845"/>
                </a:cubicBezTo>
                <a:cubicBezTo>
                  <a:pt x="798" y="1738"/>
                  <a:pt x="711" y="1651"/>
                  <a:pt x="604" y="1651"/>
                </a:cubicBezTo>
                <a:close/>
                <a:moveTo>
                  <a:pt x="2131" y="1651"/>
                </a:moveTo>
                <a:cubicBezTo>
                  <a:pt x="2024" y="1651"/>
                  <a:pt x="1937" y="1738"/>
                  <a:pt x="1937" y="1845"/>
                </a:cubicBezTo>
                <a:cubicBezTo>
                  <a:pt x="1937" y="1953"/>
                  <a:pt x="2024" y="2040"/>
                  <a:pt x="2131" y="2040"/>
                </a:cubicBezTo>
                <a:cubicBezTo>
                  <a:pt x="2239" y="2040"/>
                  <a:pt x="2326" y="1953"/>
                  <a:pt x="2326" y="1845"/>
                </a:cubicBezTo>
                <a:cubicBezTo>
                  <a:pt x="2326" y="1738"/>
                  <a:pt x="2239" y="1651"/>
                  <a:pt x="2131" y="1651"/>
                </a:cubicBezTo>
                <a:close/>
                <a:moveTo>
                  <a:pt x="447" y="1361"/>
                </a:moveTo>
                <a:cubicBezTo>
                  <a:pt x="2316" y="1361"/>
                  <a:pt x="2316" y="1361"/>
                  <a:pt x="2316" y="1361"/>
                </a:cubicBezTo>
                <a:cubicBezTo>
                  <a:pt x="2316" y="536"/>
                  <a:pt x="2316" y="536"/>
                  <a:pt x="2316" y="536"/>
                </a:cubicBezTo>
                <a:cubicBezTo>
                  <a:pt x="2131" y="284"/>
                  <a:pt x="2131" y="284"/>
                  <a:pt x="2131" y="284"/>
                </a:cubicBezTo>
                <a:cubicBezTo>
                  <a:pt x="650" y="284"/>
                  <a:pt x="650" y="284"/>
                  <a:pt x="650" y="284"/>
                </a:cubicBezTo>
                <a:cubicBezTo>
                  <a:pt x="447" y="556"/>
                  <a:pt x="447" y="556"/>
                  <a:pt x="447" y="556"/>
                </a:cubicBezTo>
                <a:cubicBezTo>
                  <a:pt x="447" y="1361"/>
                  <a:pt x="447" y="1361"/>
                  <a:pt x="447" y="1361"/>
                </a:cubicBezTo>
                <a:close/>
                <a:moveTo>
                  <a:pt x="3425" y="643"/>
                </a:moveTo>
                <a:cubicBezTo>
                  <a:pt x="4289" y="1127"/>
                  <a:pt x="4289" y="1127"/>
                  <a:pt x="4289" y="1127"/>
                </a:cubicBezTo>
                <a:cubicBezTo>
                  <a:pt x="4289" y="2446"/>
                  <a:pt x="4289" y="2446"/>
                  <a:pt x="4289" y="2446"/>
                </a:cubicBezTo>
                <a:cubicBezTo>
                  <a:pt x="3466" y="2445"/>
                  <a:pt x="3466" y="2445"/>
                  <a:pt x="3466" y="2445"/>
                </a:cubicBezTo>
                <a:cubicBezTo>
                  <a:pt x="3466" y="733"/>
                  <a:pt x="3466" y="733"/>
                  <a:pt x="3466" y="733"/>
                </a:cubicBezTo>
                <a:cubicBezTo>
                  <a:pt x="3466" y="712"/>
                  <a:pt x="3466" y="712"/>
                  <a:pt x="3466" y="712"/>
                </a:cubicBezTo>
                <a:cubicBezTo>
                  <a:pt x="3454" y="692"/>
                  <a:pt x="3454" y="692"/>
                  <a:pt x="3454" y="692"/>
                </a:cubicBezTo>
                <a:cubicBezTo>
                  <a:pt x="3425" y="643"/>
                  <a:pt x="3425" y="643"/>
                  <a:pt x="3425" y="643"/>
                </a:cubicBezTo>
                <a:close/>
                <a:moveTo>
                  <a:pt x="4451" y="1218"/>
                </a:moveTo>
                <a:cubicBezTo>
                  <a:pt x="5060" y="1558"/>
                  <a:pt x="5060" y="1558"/>
                  <a:pt x="5060" y="1558"/>
                </a:cubicBezTo>
                <a:cubicBezTo>
                  <a:pt x="5060" y="2448"/>
                  <a:pt x="5060" y="2448"/>
                  <a:pt x="5060" y="2448"/>
                </a:cubicBezTo>
                <a:cubicBezTo>
                  <a:pt x="4451" y="2447"/>
                  <a:pt x="4451" y="2447"/>
                  <a:pt x="4451" y="2447"/>
                </a:cubicBezTo>
                <a:cubicBezTo>
                  <a:pt x="4451" y="1218"/>
                  <a:pt x="4451" y="1218"/>
                  <a:pt x="4451" y="1218"/>
                </a:cubicBezTo>
                <a:close/>
                <a:moveTo>
                  <a:pt x="5222" y="1649"/>
                </a:moveTo>
                <a:cubicBezTo>
                  <a:pt x="5406" y="1752"/>
                  <a:pt x="5406" y="1752"/>
                  <a:pt x="5406" y="1752"/>
                </a:cubicBezTo>
                <a:cubicBezTo>
                  <a:pt x="5406" y="2448"/>
                  <a:pt x="5406" y="2448"/>
                  <a:pt x="5406" y="2448"/>
                </a:cubicBezTo>
                <a:cubicBezTo>
                  <a:pt x="5222" y="2448"/>
                  <a:pt x="5222" y="2448"/>
                  <a:pt x="5222" y="2448"/>
                </a:cubicBezTo>
                <a:lnTo>
                  <a:pt x="5222" y="16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KSO_Shape"/>
          <p:cNvSpPr/>
          <p:nvPr userDrawn="1"/>
        </p:nvSpPr>
        <p:spPr bwMode="auto">
          <a:xfrm>
            <a:off x="11096625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KSO_Shape"/>
          <p:cNvSpPr/>
          <p:nvPr userDrawn="1"/>
        </p:nvSpPr>
        <p:spPr bwMode="auto">
          <a:xfrm>
            <a:off x="10648111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KSO_Shape"/>
          <p:cNvSpPr/>
          <p:nvPr userDrawn="1"/>
        </p:nvSpPr>
        <p:spPr bwMode="auto">
          <a:xfrm>
            <a:off x="10199597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KSO_Shape"/>
          <p:cNvSpPr/>
          <p:nvPr userDrawn="1"/>
        </p:nvSpPr>
        <p:spPr bwMode="auto">
          <a:xfrm>
            <a:off x="9751083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KSO_Shape"/>
          <p:cNvSpPr/>
          <p:nvPr userDrawn="1"/>
        </p:nvSpPr>
        <p:spPr bwMode="auto">
          <a:xfrm>
            <a:off x="9302569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529888" y="6241745"/>
            <a:ext cx="939240" cy="1447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第 </a:t>
            </a:r>
            <a:fld id="{75168D04-7926-484C-B90B-2D13ABC6EC67}" type="slidenum">
              <a:rPr lang="zh-CN" altLang="en-US" dirty="0" smtClean="0"/>
              <a:t>‹#›</a:t>
            </a:fld>
            <a:r>
              <a:rPr lang="zh-CN" altLang="en-US" dirty="0"/>
              <a:t> 页</a:t>
            </a: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</p:nvPr>
        </p:nvSpPr>
        <p:spPr>
          <a:xfrm>
            <a:off x="10529888" y="6434735"/>
            <a:ext cx="93924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dist">
              <a:defRPr lang="zh-CN" altLang="en-US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zh-CN" altLang="en-US"/>
              <a:t>竢实扬华，自强不息</a:t>
            </a: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10" hasCustomPrompt="1"/>
          </p:nvPr>
        </p:nvSpPr>
        <p:spPr>
          <a:xfrm>
            <a:off x="1621701" y="739001"/>
            <a:ext cx="3188423" cy="2492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lvl1pPr marL="0" indent="0">
              <a:buFontTx/>
              <a:buNone/>
              <a:defRPr lang="zh-CN" altLang="en-US" sz="18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zh-CN" altLang="en-US" dirty="0"/>
              <a:t>编辑母版文本样式</a:t>
            </a:r>
          </a:p>
        </p:txBody>
      </p:sp>
      <p:sp>
        <p:nvSpPr>
          <p:cNvPr id="17" name="KSO_Shape"/>
          <p:cNvSpPr/>
          <p:nvPr userDrawn="1"/>
        </p:nvSpPr>
        <p:spPr bwMode="auto">
          <a:xfrm>
            <a:off x="8854055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1400175" y="1004888"/>
            <a:ext cx="745388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Shape"/>
          <p:cNvSpPr/>
          <p:nvPr userDrawn="1"/>
        </p:nvSpPr>
        <p:spPr bwMode="auto">
          <a:xfrm>
            <a:off x="695325" y="608012"/>
            <a:ext cx="840652" cy="489268"/>
          </a:xfrm>
          <a:custGeom>
            <a:avLst/>
            <a:gdLst>
              <a:gd name="T0" fmla="*/ 523582 w 5574"/>
              <a:gd name="T1" fmla="*/ 1026353 h 3244"/>
              <a:gd name="T2" fmla="*/ 164730 w 5574"/>
              <a:gd name="T3" fmla="*/ 1048328 h 3244"/>
              <a:gd name="T4" fmla="*/ 0 w 5574"/>
              <a:gd name="T5" fmla="*/ 1009549 h 3244"/>
              <a:gd name="T6" fmla="*/ 319446 w 5574"/>
              <a:gd name="T7" fmla="*/ 836336 h 3244"/>
              <a:gd name="T8" fmla="*/ 613375 w 5574"/>
              <a:gd name="T9" fmla="*/ 882224 h 3244"/>
              <a:gd name="T10" fmla="*/ 764539 w 5574"/>
              <a:gd name="T11" fmla="*/ 841183 h 3244"/>
              <a:gd name="T12" fmla="*/ 1800397 w 5574"/>
              <a:gd name="T13" fmla="*/ 867682 h 3244"/>
              <a:gd name="T14" fmla="*/ 693802 w 5574"/>
              <a:gd name="T15" fmla="*/ 1048005 h 3244"/>
              <a:gd name="T16" fmla="*/ 556850 w 5574"/>
              <a:gd name="T17" fmla="*/ 973032 h 3244"/>
              <a:gd name="T18" fmla="*/ 247094 w 5574"/>
              <a:gd name="T19" fmla="*/ 935545 h 3244"/>
              <a:gd name="T20" fmla="*/ 556850 w 5574"/>
              <a:gd name="T21" fmla="*/ 973032 h 3244"/>
              <a:gd name="T22" fmla="*/ 1014540 w 5574"/>
              <a:gd name="T23" fmla="*/ 156732 h 3244"/>
              <a:gd name="T24" fmla="*/ 1066866 w 5574"/>
              <a:gd name="T25" fmla="*/ 790124 h 3244"/>
              <a:gd name="T26" fmla="*/ 98515 w 5574"/>
              <a:gd name="T27" fmla="*/ 789801 h 3244"/>
              <a:gd name="T28" fmla="*/ 52649 w 5574"/>
              <a:gd name="T29" fmla="*/ 743912 h 3244"/>
              <a:gd name="T30" fmla="*/ 52649 w 5574"/>
              <a:gd name="T31" fmla="*/ 149623 h 3244"/>
              <a:gd name="T32" fmla="*/ 150841 w 5574"/>
              <a:gd name="T33" fmla="*/ 18420 h 3244"/>
              <a:gd name="T34" fmla="*/ 187339 w 5574"/>
              <a:gd name="T35" fmla="*/ 0 h 3244"/>
              <a:gd name="T36" fmla="*/ 734500 w 5574"/>
              <a:gd name="T37" fmla="*/ 0 h 3244"/>
              <a:gd name="T38" fmla="*/ 132107 w 5574"/>
              <a:gd name="T39" fmla="*/ 596228 h 3244"/>
              <a:gd name="T40" fmla="*/ 257753 w 5574"/>
              <a:gd name="T41" fmla="*/ 596228 h 3244"/>
              <a:gd name="T42" fmla="*/ 688311 w 5574"/>
              <a:gd name="T43" fmla="*/ 533536 h 3244"/>
              <a:gd name="T44" fmla="*/ 688311 w 5574"/>
              <a:gd name="T45" fmla="*/ 659244 h 3244"/>
              <a:gd name="T46" fmla="*/ 688311 w 5574"/>
              <a:gd name="T47" fmla="*/ 533536 h 3244"/>
              <a:gd name="T48" fmla="*/ 748066 w 5574"/>
              <a:gd name="T49" fmla="*/ 439819 h 3244"/>
              <a:gd name="T50" fmla="*/ 688311 w 5574"/>
              <a:gd name="T51" fmla="*/ 91777 h 3244"/>
              <a:gd name="T52" fmla="*/ 144381 w 5574"/>
              <a:gd name="T53" fmla="*/ 179676 h 3244"/>
              <a:gd name="T54" fmla="*/ 1106272 w 5574"/>
              <a:gd name="T55" fmla="*/ 207791 h 3244"/>
              <a:gd name="T56" fmla="*/ 1385343 w 5574"/>
              <a:gd name="T57" fmla="*/ 790447 h 3244"/>
              <a:gd name="T58" fmla="*/ 1119515 w 5574"/>
              <a:gd name="T59" fmla="*/ 236876 h 3244"/>
              <a:gd name="T60" fmla="*/ 1115639 w 5574"/>
              <a:gd name="T61" fmla="*/ 223626 h 3244"/>
              <a:gd name="T62" fmla="*/ 1437669 w 5574"/>
              <a:gd name="T63" fmla="*/ 393608 h 3244"/>
              <a:gd name="T64" fmla="*/ 1634375 w 5574"/>
              <a:gd name="T65" fmla="*/ 791093 h 3244"/>
              <a:gd name="T66" fmla="*/ 1437669 w 5574"/>
              <a:gd name="T67" fmla="*/ 393608 h 3244"/>
              <a:gd name="T68" fmla="*/ 1746133 w 5574"/>
              <a:gd name="T69" fmla="*/ 566175 h 3244"/>
              <a:gd name="T70" fmla="*/ 1686701 w 5574"/>
              <a:gd name="T71" fmla="*/ 791093 h 324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574" h="3244">
                <a:moveTo>
                  <a:pt x="1585" y="3235"/>
                </a:moveTo>
                <a:cubicBezTo>
                  <a:pt x="1621" y="3176"/>
                  <a:pt x="1621" y="3176"/>
                  <a:pt x="1621" y="3176"/>
                </a:cubicBezTo>
                <a:cubicBezTo>
                  <a:pt x="560" y="3176"/>
                  <a:pt x="560" y="3176"/>
                  <a:pt x="560" y="3176"/>
                </a:cubicBezTo>
                <a:cubicBezTo>
                  <a:pt x="510" y="3244"/>
                  <a:pt x="510" y="3244"/>
                  <a:pt x="510" y="3244"/>
                </a:cubicBezTo>
                <a:cubicBezTo>
                  <a:pt x="3" y="3244"/>
                  <a:pt x="3" y="3244"/>
                  <a:pt x="3" y="3244"/>
                </a:cubicBezTo>
                <a:cubicBezTo>
                  <a:pt x="0" y="3124"/>
                  <a:pt x="0" y="3124"/>
                  <a:pt x="0" y="3124"/>
                </a:cubicBezTo>
                <a:cubicBezTo>
                  <a:pt x="552" y="2588"/>
                  <a:pt x="552" y="2588"/>
                  <a:pt x="552" y="2588"/>
                </a:cubicBezTo>
                <a:cubicBezTo>
                  <a:pt x="989" y="2588"/>
                  <a:pt x="989" y="2588"/>
                  <a:pt x="989" y="2588"/>
                </a:cubicBezTo>
                <a:cubicBezTo>
                  <a:pt x="886" y="2730"/>
                  <a:pt x="886" y="2730"/>
                  <a:pt x="886" y="2730"/>
                </a:cubicBezTo>
                <a:cubicBezTo>
                  <a:pt x="1899" y="2730"/>
                  <a:pt x="1899" y="2730"/>
                  <a:pt x="1899" y="2730"/>
                </a:cubicBezTo>
                <a:cubicBezTo>
                  <a:pt x="1978" y="2603"/>
                  <a:pt x="1978" y="2603"/>
                  <a:pt x="1978" y="2603"/>
                </a:cubicBezTo>
                <a:cubicBezTo>
                  <a:pt x="2367" y="2603"/>
                  <a:pt x="2367" y="2603"/>
                  <a:pt x="2367" y="2603"/>
                </a:cubicBezTo>
                <a:cubicBezTo>
                  <a:pt x="5574" y="2603"/>
                  <a:pt x="5574" y="2603"/>
                  <a:pt x="5574" y="2603"/>
                </a:cubicBezTo>
                <a:cubicBezTo>
                  <a:pt x="5574" y="2685"/>
                  <a:pt x="5574" y="2685"/>
                  <a:pt x="5574" y="2685"/>
                </a:cubicBezTo>
                <a:cubicBezTo>
                  <a:pt x="2290" y="2828"/>
                  <a:pt x="2290" y="2828"/>
                  <a:pt x="2290" y="2828"/>
                </a:cubicBezTo>
                <a:cubicBezTo>
                  <a:pt x="2148" y="3243"/>
                  <a:pt x="2148" y="3243"/>
                  <a:pt x="2148" y="3243"/>
                </a:cubicBezTo>
                <a:cubicBezTo>
                  <a:pt x="1585" y="3235"/>
                  <a:pt x="1585" y="3235"/>
                  <a:pt x="1585" y="3235"/>
                </a:cubicBezTo>
                <a:close/>
                <a:moveTo>
                  <a:pt x="1724" y="3011"/>
                </a:moveTo>
                <a:cubicBezTo>
                  <a:pt x="1796" y="2895"/>
                  <a:pt x="1796" y="2895"/>
                  <a:pt x="1796" y="2895"/>
                </a:cubicBezTo>
                <a:cubicBezTo>
                  <a:pt x="765" y="2895"/>
                  <a:pt x="765" y="2895"/>
                  <a:pt x="765" y="2895"/>
                </a:cubicBezTo>
                <a:cubicBezTo>
                  <a:pt x="681" y="3011"/>
                  <a:pt x="681" y="3011"/>
                  <a:pt x="681" y="3011"/>
                </a:cubicBezTo>
                <a:cubicBezTo>
                  <a:pt x="1724" y="3011"/>
                  <a:pt x="1724" y="3011"/>
                  <a:pt x="1724" y="3011"/>
                </a:cubicBezTo>
                <a:close/>
                <a:moveTo>
                  <a:pt x="2274" y="0"/>
                </a:moveTo>
                <a:cubicBezTo>
                  <a:pt x="3141" y="485"/>
                  <a:pt x="3141" y="485"/>
                  <a:pt x="3141" y="485"/>
                </a:cubicBezTo>
                <a:cubicBezTo>
                  <a:pt x="3303" y="755"/>
                  <a:pt x="3303" y="755"/>
                  <a:pt x="3303" y="755"/>
                </a:cubicBezTo>
                <a:cubicBezTo>
                  <a:pt x="3303" y="2445"/>
                  <a:pt x="3303" y="2445"/>
                  <a:pt x="3303" y="2445"/>
                </a:cubicBezTo>
                <a:cubicBezTo>
                  <a:pt x="2600" y="2444"/>
                  <a:pt x="2600" y="2444"/>
                  <a:pt x="2600" y="2444"/>
                </a:cubicBezTo>
                <a:cubicBezTo>
                  <a:pt x="2180" y="2444"/>
                  <a:pt x="638" y="2444"/>
                  <a:pt x="305" y="2444"/>
                </a:cubicBezTo>
                <a:cubicBezTo>
                  <a:pt x="163" y="2444"/>
                  <a:pt x="163" y="2444"/>
                  <a:pt x="163" y="2444"/>
                </a:cubicBezTo>
                <a:cubicBezTo>
                  <a:pt x="163" y="2302"/>
                  <a:pt x="163" y="2302"/>
                  <a:pt x="163" y="2302"/>
                </a:cubicBezTo>
                <a:cubicBezTo>
                  <a:pt x="163" y="1569"/>
                  <a:pt x="163" y="1871"/>
                  <a:pt x="163" y="509"/>
                </a:cubicBezTo>
                <a:cubicBezTo>
                  <a:pt x="163" y="463"/>
                  <a:pt x="163" y="463"/>
                  <a:pt x="163" y="463"/>
                </a:cubicBezTo>
                <a:cubicBezTo>
                  <a:pt x="192" y="425"/>
                  <a:pt x="192" y="425"/>
                  <a:pt x="192" y="425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510" y="0"/>
                  <a:pt x="510" y="0"/>
                  <a:pt x="510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2202" y="0"/>
                  <a:pt x="2202" y="0"/>
                  <a:pt x="2202" y="0"/>
                </a:cubicBezTo>
                <a:cubicBezTo>
                  <a:pt x="2274" y="0"/>
                  <a:pt x="2274" y="0"/>
                  <a:pt x="2274" y="0"/>
                </a:cubicBezTo>
                <a:close/>
                <a:moveTo>
                  <a:pt x="604" y="1651"/>
                </a:moveTo>
                <a:cubicBezTo>
                  <a:pt x="496" y="1651"/>
                  <a:pt x="409" y="1738"/>
                  <a:pt x="409" y="1845"/>
                </a:cubicBezTo>
                <a:cubicBezTo>
                  <a:pt x="409" y="1953"/>
                  <a:pt x="496" y="2040"/>
                  <a:pt x="604" y="2040"/>
                </a:cubicBezTo>
                <a:cubicBezTo>
                  <a:pt x="711" y="2040"/>
                  <a:pt x="798" y="1953"/>
                  <a:pt x="798" y="1845"/>
                </a:cubicBezTo>
                <a:cubicBezTo>
                  <a:pt x="798" y="1738"/>
                  <a:pt x="711" y="1651"/>
                  <a:pt x="604" y="1651"/>
                </a:cubicBezTo>
                <a:close/>
                <a:moveTo>
                  <a:pt x="2131" y="1651"/>
                </a:moveTo>
                <a:cubicBezTo>
                  <a:pt x="2024" y="1651"/>
                  <a:pt x="1937" y="1738"/>
                  <a:pt x="1937" y="1845"/>
                </a:cubicBezTo>
                <a:cubicBezTo>
                  <a:pt x="1937" y="1953"/>
                  <a:pt x="2024" y="2040"/>
                  <a:pt x="2131" y="2040"/>
                </a:cubicBezTo>
                <a:cubicBezTo>
                  <a:pt x="2239" y="2040"/>
                  <a:pt x="2326" y="1953"/>
                  <a:pt x="2326" y="1845"/>
                </a:cubicBezTo>
                <a:cubicBezTo>
                  <a:pt x="2326" y="1738"/>
                  <a:pt x="2239" y="1651"/>
                  <a:pt x="2131" y="1651"/>
                </a:cubicBezTo>
                <a:close/>
                <a:moveTo>
                  <a:pt x="447" y="1361"/>
                </a:moveTo>
                <a:cubicBezTo>
                  <a:pt x="2316" y="1361"/>
                  <a:pt x="2316" y="1361"/>
                  <a:pt x="2316" y="1361"/>
                </a:cubicBezTo>
                <a:cubicBezTo>
                  <a:pt x="2316" y="536"/>
                  <a:pt x="2316" y="536"/>
                  <a:pt x="2316" y="536"/>
                </a:cubicBezTo>
                <a:cubicBezTo>
                  <a:pt x="2131" y="284"/>
                  <a:pt x="2131" y="284"/>
                  <a:pt x="2131" y="284"/>
                </a:cubicBezTo>
                <a:cubicBezTo>
                  <a:pt x="650" y="284"/>
                  <a:pt x="650" y="284"/>
                  <a:pt x="650" y="284"/>
                </a:cubicBezTo>
                <a:cubicBezTo>
                  <a:pt x="447" y="556"/>
                  <a:pt x="447" y="556"/>
                  <a:pt x="447" y="556"/>
                </a:cubicBezTo>
                <a:cubicBezTo>
                  <a:pt x="447" y="1361"/>
                  <a:pt x="447" y="1361"/>
                  <a:pt x="447" y="1361"/>
                </a:cubicBezTo>
                <a:close/>
                <a:moveTo>
                  <a:pt x="3425" y="643"/>
                </a:moveTo>
                <a:cubicBezTo>
                  <a:pt x="4289" y="1127"/>
                  <a:pt x="4289" y="1127"/>
                  <a:pt x="4289" y="1127"/>
                </a:cubicBezTo>
                <a:cubicBezTo>
                  <a:pt x="4289" y="2446"/>
                  <a:pt x="4289" y="2446"/>
                  <a:pt x="4289" y="2446"/>
                </a:cubicBezTo>
                <a:cubicBezTo>
                  <a:pt x="3466" y="2445"/>
                  <a:pt x="3466" y="2445"/>
                  <a:pt x="3466" y="2445"/>
                </a:cubicBezTo>
                <a:cubicBezTo>
                  <a:pt x="3466" y="733"/>
                  <a:pt x="3466" y="733"/>
                  <a:pt x="3466" y="733"/>
                </a:cubicBezTo>
                <a:cubicBezTo>
                  <a:pt x="3466" y="712"/>
                  <a:pt x="3466" y="712"/>
                  <a:pt x="3466" y="712"/>
                </a:cubicBezTo>
                <a:cubicBezTo>
                  <a:pt x="3454" y="692"/>
                  <a:pt x="3454" y="692"/>
                  <a:pt x="3454" y="692"/>
                </a:cubicBezTo>
                <a:cubicBezTo>
                  <a:pt x="3425" y="643"/>
                  <a:pt x="3425" y="643"/>
                  <a:pt x="3425" y="643"/>
                </a:cubicBezTo>
                <a:close/>
                <a:moveTo>
                  <a:pt x="4451" y="1218"/>
                </a:moveTo>
                <a:cubicBezTo>
                  <a:pt x="5060" y="1558"/>
                  <a:pt x="5060" y="1558"/>
                  <a:pt x="5060" y="1558"/>
                </a:cubicBezTo>
                <a:cubicBezTo>
                  <a:pt x="5060" y="2448"/>
                  <a:pt x="5060" y="2448"/>
                  <a:pt x="5060" y="2448"/>
                </a:cubicBezTo>
                <a:cubicBezTo>
                  <a:pt x="4451" y="2447"/>
                  <a:pt x="4451" y="2447"/>
                  <a:pt x="4451" y="2447"/>
                </a:cubicBezTo>
                <a:cubicBezTo>
                  <a:pt x="4451" y="1218"/>
                  <a:pt x="4451" y="1218"/>
                  <a:pt x="4451" y="1218"/>
                </a:cubicBezTo>
                <a:close/>
                <a:moveTo>
                  <a:pt x="5222" y="1649"/>
                </a:moveTo>
                <a:cubicBezTo>
                  <a:pt x="5406" y="1752"/>
                  <a:pt x="5406" y="1752"/>
                  <a:pt x="5406" y="1752"/>
                </a:cubicBezTo>
                <a:cubicBezTo>
                  <a:pt x="5406" y="2448"/>
                  <a:pt x="5406" y="2448"/>
                  <a:pt x="5406" y="2448"/>
                </a:cubicBezTo>
                <a:cubicBezTo>
                  <a:pt x="5222" y="2448"/>
                  <a:pt x="5222" y="2448"/>
                  <a:pt x="5222" y="2448"/>
                </a:cubicBezTo>
                <a:lnTo>
                  <a:pt x="5222" y="16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KSO_Shape"/>
          <p:cNvSpPr/>
          <p:nvPr userDrawn="1"/>
        </p:nvSpPr>
        <p:spPr bwMode="auto">
          <a:xfrm>
            <a:off x="11096625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KSO_Shape"/>
          <p:cNvSpPr/>
          <p:nvPr userDrawn="1"/>
        </p:nvSpPr>
        <p:spPr bwMode="auto">
          <a:xfrm>
            <a:off x="10648111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KSO_Shape"/>
          <p:cNvSpPr/>
          <p:nvPr userDrawn="1"/>
        </p:nvSpPr>
        <p:spPr bwMode="auto">
          <a:xfrm>
            <a:off x="10199597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KSO_Shape"/>
          <p:cNvSpPr/>
          <p:nvPr userDrawn="1"/>
        </p:nvSpPr>
        <p:spPr bwMode="auto">
          <a:xfrm>
            <a:off x="9751083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KSO_Shape"/>
          <p:cNvSpPr/>
          <p:nvPr userDrawn="1"/>
        </p:nvSpPr>
        <p:spPr bwMode="auto">
          <a:xfrm>
            <a:off x="9302569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529888" y="6241745"/>
            <a:ext cx="939240" cy="1447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第 </a:t>
            </a:r>
            <a:fld id="{75168D04-7926-484C-B90B-2D13ABC6EC67}" type="slidenum">
              <a:rPr lang="zh-CN" altLang="en-US" dirty="0" smtClean="0"/>
              <a:t>‹#›</a:t>
            </a:fld>
            <a:r>
              <a:rPr lang="zh-CN" altLang="en-US" dirty="0"/>
              <a:t> 页</a:t>
            </a: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</p:nvPr>
        </p:nvSpPr>
        <p:spPr>
          <a:xfrm>
            <a:off x="10529888" y="6434735"/>
            <a:ext cx="93924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dist">
              <a:defRPr lang="zh-CN" altLang="en-US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zh-CN" altLang="en-US"/>
              <a:t>竢实扬华，自强不息</a:t>
            </a: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10" hasCustomPrompt="1"/>
          </p:nvPr>
        </p:nvSpPr>
        <p:spPr>
          <a:xfrm>
            <a:off x="1621701" y="739001"/>
            <a:ext cx="3188423" cy="2492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lvl1pPr marL="0" indent="0">
              <a:buFontTx/>
              <a:buNone/>
              <a:defRPr lang="zh-CN" altLang="en-US" sz="18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zh-CN" altLang="en-US" dirty="0"/>
              <a:t>编辑母版文本样式</a:t>
            </a:r>
          </a:p>
        </p:txBody>
      </p:sp>
      <p:sp>
        <p:nvSpPr>
          <p:cNvPr id="17" name="KSO_Shape"/>
          <p:cNvSpPr/>
          <p:nvPr userDrawn="1"/>
        </p:nvSpPr>
        <p:spPr bwMode="auto">
          <a:xfrm>
            <a:off x="8854055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1400175" y="1004888"/>
            <a:ext cx="745388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Shape"/>
          <p:cNvSpPr/>
          <p:nvPr userDrawn="1"/>
        </p:nvSpPr>
        <p:spPr bwMode="auto">
          <a:xfrm>
            <a:off x="695325" y="608012"/>
            <a:ext cx="840652" cy="489268"/>
          </a:xfrm>
          <a:custGeom>
            <a:avLst/>
            <a:gdLst>
              <a:gd name="T0" fmla="*/ 523582 w 5574"/>
              <a:gd name="T1" fmla="*/ 1026353 h 3244"/>
              <a:gd name="T2" fmla="*/ 164730 w 5574"/>
              <a:gd name="T3" fmla="*/ 1048328 h 3244"/>
              <a:gd name="T4" fmla="*/ 0 w 5574"/>
              <a:gd name="T5" fmla="*/ 1009549 h 3244"/>
              <a:gd name="T6" fmla="*/ 319446 w 5574"/>
              <a:gd name="T7" fmla="*/ 836336 h 3244"/>
              <a:gd name="T8" fmla="*/ 613375 w 5574"/>
              <a:gd name="T9" fmla="*/ 882224 h 3244"/>
              <a:gd name="T10" fmla="*/ 764539 w 5574"/>
              <a:gd name="T11" fmla="*/ 841183 h 3244"/>
              <a:gd name="T12" fmla="*/ 1800397 w 5574"/>
              <a:gd name="T13" fmla="*/ 867682 h 3244"/>
              <a:gd name="T14" fmla="*/ 693802 w 5574"/>
              <a:gd name="T15" fmla="*/ 1048005 h 3244"/>
              <a:gd name="T16" fmla="*/ 556850 w 5574"/>
              <a:gd name="T17" fmla="*/ 973032 h 3244"/>
              <a:gd name="T18" fmla="*/ 247094 w 5574"/>
              <a:gd name="T19" fmla="*/ 935545 h 3244"/>
              <a:gd name="T20" fmla="*/ 556850 w 5574"/>
              <a:gd name="T21" fmla="*/ 973032 h 3244"/>
              <a:gd name="T22" fmla="*/ 1014540 w 5574"/>
              <a:gd name="T23" fmla="*/ 156732 h 3244"/>
              <a:gd name="T24" fmla="*/ 1066866 w 5574"/>
              <a:gd name="T25" fmla="*/ 790124 h 3244"/>
              <a:gd name="T26" fmla="*/ 98515 w 5574"/>
              <a:gd name="T27" fmla="*/ 789801 h 3244"/>
              <a:gd name="T28" fmla="*/ 52649 w 5574"/>
              <a:gd name="T29" fmla="*/ 743912 h 3244"/>
              <a:gd name="T30" fmla="*/ 52649 w 5574"/>
              <a:gd name="T31" fmla="*/ 149623 h 3244"/>
              <a:gd name="T32" fmla="*/ 150841 w 5574"/>
              <a:gd name="T33" fmla="*/ 18420 h 3244"/>
              <a:gd name="T34" fmla="*/ 187339 w 5574"/>
              <a:gd name="T35" fmla="*/ 0 h 3244"/>
              <a:gd name="T36" fmla="*/ 734500 w 5574"/>
              <a:gd name="T37" fmla="*/ 0 h 3244"/>
              <a:gd name="T38" fmla="*/ 132107 w 5574"/>
              <a:gd name="T39" fmla="*/ 596228 h 3244"/>
              <a:gd name="T40" fmla="*/ 257753 w 5574"/>
              <a:gd name="T41" fmla="*/ 596228 h 3244"/>
              <a:gd name="T42" fmla="*/ 688311 w 5574"/>
              <a:gd name="T43" fmla="*/ 533536 h 3244"/>
              <a:gd name="T44" fmla="*/ 688311 w 5574"/>
              <a:gd name="T45" fmla="*/ 659244 h 3244"/>
              <a:gd name="T46" fmla="*/ 688311 w 5574"/>
              <a:gd name="T47" fmla="*/ 533536 h 3244"/>
              <a:gd name="T48" fmla="*/ 748066 w 5574"/>
              <a:gd name="T49" fmla="*/ 439819 h 3244"/>
              <a:gd name="T50" fmla="*/ 688311 w 5574"/>
              <a:gd name="T51" fmla="*/ 91777 h 3244"/>
              <a:gd name="T52" fmla="*/ 144381 w 5574"/>
              <a:gd name="T53" fmla="*/ 179676 h 3244"/>
              <a:gd name="T54" fmla="*/ 1106272 w 5574"/>
              <a:gd name="T55" fmla="*/ 207791 h 3244"/>
              <a:gd name="T56" fmla="*/ 1385343 w 5574"/>
              <a:gd name="T57" fmla="*/ 790447 h 3244"/>
              <a:gd name="T58" fmla="*/ 1119515 w 5574"/>
              <a:gd name="T59" fmla="*/ 236876 h 3244"/>
              <a:gd name="T60" fmla="*/ 1115639 w 5574"/>
              <a:gd name="T61" fmla="*/ 223626 h 3244"/>
              <a:gd name="T62" fmla="*/ 1437669 w 5574"/>
              <a:gd name="T63" fmla="*/ 393608 h 3244"/>
              <a:gd name="T64" fmla="*/ 1634375 w 5574"/>
              <a:gd name="T65" fmla="*/ 791093 h 3244"/>
              <a:gd name="T66" fmla="*/ 1437669 w 5574"/>
              <a:gd name="T67" fmla="*/ 393608 h 3244"/>
              <a:gd name="T68" fmla="*/ 1746133 w 5574"/>
              <a:gd name="T69" fmla="*/ 566175 h 3244"/>
              <a:gd name="T70" fmla="*/ 1686701 w 5574"/>
              <a:gd name="T71" fmla="*/ 791093 h 324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574" h="3244">
                <a:moveTo>
                  <a:pt x="1585" y="3235"/>
                </a:moveTo>
                <a:cubicBezTo>
                  <a:pt x="1621" y="3176"/>
                  <a:pt x="1621" y="3176"/>
                  <a:pt x="1621" y="3176"/>
                </a:cubicBezTo>
                <a:cubicBezTo>
                  <a:pt x="560" y="3176"/>
                  <a:pt x="560" y="3176"/>
                  <a:pt x="560" y="3176"/>
                </a:cubicBezTo>
                <a:cubicBezTo>
                  <a:pt x="510" y="3244"/>
                  <a:pt x="510" y="3244"/>
                  <a:pt x="510" y="3244"/>
                </a:cubicBezTo>
                <a:cubicBezTo>
                  <a:pt x="3" y="3244"/>
                  <a:pt x="3" y="3244"/>
                  <a:pt x="3" y="3244"/>
                </a:cubicBezTo>
                <a:cubicBezTo>
                  <a:pt x="0" y="3124"/>
                  <a:pt x="0" y="3124"/>
                  <a:pt x="0" y="3124"/>
                </a:cubicBezTo>
                <a:cubicBezTo>
                  <a:pt x="552" y="2588"/>
                  <a:pt x="552" y="2588"/>
                  <a:pt x="552" y="2588"/>
                </a:cubicBezTo>
                <a:cubicBezTo>
                  <a:pt x="989" y="2588"/>
                  <a:pt x="989" y="2588"/>
                  <a:pt x="989" y="2588"/>
                </a:cubicBezTo>
                <a:cubicBezTo>
                  <a:pt x="886" y="2730"/>
                  <a:pt x="886" y="2730"/>
                  <a:pt x="886" y="2730"/>
                </a:cubicBezTo>
                <a:cubicBezTo>
                  <a:pt x="1899" y="2730"/>
                  <a:pt x="1899" y="2730"/>
                  <a:pt x="1899" y="2730"/>
                </a:cubicBezTo>
                <a:cubicBezTo>
                  <a:pt x="1978" y="2603"/>
                  <a:pt x="1978" y="2603"/>
                  <a:pt x="1978" y="2603"/>
                </a:cubicBezTo>
                <a:cubicBezTo>
                  <a:pt x="2367" y="2603"/>
                  <a:pt x="2367" y="2603"/>
                  <a:pt x="2367" y="2603"/>
                </a:cubicBezTo>
                <a:cubicBezTo>
                  <a:pt x="5574" y="2603"/>
                  <a:pt x="5574" y="2603"/>
                  <a:pt x="5574" y="2603"/>
                </a:cubicBezTo>
                <a:cubicBezTo>
                  <a:pt x="5574" y="2685"/>
                  <a:pt x="5574" y="2685"/>
                  <a:pt x="5574" y="2685"/>
                </a:cubicBezTo>
                <a:cubicBezTo>
                  <a:pt x="2290" y="2828"/>
                  <a:pt x="2290" y="2828"/>
                  <a:pt x="2290" y="2828"/>
                </a:cubicBezTo>
                <a:cubicBezTo>
                  <a:pt x="2148" y="3243"/>
                  <a:pt x="2148" y="3243"/>
                  <a:pt x="2148" y="3243"/>
                </a:cubicBezTo>
                <a:cubicBezTo>
                  <a:pt x="1585" y="3235"/>
                  <a:pt x="1585" y="3235"/>
                  <a:pt x="1585" y="3235"/>
                </a:cubicBezTo>
                <a:close/>
                <a:moveTo>
                  <a:pt x="1724" y="3011"/>
                </a:moveTo>
                <a:cubicBezTo>
                  <a:pt x="1796" y="2895"/>
                  <a:pt x="1796" y="2895"/>
                  <a:pt x="1796" y="2895"/>
                </a:cubicBezTo>
                <a:cubicBezTo>
                  <a:pt x="765" y="2895"/>
                  <a:pt x="765" y="2895"/>
                  <a:pt x="765" y="2895"/>
                </a:cubicBezTo>
                <a:cubicBezTo>
                  <a:pt x="681" y="3011"/>
                  <a:pt x="681" y="3011"/>
                  <a:pt x="681" y="3011"/>
                </a:cubicBezTo>
                <a:cubicBezTo>
                  <a:pt x="1724" y="3011"/>
                  <a:pt x="1724" y="3011"/>
                  <a:pt x="1724" y="3011"/>
                </a:cubicBezTo>
                <a:close/>
                <a:moveTo>
                  <a:pt x="2274" y="0"/>
                </a:moveTo>
                <a:cubicBezTo>
                  <a:pt x="3141" y="485"/>
                  <a:pt x="3141" y="485"/>
                  <a:pt x="3141" y="485"/>
                </a:cubicBezTo>
                <a:cubicBezTo>
                  <a:pt x="3303" y="755"/>
                  <a:pt x="3303" y="755"/>
                  <a:pt x="3303" y="755"/>
                </a:cubicBezTo>
                <a:cubicBezTo>
                  <a:pt x="3303" y="2445"/>
                  <a:pt x="3303" y="2445"/>
                  <a:pt x="3303" y="2445"/>
                </a:cubicBezTo>
                <a:cubicBezTo>
                  <a:pt x="2600" y="2444"/>
                  <a:pt x="2600" y="2444"/>
                  <a:pt x="2600" y="2444"/>
                </a:cubicBezTo>
                <a:cubicBezTo>
                  <a:pt x="2180" y="2444"/>
                  <a:pt x="638" y="2444"/>
                  <a:pt x="305" y="2444"/>
                </a:cubicBezTo>
                <a:cubicBezTo>
                  <a:pt x="163" y="2444"/>
                  <a:pt x="163" y="2444"/>
                  <a:pt x="163" y="2444"/>
                </a:cubicBezTo>
                <a:cubicBezTo>
                  <a:pt x="163" y="2302"/>
                  <a:pt x="163" y="2302"/>
                  <a:pt x="163" y="2302"/>
                </a:cubicBezTo>
                <a:cubicBezTo>
                  <a:pt x="163" y="1569"/>
                  <a:pt x="163" y="1871"/>
                  <a:pt x="163" y="509"/>
                </a:cubicBezTo>
                <a:cubicBezTo>
                  <a:pt x="163" y="463"/>
                  <a:pt x="163" y="463"/>
                  <a:pt x="163" y="463"/>
                </a:cubicBezTo>
                <a:cubicBezTo>
                  <a:pt x="192" y="425"/>
                  <a:pt x="192" y="425"/>
                  <a:pt x="192" y="425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510" y="0"/>
                  <a:pt x="510" y="0"/>
                  <a:pt x="510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2202" y="0"/>
                  <a:pt x="2202" y="0"/>
                  <a:pt x="2202" y="0"/>
                </a:cubicBezTo>
                <a:cubicBezTo>
                  <a:pt x="2274" y="0"/>
                  <a:pt x="2274" y="0"/>
                  <a:pt x="2274" y="0"/>
                </a:cubicBezTo>
                <a:close/>
                <a:moveTo>
                  <a:pt x="604" y="1651"/>
                </a:moveTo>
                <a:cubicBezTo>
                  <a:pt x="496" y="1651"/>
                  <a:pt x="409" y="1738"/>
                  <a:pt x="409" y="1845"/>
                </a:cubicBezTo>
                <a:cubicBezTo>
                  <a:pt x="409" y="1953"/>
                  <a:pt x="496" y="2040"/>
                  <a:pt x="604" y="2040"/>
                </a:cubicBezTo>
                <a:cubicBezTo>
                  <a:pt x="711" y="2040"/>
                  <a:pt x="798" y="1953"/>
                  <a:pt x="798" y="1845"/>
                </a:cubicBezTo>
                <a:cubicBezTo>
                  <a:pt x="798" y="1738"/>
                  <a:pt x="711" y="1651"/>
                  <a:pt x="604" y="1651"/>
                </a:cubicBezTo>
                <a:close/>
                <a:moveTo>
                  <a:pt x="2131" y="1651"/>
                </a:moveTo>
                <a:cubicBezTo>
                  <a:pt x="2024" y="1651"/>
                  <a:pt x="1937" y="1738"/>
                  <a:pt x="1937" y="1845"/>
                </a:cubicBezTo>
                <a:cubicBezTo>
                  <a:pt x="1937" y="1953"/>
                  <a:pt x="2024" y="2040"/>
                  <a:pt x="2131" y="2040"/>
                </a:cubicBezTo>
                <a:cubicBezTo>
                  <a:pt x="2239" y="2040"/>
                  <a:pt x="2326" y="1953"/>
                  <a:pt x="2326" y="1845"/>
                </a:cubicBezTo>
                <a:cubicBezTo>
                  <a:pt x="2326" y="1738"/>
                  <a:pt x="2239" y="1651"/>
                  <a:pt x="2131" y="1651"/>
                </a:cubicBezTo>
                <a:close/>
                <a:moveTo>
                  <a:pt x="447" y="1361"/>
                </a:moveTo>
                <a:cubicBezTo>
                  <a:pt x="2316" y="1361"/>
                  <a:pt x="2316" y="1361"/>
                  <a:pt x="2316" y="1361"/>
                </a:cubicBezTo>
                <a:cubicBezTo>
                  <a:pt x="2316" y="536"/>
                  <a:pt x="2316" y="536"/>
                  <a:pt x="2316" y="536"/>
                </a:cubicBezTo>
                <a:cubicBezTo>
                  <a:pt x="2131" y="284"/>
                  <a:pt x="2131" y="284"/>
                  <a:pt x="2131" y="284"/>
                </a:cubicBezTo>
                <a:cubicBezTo>
                  <a:pt x="650" y="284"/>
                  <a:pt x="650" y="284"/>
                  <a:pt x="650" y="284"/>
                </a:cubicBezTo>
                <a:cubicBezTo>
                  <a:pt x="447" y="556"/>
                  <a:pt x="447" y="556"/>
                  <a:pt x="447" y="556"/>
                </a:cubicBezTo>
                <a:cubicBezTo>
                  <a:pt x="447" y="1361"/>
                  <a:pt x="447" y="1361"/>
                  <a:pt x="447" y="1361"/>
                </a:cubicBezTo>
                <a:close/>
                <a:moveTo>
                  <a:pt x="3425" y="643"/>
                </a:moveTo>
                <a:cubicBezTo>
                  <a:pt x="4289" y="1127"/>
                  <a:pt x="4289" y="1127"/>
                  <a:pt x="4289" y="1127"/>
                </a:cubicBezTo>
                <a:cubicBezTo>
                  <a:pt x="4289" y="2446"/>
                  <a:pt x="4289" y="2446"/>
                  <a:pt x="4289" y="2446"/>
                </a:cubicBezTo>
                <a:cubicBezTo>
                  <a:pt x="3466" y="2445"/>
                  <a:pt x="3466" y="2445"/>
                  <a:pt x="3466" y="2445"/>
                </a:cubicBezTo>
                <a:cubicBezTo>
                  <a:pt x="3466" y="733"/>
                  <a:pt x="3466" y="733"/>
                  <a:pt x="3466" y="733"/>
                </a:cubicBezTo>
                <a:cubicBezTo>
                  <a:pt x="3466" y="712"/>
                  <a:pt x="3466" y="712"/>
                  <a:pt x="3466" y="712"/>
                </a:cubicBezTo>
                <a:cubicBezTo>
                  <a:pt x="3454" y="692"/>
                  <a:pt x="3454" y="692"/>
                  <a:pt x="3454" y="692"/>
                </a:cubicBezTo>
                <a:cubicBezTo>
                  <a:pt x="3425" y="643"/>
                  <a:pt x="3425" y="643"/>
                  <a:pt x="3425" y="643"/>
                </a:cubicBezTo>
                <a:close/>
                <a:moveTo>
                  <a:pt x="4451" y="1218"/>
                </a:moveTo>
                <a:cubicBezTo>
                  <a:pt x="5060" y="1558"/>
                  <a:pt x="5060" y="1558"/>
                  <a:pt x="5060" y="1558"/>
                </a:cubicBezTo>
                <a:cubicBezTo>
                  <a:pt x="5060" y="2448"/>
                  <a:pt x="5060" y="2448"/>
                  <a:pt x="5060" y="2448"/>
                </a:cubicBezTo>
                <a:cubicBezTo>
                  <a:pt x="4451" y="2447"/>
                  <a:pt x="4451" y="2447"/>
                  <a:pt x="4451" y="2447"/>
                </a:cubicBezTo>
                <a:cubicBezTo>
                  <a:pt x="4451" y="1218"/>
                  <a:pt x="4451" y="1218"/>
                  <a:pt x="4451" y="1218"/>
                </a:cubicBezTo>
                <a:close/>
                <a:moveTo>
                  <a:pt x="5222" y="1649"/>
                </a:moveTo>
                <a:cubicBezTo>
                  <a:pt x="5406" y="1752"/>
                  <a:pt x="5406" y="1752"/>
                  <a:pt x="5406" y="1752"/>
                </a:cubicBezTo>
                <a:cubicBezTo>
                  <a:pt x="5406" y="2448"/>
                  <a:pt x="5406" y="2448"/>
                  <a:pt x="5406" y="2448"/>
                </a:cubicBezTo>
                <a:cubicBezTo>
                  <a:pt x="5222" y="2448"/>
                  <a:pt x="5222" y="2448"/>
                  <a:pt x="5222" y="2448"/>
                </a:cubicBezTo>
                <a:lnTo>
                  <a:pt x="5222" y="16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KSO_Shape"/>
          <p:cNvSpPr/>
          <p:nvPr userDrawn="1"/>
        </p:nvSpPr>
        <p:spPr bwMode="auto">
          <a:xfrm>
            <a:off x="11096625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KSO_Shape"/>
          <p:cNvSpPr/>
          <p:nvPr userDrawn="1"/>
        </p:nvSpPr>
        <p:spPr bwMode="auto">
          <a:xfrm>
            <a:off x="10648111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KSO_Shape"/>
          <p:cNvSpPr/>
          <p:nvPr userDrawn="1"/>
        </p:nvSpPr>
        <p:spPr bwMode="auto">
          <a:xfrm>
            <a:off x="10199597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KSO_Shape"/>
          <p:cNvSpPr/>
          <p:nvPr userDrawn="1"/>
        </p:nvSpPr>
        <p:spPr bwMode="auto">
          <a:xfrm>
            <a:off x="9751083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KSO_Shape"/>
          <p:cNvSpPr/>
          <p:nvPr userDrawn="1"/>
        </p:nvSpPr>
        <p:spPr bwMode="auto">
          <a:xfrm>
            <a:off x="9302569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529888" y="6241745"/>
            <a:ext cx="939240" cy="1447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第 </a:t>
            </a:r>
            <a:fld id="{75168D04-7926-484C-B90B-2D13ABC6EC67}" type="slidenum">
              <a:rPr lang="zh-CN" altLang="en-US" dirty="0" smtClean="0"/>
              <a:t>‹#›</a:t>
            </a:fld>
            <a:r>
              <a:rPr lang="zh-CN" altLang="en-US" dirty="0"/>
              <a:t> 页</a:t>
            </a: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</p:nvPr>
        </p:nvSpPr>
        <p:spPr>
          <a:xfrm>
            <a:off x="10529888" y="6434735"/>
            <a:ext cx="93924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dist">
              <a:defRPr lang="zh-CN" altLang="en-US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zh-CN" altLang="en-US"/>
              <a:t>竢实扬华，自强不息</a:t>
            </a: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10" hasCustomPrompt="1"/>
          </p:nvPr>
        </p:nvSpPr>
        <p:spPr>
          <a:xfrm>
            <a:off x="1621701" y="739001"/>
            <a:ext cx="3188423" cy="2492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lvl1pPr marL="0" indent="0">
              <a:buFontTx/>
              <a:buNone/>
              <a:defRPr lang="zh-CN" altLang="en-US" sz="18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zh-CN" altLang="en-US" dirty="0"/>
              <a:t>编辑母版文本样式</a:t>
            </a:r>
          </a:p>
        </p:txBody>
      </p:sp>
      <p:sp>
        <p:nvSpPr>
          <p:cNvPr id="17" name="KSO_Shape"/>
          <p:cNvSpPr/>
          <p:nvPr userDrawn="1"/>
        </p:nvSpPr>
        <p:spPr bwMode="auto">
          <a:xfrm>
            <a:off x="8854055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1400175" y="1004888"/>
            <a:ext cx="745388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Shape"/>
          <p:cNvSpPr/>
          <p:nvPr userDrawn="1"/>
        </p:nvSpPr>
        <p:spPr bwMode="auto">
          <a:xfrm>
            <a:off x="695325" y="608012"/>
            <a:ext cx="840652" cy="489268"/>
          </a:xfrm>
          <a:custGeom>
            <a:avLst/>
            <a:gdLst>
              <a:gd name="T0" fmla="*/ 523582 w 5574"/>
              <a:gd name="T1" fmla="*/ 1026353 h 3244"/>
              <a:gd name="T2" fmla="*/ 164730 w 5574"/>
              <a:gd name="T3" fmla="*/ 1048328 h 3244"/>
              <a:gd name="T4" fmla="*/ 0 w 5574"/>
              <a:gd name="T5" fmla="*/ 1009549 h 3244"/>
              <a:gd name="T6" fmla="*/ 319446 w 5574"/>
              <a:gd name="T7" fmla="*/ 836336 h 3244"/>
              <a:gd name="T8" fmla="*/ 613375 w 5574"/>
              <a:gd name="T9" fmla="*/ 882224 h 3244"/>
              <a:gd name="T10" fmla="*/ 764539 w 5574"/>
              <a:gd name="T11" fmla="*/ 841183 h 3244"/>
              <a:gd name="T12" fmla="*/ 1800397 w 5574"/>
              <a:gd name="T13" fmla="*/ 867682 h 3244"/>
              <a:gd name="T14" fmla="*/ 693802 w 5574"/>
              <a:gd name="T15" fmla="*/ 1048005 h 3244"/>
              <a:gd name="T16" fmla="*/ 556850 w 5574"/>
              <a:gd name="T17" fmla="*/ 973032 h 3244"/>
              <a:gd name="T18" fmla="*/ 247094 w 5574"/>
              <a:gd name="T19" fmla="*/ 935545 h 3244"/>
              <a:gd name="T20" fmla="*/ 556850 w 5574"/>
              <a:gd name="T21" fmla="*/ 973032 h 3244"/>
              <a:gd name="T22" fmla="*/ 1014540 w 5574"/>
              <a:gd name="T23" fmla="*/ 156732 h 3244"/>
              <a:gd name="T24" fmla="*/ 1066866 w 5574"/>
              <a:gd name="T25" fmla="*/ 790124 h 3244"/>
              <a:gd name="T26" fmla="*/ 98515 w 5574"/>
              <a:gd name="T27" fmla="*/ 789801 h 3244"/>
              <a:gd name="T28" fmla="*/ 52649 w 5574"/>
              <a:gd name="T29" fmla="*/ 743912 h 3244"/>
              <a:gd name="T30" fmla="*/ 52649 w 5574"/>
              <a:gd name="T31" fmla="*/ 149623 h 3244"/>
              <a:gd name="T32" fmla="*/ 150841 w 5574"/>
              <a:gd name="T33" fmla="*/ 18420 h 3244"/>
              <a:gd name="T34" fmla="*/ 187339 w 5574"/>
              <a:gd name="T35" fmla="*/ 0 h 3244"/>
              <a:gd name="T36" fmla="*/ 734500 w 5574"/>
              <a:gd name="T37" fmla="*/ 0 h 3244"/>
              <a:gd name="T38" fmla="*/ 132107 w 5574"/>
              <a:gd name="T39" fmla="*/ 596228 h 3244"/>
              <a:gd name="T40" fmla="*/ 257753 w 5574"/>
              <a:gd name="T41" fmla="*/ 596228 h 3244"/>
              <a:gd name="T42" fmla="*/ 688311 w 5574"/>
              <a:gd name="T43" fmla="*/ 533536 h 3244"/>
              <a:gd name="T44" fmla="*/ 688311 w 5574"/>
              <a:gd name="T45" fmla="*/ 659244 h 3244"/>
              <a:gd name="T46" fmla="*/ 688311 w 5574"/>
              <a:gd name="T47" fmla="*/ 533536 h 3244"/>
              <a:gd name="T48" fmla="*/ 748066 w 5574"/>
              <a:gd name="T49" fmla="*/ 439819 h 3244"/>
              <a:gd name="T50" fmla="*/ 688311 w 5574"/>
              <a:gd name="T51" fmla="*/ 91777 h 3244"/>
              <a:gd name="T52" fmla="*/ 144381 w 5574"/>
              <a:gd name="T53" fmla="*/ 179676 h 3244"/>
              <a:gd name="T54" fmla="*/ 1106272 w 5574"/>
              <a:gd name="T55" fmla="*/ 207791 h 3244"/>
              <a:gd name="T56" fmla="*/ 1385343 w 5574"/>
              <a:gd name="T57" fmla="*/ 790447 h 3244"/>
              <a:gd name="T58" fmla="*/ 1119515 w 5574"/>
              <a:gd name="T59" fmla="*/ 236876 h 3244"/>
              <a:gd name="T60" fmla="*/ 1115639 w 5574"/>
              <a:gd name="T61" fmla="*/ 223626 h 3244"/>
              <a:gd name="T62" fmla="*/ 1437669 w 5574"/>
              <a:gd name="T63" fmla="*/ 393608 h 3244"/>
              <a:gd name="T64" fmla="*/ 1634375 w 5574"/>
              <a:gd name="T65" fmla="*/ 791093 h 3244"/>
              <a:gd name="T66" fmla="*/ 1437669 w 5574"/>
              <a:gd name="T67" fmla="*/ 393608 h 3244"/>
              <a:gd name="T68" fmla="*/ 1746133 w 5574"/>
              <a:gd name="T69" fmla="*/ 566175 h 3244"/>
              <a:gd name="T70" fmla="*/ 1686701 w 5574"/>
              <a:gd name="T71" fmla="*/ 791093 h 324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574" h="3244">
                <a:moveTo>
                  <a:pt x="1585" y="3235"/>
                </a:moveTo>
                <a:cubicBezTo>
                  <a:pt x="1621" y="3176"/>
                  <a:pt x="1621" y="3176"/>
                  <a:pt x="1621" y="3176"/>
                </a:cubicBezTo>
                <a:cubicBezTo>
                  <a:pt x="560" y="3176"/>
                  <a:pt x="560" y="3176"/>
                  <a:pt x="560" y="3176"/>
                </a:cubicBezTo>
                <a:cubicBezTo>
                  <a:pt x="510" y="3244"/>
                  <a:pt x="510" y="3244"/>
                  <a:pt x="510" y="3244"/>
                </a:cubicBezTo>
                <a:cubicBezTo>
                  <a:pt x="3" y="3244"/>
                  <a:pt x="3" y="3244"/>
                  <a:pt x="3" y="3244"/>
                </a:cubicBezTo>
                <a:cubicBezTo>
                  <a:pt x="0" y="3124"/>
                  <a:pt x="0" y="3124"/>
                  <a:pt x="0" y="3124"/>
                </a:cubicBezTo>
                <a:cubicBezTo>
                  <a:pt x="552" y="2588"/>
                  <a:pt x="552" y="2588"/>
                  <a:pt x="552" y="2588"/>
                </a:cubicBezTo>
                <a:cubicBezTo>
                  <a:pt x="989" y="2588"/>
                  <a:pt x="989" y="2588"/>
                  <a:pt x="989" y="2588"/>
                </a:cubicBezTo>
                <a:cubicBezTo>
                  <a:pt x="886" y="2730"/>
                  <a:pt x="886" y="2730"/>
                  <a:pt x="886" y="2730"/>
                </a:cubicBezTo>
                <a:cubicBezTo>
                  <a:pt x="1899" y="2730"/>
                  <a:pt x="1899" y="2730"/>
                  <a:pt x="1899" y="2730"/>
                </a:cubicBezTo>
                <a:cubicBezTo>
                  <a:pt x="1978" y="2603"/>
                  <a:pt x="1978" y="2603"/>
                  <a:pt x="1978" y="2603"/>
                </a:cubicBezTo>
                <a:cubicBezTo>
                  <a:pt x="2367" y="2603"/>
                  <a:pt x="2367" y="2603"/>
                  <a:pt x="2367" y="2603"/>
                </a:cubicBezTo>
                <a:cubicBezTo>
                  <a:pt x="5574" y="2603"/>
                  <a:pt x="5574" y="2603"/>
                  <a:pt x="5574" y="2603"/>
                </a:cubicBezTo>
                <a:cubicBezTo>
                  <a:pt x="5574" y="2685"/>
                  <a:pt x="5574" y="2685"/>
                  <a:pt x="5574" y="2685"/>
                </a:cubicBezTo>
                <a:cubicBezTo>
                  <a:pt x="2290" y="2828"/>
                  <a:pt x="2290" y="2828"/>
                  <a:pt x="2290" y="2828"/>
                </a:cubicBezTo>
                <a:cubicBezTo>
                  <a:pt x="2148" y="3243"/>
                  <a:pt x="2148" y="3243"/>
                  <a:pt x="2148" y="3243"/>
                </a:cubicBezTo>
                <a:cubicBezTo>
                  <a:pt x="1585" y="3235"/>
                  <a:pt x="1585" y="3235"/>
                  <a:pt x="1585" y="3235"/>
                </a:cubicBezTo>
                <a:close/>
                <a:moveTo>
                  <a:pt x="1724" y="3011"/>
                </a:moveTo>
                <a:cubicBezTo>
                  <a:pt x="1796" y="2895"/>
                  <a:pt x="1796" y="2895"/>
                  <a:pt x="1796" y="2895"/>
                </a:cubicBezTo>
                <a:cubicBezTo>
                  <a:pt x="765" y="2895"/>
                  <a:pt x="765" y="2895"/>
                  <a:pt x="765" y="2895"/>
                </a:cubicBezTo>
                <a:cubicBezTo>
                  <a:pt x="681" y="3011"/>
                  <a:pt x="681" y="3011"/>
                  <a:pt x="681" y="3011"/>
                </a:cubicBezTo>
                <a:cubicBezTo>
                  <a:pt x="1724" y="3011"/>
                  <a:pt x="1724" y="3011"/>
                  <a:pt x="1724" y="3011"/>
                </a:cubicBezTo>
                <a:close/>
                <a:moveTo>
                  <a:pt x="2274" y="0"/>
                </a:moveTo>
                <a:cubicBezTo>
                  <a:pt x="3141" y="485"/>
                  <a:pt x="3141" y="485"/>
                  <a:pt x="3141" y="485"/>
                </a:cubicBezTo>
                <a:cubicBezTo>
                  <a:pt x="3303" y="755"/>
                  <a:pt x="3303" y="755"/>
                  <a:pt x="3303" y="755"/>
                </a:cubicBezTo>
                <a:cubicBezTo>
                  <a:pt x="3303" y="2445"/>
                  <a:pt x="3303" y="2445"/>
                  <a:pt x="3303" y="2445"/>
                </a:cubicBezTo>
                <a:cubicBezTo>
                  <a:pt x="2600" y="2444"/>
                  <a:pt x="2600" y="2444"/>
                  <a:pt x="2600" y="2444"/>
                </a:cubicBezTo>
                <a:cubicBezTo>
                  <a:pt x="2180" y="2444"/>
                  <a:pt x="638" y="2444"/>
                  <a:pt x="305" y="2444"/>
                </a:cubicBezTo>
                <a:cubicBezTo>
                  <a:pt x="163" y="2444"/>
                  <a:pt x="163" y="2444"/>
                  <a:pt x="163" y="2444"/>
                </a:cubicBezTo>
                <a:cubicBezTo>
                  <a:pt x="163" y="2302"/>
                  <a:pt x="163" y="2302"/>
                  <a:pt x="163" y="2302"/>
                </a:cubicBezTo>
                <a:cubicBezTo>
                  <a:pt x="163" y="1569"/>
                  <a:pt x="163" y="1871"/>
                  <a:pt x="163" y="509"/>
                </a:cubicBezTo>
                <a:cubicBezTo>
                  <a:pt x="163" y="463"/>
                  <a:pt x="163" y="463"/>
                  <a:pt x="163" y="463"/>
                </a:cubicBezTo>
                <a:cubicBezTo>
                  <a:pt x="192" y="425"/>
                  <a:pt x="192" y="425"/>
                  <a:pt x="192" y="425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510" y="0"/>
                  <a:pt x="510" y="0"/>
                  <a:pt x="510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2202" y="0"/>
                  <a:pt x="2202" y="0"/>
                  <a:pt x="2202" y="0"/>
                </a:cubicBezTo>
                <a:cubicBezTo>
                  <a:pt x="2274" y="0"/>
                  <a:pt x="2274" y="0"/>
                  <a:pt x="2274" y="0"/>
                </a:cubicBezTo>
                <a:close/>
                <a:moveTo>
                  <a:pt x="604" y="1651"/>
                </a:moveTo>
                <a:cubicBezTo>
                  <a:pt x="496" y="1651"/>
                  <a:pt x="409" y="1738"/>
                  <a:pt x="409" y="1845"/>
                </a:cubicBezTo>
                <a:cubicBezTo>
                  <a:pt x="409" y="1953"/>
                  <a:pt x="496" y="2040"/>
                  <a:pt x="604" y="2040"/>
                </a:cubicBezTo>
                <a:cubicBezTo>
                  <a:pt x="711" y="2040"/>
                  <a:pt x="798" y="1953"/>
                  <a:pt x="798" y="1845"/>
                </a:cubicBezTo>
                <a:cubicBezTo>
                  <a:pt x="798" y="1738"/>
                  <a:pt x="711" y="1651"/>
                  <a:pt x="604" y="1651"/>
                </a:cubicBezTo>
                <a:close/>
                <a:moveTo>
                  <a:pt x="2131" y="1651"/>
                </a:moveTo>
                <a:cubicBezTo>
                  <a:pt x="2024" y="1651"/>
                  <a:pt x="1937" y="1738"/>
                  <a:pt x="1937" y="1845"/>
                </a:cubicBezTo>
                <a:cubicBezTo>
                  <a:pt x="1937" y="1953"/>
                  <a:pt x="2024" y="2040"/>
                  <a:pt x="2131" y="2040"/>
                </a:cubicBezTo>
                <a:cubicBezTo>
                  <a:pt x="2239" y="2040"/>
                  <a:pt x="2326" y="1953"/>
                  <a:pt x="2326" y="1845"/>
                </a:cubicBezTo>
                <a:cubicBezTo>
                  <a:pt x="2326" y="1738"/>
                  <a:pt x="2239" y="1651"/>
                  <a:pt x="2131" y="1651"/>
                </a:cubicBezTo>
                <a:close/>
                <a:moveTo>
                  <a:pt x="447" y="1361"/>
                </a:moveTo>
                <a:cubicBezTo>
                  <a:pt x="2316" y="1361"/>
                  <a:pt x="2316" y="1361"/>
                  <a:pt x="2316" y="1361"/>
                </a:cubicBezTo>
                <a:cubicBezTo>
                  <a:pt x="2316" y="536"/>
                  <a:pt x="2316" y="536"/>
                  <a:pt x="2316" y="536"/>
                </a:cubicBezTo>
                <a:cubicBezTo>
                  <a:pt x="2131" y="284"/>
                  <a:pt x="2131" y="284"/>
                  <a:pt x="2131" y="284"/>
                </a:cubicBezTo>
                <a:cubicBezTo>
                  <a:pt x="650" y="284"/>
                  <a:pt x="650" y="284"/>
                  <a:pt x="650" y="284"/>
                </a:cubicBezTo>
                <a:cubicBezTo>
                  <a:pt x="447" y="556"/>
                  <a:pt x="447" y="556"/>
                  <a:pt x="447" y="556"/>
                </a:cubicBezTo>
                <a:cubicBezTo>
                  <a:pt x="447" y="1361"/>
                  <a:pt x="447" y="1361"/>
                  <a:pt x="447" y="1361"/>
                </a:cubicBezTo>
                <a:close/>
                <a:moveTo>
                  <a:pt x="3425" y="643"/>
                </a:moveTo>
                <a:cubicBezTo>
                  <a:pt x="4289" y="1127"/>
                  <a:pt x="4289" y="1127"/>
                  <a:pt x="4289" y="1127"/>
                </a:cubicBezTo>
                <a:cubicBezTo>
                  <a:pt x="4289" y="2446"/>
                  <a:pt x="4289" y="2446"/>
                  <a:pt x="4289" y="2446"/>
                </a:cubicBezTo>
                <a:cubicBezTo>
                  <a:pt x="3466" y="2445"/>
                  <a:pt x="3466" y="2445"/>
                  <a:pt x="3466" y="2445"/>
                </a:cubicBezTo>
                <a:cubicBezTo>
                  <a:pt x="3466" y="733"/>
                  <a:pt x="3466" y="733"/>
                  <a:pt x="3466" y="733"/>
                </a:cubicBezTo>
                <a:cubicBezTo>
                  <a:pt x="3466" y="712"/>
                  <a:pt x="3466" y="712"/>
                  <a:pt x="3466" y="712"/>
                </a:cubicBezTo>
                <a:cubicBezTo>
                  <a:pt x="3454" y="692"/>
                  <a:pt x="3454" y="692"/>
                  <a:pt x="3454" y="692"/>
                </a:cubicBezTo>
                <a:cubicBezTo>
                  <a:pt x="3425" y="643"/>
                  <a:pt x="3425" y="643"/>
                  <a:pt x="3425" y="643"/>
                </a:cubicBezTo>
                <a:close/>
                <a:moveTo>
                  <a:pt x="4451" y="1218"/>
                </a:moveTo>
                <a:cubicBezTo>
                  <a:pt x="5060" y="1558"/>
                  <a:pt x="5060" y="1558"/>
                  <a:pt x="5060" y="1558"/>
                </a:cubicBezTo>
                <a:cubicBezTo>
                  <a:pt x="5060" y="2448"/>
                  <a:pt x="5060" y="2448"/>
                  <a:pt x="5060" y="2448"/>
                </a:cubicBezTo>
                <a:cubicBezTo>
                  <a:pt x="4451" y="2447"/>
                  <a:pt x="4451" y="2447"/>
                  <a:pt x="4451" y="2447"/>
                </a:cubicBezTo>
                <a:cubicBezTo>
                  <a:pt x="4451" y="1218"/>
                  <a:pt x="4451" y="1218"/>
                  <a:pt x="4451" y="1218"/>
                </a:cubicBezTo>
                <a:close/>
                <a:moveTo>
                  <a:pt x="5222" y="1649"/>
                </a:moveTo>
                <a:cubicBezTo>
                  <a:pt x="5406" y="1752"/>
                  <a:pt x="5406" y="1752"/>
                  <a:pt x="5406" y="1752"/>
                </a:cubicBezTo>
                <a:cubicBezTo>
                  <a:pt x="5406" y="2448"/>
                  <a:pt x="5406" y="2448"/>
                  <a:pt x="5406" y="2448"/>
                </a:cubicBezTo>
                <a:cubicBezTo>
                  <a:pt x="5222" y="2448"/>
                  <a:pt x="5222" y="2448"/>
                  <a:pt x="5222" y="2448"/>
                </a:cubicBezTo>
                <a:lnTo>
                  <a:pt x="5222" y="16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KSO_Shape"/>
          <p:cNvSpPr/>
          <p:nvPr userDrawn="1"/>
        </p:nvSpPr>
        <p:spPr bwMode="auto">
          <a:xfrm>
            <a:off x="11096625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KSO_Shape"/>
          <p:cNvSpPr/>
          <p:nvPr userDrawn="1"/>
        </p:nvSpPr>
        <p:spPr bwMode="auto">
          <a:xfrm>
            <a:off x="10648111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KSO_Shape"/>
          <p:cNvSpPr/>
          <p:nvPr userDrawn="1"/>
        </p:nvSpPr>
        <p:spPr bwMode="auto">
          <a:xfrm>
            <a:off x="10199597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KSO_Shape"/>
          <p:cNvSpPr/>
          <p:nvPr userDrawn="1"/>
        </p:nvSpPr>
        <p:spPr bwMode="auto">
          <a:xfrm>
            <a:off x="9751083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KSO_Shape"/>
          <p:cNvSpPr/>
          <p:nvPr userDrawn="1"/>
        </p:nvSpPr>
        <p:spPr bwMode="auto">
          <a:xfrm>
            <a:off x="9302569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529888" y="6241745"/>
            <a:ext cx="939240" cy="1447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第 </a:t>
            </a:r>
            <a:fld id="{75168D04-7926-484C-B90B-2D13ABC6EC67}" type="slidenum">
              <a:rPr lang="zh-CN" altLang="en-US" dirty="0" smtClean="0"/>
              <a:t>‹#›</a:t>
            </a:fld>
            <a:r>
              <a:rPr lang="zh-CN" altLang="en-US" dirty="0"/>
              <a:t> 页</a:t>
            </a: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</p:nvPr>
        </p:nvSpPr>
        <p:spPr>
          <a:xfrm>
            <a:off x="10529888" y="6434735"/>
            <a:ext cx="93924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dist">
              <a:defRPr lang="zh-CN" altLang="en-US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zh-CN" altLang="en-US"/>
              <a:t>竢实扬华，自强不息</a:t>
            </a: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10" hasCustomPrompt="1"/>
          </p:nvPr>
        </p:nvSpPr>
        <p:spPr>
          <a:xfrm>
            <a:off x="1621701" y="739001"/>
            <a:ext cx="3188423" cy="2492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lvl1pPr marL="0" indent="0">
              <a:buFontTx/>
              <a:buNone/>
              <a:defRPr lang="zh-CN" altLang="en-US" sz="18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zh-CN" altLang="en-US" dirty="0"/>
              <a:t>编辑母版文本样式</a:t>
            </a:r>
          </a:p>
        </p:txBody>
      </p:sp>
      <p:sp>
        <p:nvSpPr>
          <p:cNvPr id="17" name="KSO_Shape"/>
          <p:cNvSpPr/>
          <p:nvPr userDrawn="1"/>
        </p:nvSpPr>
        <p:spPr bwMode="auto">
          <a:xfrm>
            <a:off x="8854055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1400175" y="1004888"/>
            <a:ext cx="745388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E4F4E-87D5-4F93-87D7-D3A2CB82A6A2}" type="datetimeFigureOut">
              <a:rPr lang="zh-CN" altLang="en-US" smtClean="0"/>
              <a:t>2025/3/25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916C6-9D26-4A0C-AE07-AA46556689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0"/>
            <a:ext cx="12185905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100" b="1" kern="1200" dirty="0">
          <a:solidFill>
            <a:schemeClr val="tx1"/>
          </a:solidFill>
          <a:latin typeface="+mj-lt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zh-CN" altLang="en-US" sz="1400" kern="1200" baseline="0" dirty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altLang="en-US" sz="1200" kern="1200" dirty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altLang="en-US" sz="1100" kern="1200" dirty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altLang="en-US" sz="1000" kern="1200" dirty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altLang="en-US" sz="1000" kern="1200" dirty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0.png"/><Relationship Id="rId11" Type="http://schemas.openxmlformats.org/officeDocument/2006/relationships/image" Target="../media/image30.png"/><Relationship Id="rId5" Type="http://schemas.openxmlformats.org/officeDocument/2006/relationships/image" Target="../media/image3.jpeg"/><Relationship Id="rId10" Type="http://schemas.openxmlformats.org/officeDocument/2006/relationships/image" Target="../media/image29.png"/><Relationship Id="rId4" Type="http://schemas.microsoft.com/office/2007/relationships/hdphoto" Target="../media/hdphoto2.wdp"/><Relationship Id="rId9" Type="http://schemas.openxmlformats.org/officeDocument/2006/relationships/image" Target="../media/image3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6.png"/><Relationship Id="rId3" Type="http://schemas.openxmlformats.org/officeDocument/2006/relationships/image" Target="../media/image3.jpe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wmf"/><Relationship Id="rId11" Type="http://schemas.openxmlformats.org/officeDocument/2006/relationships/image" Target="../media/image34.png"/><Relationship Id="rId5" Type="http://schemas.openxmlformats.org/officeDocument/2006/relationships/oleObject" Target="../embeddings/oleObject5.bin"/><Relationship Id="rId15" Type="http://schemas.openxmlformats.org/officeDocument/2006/relationships/image" Target="../media/image38.png"/><Relationship Id="rId10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3.png"/><Relationship Id="rId1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eg"/><Relationship Id="rId11" Type="http://schemas.openxmlformats.org/officeDocument/2006/relationships/image" Target="../media/image43.png"/><Relationship Id="rId5" Type="http://schemas.openxmlformats.org/officeDocument/2006/relationships/image" Target="../media/image38.jpeg"/><Relationship Id="rId10" Type="http://schemas.openxmlformats.org/officeDocument/2006/relationships/image" Target="../media/image430.png"/><Relationship Id="rId4" Type="http://schemas.openxmlformats.org/officeDocument/2006/relationships/image" Target="../media/image40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11" Type="http://schemas.openxmlformats.org/officeDocument/2006/relationships/image" Target="../media/image50.png"/><Relationship Id="rId5" Type="http://schemas.openxmlformats.org/officeDocument/2006/relationships/image" Target="../media/image47.png"/><Relationship Id="rId10" Type="http://schemas.openxmlformats.org/officeDocument/2006/relationships/image" Target="../media/image51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3.jpeg"/><Relationship Id="rId7" Type="http://schemas.openxmlformats.org/officeDocument/2006/relationships/image" Target="../media/image54.jpe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jpeg"/><Relationship Id="rId11" Type="http://schemas.openxmlformats.org/officeDocument/2006/relationships/image" Target="../media/image55.wmf"/><Relationship Id="rId5" Type="http://schemas.openxmlformats.org/officeDocument/2006/relationships/image" Target="../media/image58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52.png"/><Relationship Id="rId9" Type="http://schemas.openxmlformats.org/officeDocument/2006/relationships/image" Target="../media/image5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0.png"/><Relationship Id="rId5" Type="http://schemas.openxmlformats.org/officeDocument/2006/relationships/image" Target="../media/image59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3.jpeg"/><Relationship Id="rId7" Type="http://schemas.openxmlformats.org/officeDocument/2006/relationships/image" Target="../media/image6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61.png"/><Relationship Id="rId5" Type="http://schemas.openxmlformats.org/officeDocument/2006/relationships/image" Target="../media/image60.wmf"/><Relationship Id="rId10" Type="http://schemas.openxmlformats.org/officeDocument/2006/relationships/image" Target="../media/image63.jpeg"/><Relationship Id="rId4" Type="http://schemas.openxmlformats.org/officeDocument/2006/relationships/oleObject" Target="../embeddings/oleObject7.bin"/><Relationship Id="rId9" Type="http://schemas.openxmlformats.org/officeDocument/2006/relationships/image" Target="../media/image62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3.jpeg"/><Relationship Id="rId7" Type="http://schemas.openxmlformats.org/officeDocument/2006/relationships/image" Target="../media/image61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60.wmf"/><Relationship Id="rId10" Type="http://schemas.openxmlformats.org/officeDocument/2006/relationships/image" Target="../media/image64.jpeg"/><Relationship Id="rId4" Type="http://schemas.openxmlformats.org/officeDocument/2006/relationships/oleObject" Target="../embeddings/oleObject7.bin"/><Relationship Id="rId9" Type="http://schemas.openxmlformats.org/officeDocument/2006/relationships/image" Target="../media/image62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3.jpeg"/><Relationship Id="rId7" Type="http://schemas.openxmlformats.org/officeDocument/2006/relationships/image" Target="../media/image68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jpg"/><Relationship Id="rId11" Type="http://schemas.openxmlformats.org/officeDocument/2006/relationships/image" Target="../media/image300.png"/><Relationship Id="rId5" Type="http://schemas.openxmlformats.org/officeDocument/2006/relationships/image" Target="../media/image66.wmf"/><Relationship Id="rId10" Type="http://schemas.openxmlformats.org/officeDocument/2006/relationships/image" Target="../media/image320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13" Type="http://schemas.openxmlformats.org/officeDocument/2006/relationships/image" Target="../media/image500.png"/><Relationship Id="rId18" Type="http://schemas.openxmlformats.org/officeDocument/2006/relationships/oleObject" Target="../embeddings/oleObject13.bin"/><Relationship Id="rId3" Type="http://schemas.openxmlformats.org/officeDocument/2006/relationships/image" Target="../media/image3.jpeg"/><Relationship Id="rId7" Type="http://schemas.openxmlformats.org/officeDocument/2006/relationships/image" Target="../media/image66.wmf"/><Relationship Id="rId12" Type="http://schemas.openxmlformats.org/officeDocument/2006/relationships/image" Target="../media/image75.jpg"/><Relationship Id="rId17" Type="http://schemas.openxmlformats.org/officeDocument/2006/relationships/image" Target="../media/image77.wmf"/><Relationship Id="rId2" Type="http://schemas.openxmlformats.org/officeDocument/2006/relationships/notesSlide" Target="../notesSlides/notesSlide26.xml"/><Relationship Id="rId16" Type="http://schemas.openxmlformats.org/officeDocument/2006/relationships/oleObject" Target="../embeddings/oleObject12.bin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74.png"/><Relationship Id="rId5" Type="http://schemas.openxmlformats.org/officeDocument/2006/relationships/image" Target="../media/image66.wmf"/><Relationship Id="rId15" Type="http://schemas.openxmlformats.org/officeDocument/2006/relationships/image" Target="../media/image76.wmf"/><Relationship Id="rId10" Type="http://schemas.openxmlformats.org/officeDocument/2006/relationships/image" Target="../media/image73.png"/><Relationship Id="rId19" Type="http://schemas.openxmlformats.org/officeDocument/2006/relationships/image" Target="../media/image78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490.png"/><Relationship Id="rId14" Type="http://schemas.openxmlformats.org/officeDocument/2006/relationships/oleObject" Target="../embeddings/oleObject1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0.png"/><Relationship Id="rId4" Type="http://schemas.openxmlformats.org/officeDocument/2006/relationships/image" Target="../media/image4.png"/><Relationship Id="rId9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80.png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webp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23.wmf"/><Relationship Id="rId3" Type="http://schemas.openxmlformats.org/officeDocument/2006/relationships/oleObject" Target="../embeddings/oleObject2.bin"/><Relationship Id="rId7" Type="http://schemas.openxmlformats.org/officeDocument/2006/relationships/image" Target="../media/image22.png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4.bin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3.wmf"/><Relationship Id="rId1" Type="http://schemas.openxmlformats.org/officeDocument/2006/relationships/slideLayout" Target="../slideLayouts/slideLayout3.xml"/><Relationship Id="rId11" Type="http://schemas.openxmlformats.org/officeDocument/2006/relationships/oleObject" Target="../embeddings/oleObject3.bin"/><Relationship Id="rId5" Type="http://schemas.openxmlformats.org/officeDocument/2006/relationships/image" Target="../media/image3.jpeg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23.png"/><Relationship Id="rId4" Type="http://schemas.openxmlformats.org/officeDocument/2006/relationships/image" Target="../media/image19.wmf"/><Relationship Id="rId9" Type="http://schemas.openxmlformats.org/officeDocument/2006/relationships/image" Target="../media/image21.png"/><Relationship Id="rId14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DDC6E56-4D0A-0CBA-E065-B03D00CFBFE2}"/>
              </a:ext>
            </a:extLst>
          </p:cNvPr>
          <p:cNvGrpSpPr/>
          <p:nvPr/>
        </p:nvGrpSpPr>
        <p:grpSpPr>
          <a:xfrm>
            <a:off x="0" y="1621320"/>
            <a:ext cx="12192000" cy="1682700"/>
            <a:chOff x="5627" y="1992776"/>
            <a:chExt cx="12192000" cy="2175909"/>
          </a:xfrm>
        </p:grpSpPr>
        <p:sp>
          <p:nvSpPr>
            <p:cNvPr id="28" name="矩形 27"/>
            <p:cNvSpPr/>
            <p:nvPr/>
          </p:nvSpPr>
          <p:spPr>
            <a:xfrm>
              <a:off x="5627" y="1992776"/>
              <a:ext cx="12192000" cy="17983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683" tIns="42842" rIns="85683" bIns="42842" numCol="1" spcCol="0" rtlCol="0" fromWordArt="0" anchor="ctr" anchorCtr="0" forceAA="0" compatLnSpc="1">
              <a:noAutofit/>
            </a:bodyPr>
            <a:lstStyle/>
            <a:p>
              <a:pPr lvl="0" algn="ctr">
                <a:defRPr/>
              </a:pPr>
              <a:r>
                <a:rPr lang="en-US" altLang="zh-CN" sz="4000" b="1" spc="300">
                  <a:solidFill>
                    <a:prstClr val="white"/>
                  </a:solidFill>
                  <a:ea typeface="微软雅黑" panose="020B0503020204020204" pitchFamily="34" charset="-122"/>
                </a:rPr>
                <a:t>Teleportation with </a:t>
              </a:r>
              <a:r>
                <a:rPr lang="en-US" altLang="zh-CN" sz="4000" b="1" spc="300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rPr>
                <a:t>Embezzling Catalysts </a:t>
              </a:r>
              <a:endParaRPr kumimoji="0" lang="zh-CN" altLang="en-US" sz="40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16" name="等腰三角形 115"/>
            <p:cNvSpPr/>
            <p:nvPr/>
          </p:nvSpPr>
          <p:spPr>
            <a:xfrm flipV="1">
              <a:off x="5744790" y="3746739"/>
              <a:ext cx="702422" cy="421946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683" tIns="42842" rIns="85683" bIns="42842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8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2443819" y="3544008"/>
            <a:ext cx="7293109" cy="9783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Junjing Xing</a:t>
            </a:r>
          </a:p>
          <a:p>
            <a:pPr algn="ctr">
              <a:spcBef>
                <a:spcPts val="600"/>
              </a:spcBef>
            </a:pPr>
            <a:r>
              <a:rPr lang="en-US" altLang="zh-CN" sz="2000"/>
              <a:t>Harbin Engineering University, China</a:t>
            </a:r>
          </a:p>
          <a:p>
            <a:pPr algn="ctr">
              <a:spcBef>
                <a:spcPct val="20000"/>
              </a:spcBef>
            </a:pP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B3FEFA2-1A94-05D2-5490-F44E62719B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29"/>
          <a:stretch/>
        </p:blipFill>
        <p:spPr>
          <a:xfrm>
            <a:off x="10103443" y="9331"/>
            <a:ext cx="2082475" cy="1080000"/>
          </a:xfrm>
          <a:prstGeom prst="rect">
            <a:avLst/>
          </a:prstGeom>
        </p:spPr>
      </p:pic>
      <p:sp>
        <p:nvSpPr>
          <p:cNvPr id="6" name="Rectangle 14">
            <a:extLst>
              <a:ext uri="{FF2B5EF4-FFF2-40B4-BE49-F238E27FC236}">
                <a16:creationId xmlns:a16="http://schemas.microsoft.com/office/drawing/2014/main" id="{67D61FFE-DFA8-3C62-DEC0-10F497B98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921" y="4814311"/>
            <a:ext cx="10226265" cy="66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Collaborated with 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Y. Li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, D. Qu, L. Xiao, Z. Fan, H. Ma, P. Xue, K. Bharti, D. E.  Koh and 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Y. Xiao                       </a:t>
            </a:r>
          </a:p>
          <a:p>
            <a:pPr>
              <a:spcAft>
                <a:spcPts val="1200"/>
              </a:spcAft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</a:t>
            </a:r>
            <a:r>
              <a:rPr lang="fr-FR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Commun. Phys. 7, 357 (2024)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D0205FC-A2F7-94CD-F05F-BD272DC30B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65"/>
          <a:stretch/>
        </p:blipFill>
        <p:spPr>
          <a:xfrm>
            <a:off x="18747" y="9331"/>
            <a:ext cx="1119174" cy="1080000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17511B96-17E7-F4EE-0771-72CFFA2A5E5C}"/>
              </a:ext>
            </a:extLst>
          </p:cNvPr>
          <p:cNvSpPr txBox="1"/>
          <p:nvPr/>
        </p:nvSpPr>
        <p:spPr>
          <a:xfrm>
            <a:off x="4579664" y="5994868"/>
            <a:ext cx="336156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000" b="1">
                <a:latin typeface="+mj-ea"/>
                <a:ea typeface="+mj-ea"/>
              </a:rPr>
              <a:t>Quantum Resource 2025</a:t>
            </a:r>
          </a:p>
          <a:p>
            <a:pPr algn="ctr"/>
            <a:r>
              <a:rPr sz="2000" b="1">
                <a:latin typeface="+mj-ea"/>
                <a:ea typeface="+mj-ea"/>
              </a:rPr>
              <a:t>March 19, 2025 | Jeju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154F0-07E1-CD94-A8E5-5832936E3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7040216-320A-3855-59B7-34D89D6E7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71984" y="6241745"/>
            <a:ext cx="939240" cy="144787"/>
          </a:xfrm>
        </p:spPr>
        <p:txBody>
          <a:bodyPr/>
          <a:lstStyle/>
          <a:p>
            <a:r>
              <a:rPr lang="zh-CN" altLang="en-US"/>
              <a:t> </a:t>
            </a:r>
            <a:fld id="{75168D04-7926-484C-B90B-2D13ABC6EC67}" type="slidenum">
              <a:rPr lang="zh-CN" altLang="en-US" smtClean="0"/>
              <a:pPr/>
              <a:t>10</a:t>
            </a:fld>
            <a:r>
              <a:rPr lang="zh-CN" altLang="en-US"/>
              <a:t> </a:t>
            </a:r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713D710-8888-D00F-CAEB-D54E52A605DC}"/>
              </a:ext>
            </a:extLst>
          </p:cNvPr>
          <p:cNvGrpSpPr/>
          <p:nvPr/>
        </p:nvGrpSpPr>
        <p:grpSpPr>
          <a:xfrm>
            <a:off x="2167067" y="2573837"/>
            <a:ext cx="8222073" cy="1710326"/>
            <a:chOff x="2832283" y="2570733"/>
            <a:chExt cx="6785021" cy="1021857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0DAE814D-5CEB-2F55-5A5D-62974283BDD0}"/>
                </a:ext>
              </a:extLst>
            </p:cNvPr>
            <p:cNvSpPr txBox="1"/>
            <p:nvPr/>
          </p:nvSpPr>
          <p:spPr>
            <a:xfrm>
              <a:off x="2832283" y="2570733"/>
              <a:ext cx="1180424" cy="967134"/>
            </a:xfrm>
            <a:prstGeom prst="rect">
              <a:avLst/>
            </a:prstGeom>
            <a:noFill/>
            <a:ln w="117475">
              <a:noFill/>
            </a:ln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sz="7200" b="1" spc="100">
                  <a:solidFill>
                    <a:schemeClr val="accent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Arial" panose="020B0604020202020204" pitchFamily="34" charset="0"/>
                </a:rPr>
                <a:t>/02</a:t>
              </a:r>
              <a:endParaRPr lang="zh-CN" altLang="en-US" sz="7200" b="1" spc="100" dirty="0">
                <a:solidFill>
                  <a:schemeClr val="accent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" name="标题 4">
              <a:extLst>
                <a:ext uri="{FF2B5EF4-FFF2-40B4-BE49-F238E27FC236}">
                  <a16:creationId xmlns:a16="http://schemas.microsoft.com/office/drawing/2014/main" id="{37A09137-D266-8B95-93B8-48788B714CF7}"/>
                </a:ext>
              </a:extLst>
            </p:cNvPr>
            <p:cNvSpPr txBox="1">
              <a:spLocks/>
            </p:cNvSpPr>
            <p:nvPr/>
          </p:nvSpPr>
          <p:spPr>
            <a:xfrm>
              <a:off x="4198119" y="2697240"/>
              <a:ext cx="5419185" cy="895350"/>
            </a:xfrm>
          </p:spPr>
          <p:txBody>
            <a:bodyPr anchor="ctr" anchorCtr="0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100" b="1" kern="1200" dirty="0">
                  <a:solidFill>
                    <a:schemeClr val="tx1"/>
                  </a:solidFill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4000">
                  <a:solidFill>
                    <a:schemeClr val="accent6"/>
                  </a:solidFill>
                  <a:latin typeface="微软雅黑" panose="020B0503020204020204" pitchFamily="34" charset="-122"/>
                </a:rPr>
                <a:t>     </a:t>
              </a:r>
              <a:r>
                <a:rPr lang="en-US" altLang="zh-CN" sz="6600">
                  <a:solidFill>
                    <a:schemeClr val="accent6"/>
                  </a:solidFill>
                  <a:latin typeface="微软雅黑" panose="020B0503020204020204" pitchFamily="34" charset="-122"/>
                </a:rPr>
                <a:t>Main Results</a:t>
              </a:r>
              <a:endParaRPr lang="en-US" sz="4000">
                <a:solidFill>
                  <a:schemeClr val="accent6"/>
                </a:solidFill>
                <a:latin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000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957">
        <p14:ripple/>
      </p:transition>
    </mc:Choice>
    <mc:Fallback xmlns="">
      <p:transition spd="slow" advTm="9957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10903236" y="6385521"/>
            <a:ext cx="939240" cy="144787"/>
          </a:xfrm>
        </p:spPr>
        <p:txBody>
          <a:bodyPr/>
          <a:lstStyle/>
          <a:p>
            <a:r>
              <a:rPr lang="zh-CN" altLang="en-US"/>
              <a:t> </a:t>
            </a:r>
            <a:fld id="{75168D04-7926-484C-B90B-2D13ABC6EC67}" type="slidenum">
              <a:rPr lang="zh-CN" altLang="en-US" smtClean="0"/>
              <a:pPr/>
              <a:t>11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-14288"/>
            <a:ext cx="12192000" cy="814388"/>
          </a:xfrm>
          <a:prstGeom prst="rect">
            <a:avLst/>
          </a:prstGeom>
          <a:solidFill>
            <a:srgbClr val="C7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       </a:t>
            </a:r>
            <a:r>
              <a:rPr lang="en-US" altLang="zh-CN" sz="3200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Teleportation with embezzling catalysts</a:t>
            </a:r>
            <a:endParaRPr lang="zh-CN" altLang="en-US" sz="3200" b="1">
              <a:solidFill>
                <a:srgbClr val="22498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655D09D-677D-2500-E3ED-276D82B782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088"/>
          <a:stretch/>
        </p:blipFill>
        <p:spPr>
          <a:xfrm>
            <a:off x="850139" y="1584716"/>
            <a:ext cx="5642787" cy="2192714"/>
          </a:xfrm>
          <a:prstGeom prst="rect">
            <a:avLst/>
          </a:prstGeom>
        </p:spPr>
      </p:pic>
      <p:grpSp>
        <p:nvGrpSpPr>
          <p:cNvPr id="5" name="Group 22">
            <a:extLst>
              <a:ext uri="{FF2B5EF4-FFF2-40B4-BE49-F238E27FC236}">
                <a16:creationId xmlns:a16="http://schemas.microsoft.com/office/drawing/2014/main" id="{76B68D01-1CC5-A224-5D50-C56A80699D0C}"/>
              </a:ext>
            </a:extLst>
          </p:cNvPr>
          <p:cNvGrpSpPr/>
          <p:nvPr/>
        </p:nvGrpSpPr>
        <p:grpSpPr bwMode="auto">
          <a:xfrm>
            <a:off x="5543" y="-9331"/>
            <a:ext cx="792000" cy="792000"/>
            <a:chOff x="197" y="84"/>
            <a:chExt cx="308" cy="308"/>
          </a:xfrm>
        </p:grpSpPr>
        <p:sp>
          <p:nvSpPr>
            <p:cNvPr id="6" name="Oval 20">
              <a:extLst>
                <a:ext uri="{FF2B5EF4-FFF2-40B4-BE49-F238E27FC236}">
                  <a16:creationId xmlns:a16="http://schemas.microsoft.com/office/drawing/2014/main" id="{BF71A7E4-1741-5FC6-9E88-E25806230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" y="84"/>
              <a:ext cx="308" cy="30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7" name="Picture 13" descr="1 拷贝">
              <a:extLst>
                <a:ext uri="{FF2B5EF4-FFF2-40B4-BE49-F238E27FC236}">
                  <a16:creationId xmlns:a16="http://schemas.microsoft.com/office/drawing/2014/main" id="{0CDFF6B3-2920-168B-EED4-00AB083CE7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" contrast="12000"/>
            </a:blip>
            <a:srcRect/>
            <a:stretch>
              <a:fillRect/>
            </a:stretch>
          </p:blipFill>
          <p:spPr bwMode="auto">
            <a:xfrm>
              <a:off x="212" y="97"/>
              <a:ext cx="281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0133E09E-3F29-18A9-684C-AB180F3529B2}"/>
              </a:ext>
            </a:extLst>
          </p:cNvPr>
          <p:cNvGrpSpPr/>
          <p:nvPr/>
        </p:nvGrpSpPr>
        <p:grpSpPr>
          <a:xfrm>
            <a:off x="7031242" y="1770687"/>
            <a:ext cx="5340962" cy="1997516"/>
            <a:chOff x="7031242" y="2047390"/>
            <a:chExt cx="5340962" cy="19975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C5D0A40E-5289-BCE9-FD58-D723D936C3E7}"/>
                    </a:ext>
                  </a:extLst>
                </p:cNvPr>
                <p:cNvSpPr txBox="1"/>
                <p:nvPr/>
              </p:nvSpPr>
              <p:spPr>
                <a:xfrm>
                  <a:off x="7031242" y="2979304"/>
                  <a:ext cx="387032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57200" indent="-457200">
                    <a:buFont typeface="Wingdings" panose="05000000000000000000" pitchFamily="2" charset="2"/>
                    <a:buChar char="l"/>
                  </a:pPr>
                  <a:r>
                    <a:rPr lang="en-US" altLang="zh-CN" sz="2000" b="1">
                      <a:solidFill>
                        <a:srgbClr val="224982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Average Fidelity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rgbClr val="224982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solidFill>
                                <a:srgbClr val="224982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altLang="zh-CN" sz="2000" b="1" i="1">
                              <a:solidFill>
                                <a:srgbClr val="224982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altLang="zh-CN" sz="2000" b="1">
                          <a:solidFill>
                            <a:srgbClr val="224982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1" i="1">
                              <a:solidFill>
                                <a:srgbClr val="224982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b="1" i="1">
                              <a:solidFill>
                                <a:srgbClr val="224982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altLang="zh-CN" sz="2000" b="1" i="1">
                              <a:solidFill>
                                <a:srgbClr val="224982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𝑨𝑩</m:t>
                          </m:r>
                        </m:sub>
                      </m:sSub>
                      <m:r>
                        <a:rPr lang="en-US" altLang="zh-CN" sz="2000" b="1">
                          <a:solidFill>
                            <a:srgbClr val="224982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altLang="zh-CN" sz="2000" b="1">
                      <a:solidFill>
                        <a:srgbClr val="224982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C5D0A40E-5289-BCE9-FD58-D723D936C3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1242" y="2979304"/>
                  <a:ext cx="3870324" cy="400110"/>
                </a:xfrm>
                <a:prstGeom prst="rect">
                  <a:avLst/>
                </a:prstGeom>
                <a:blipFill>
                  <a:blip r:embed="rId6"/>
                  <a:stretch>
                    <a:fillRect l="-1417" t="-7576" b="-2575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A222A9C-4016-83AB-5148-872EE8530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876"/>
            <a:stretch/>
          </p:blipFill>
          <p:spPr>
            <a:xfrm>
              <a:off x="7998883" y="2565812"/>
              <a:ext cx="3856548" cy="324000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04FA2DB6-27FA-C256-6E53-03E5D91AA7B3}"/>
                </a:ext>
              </a:extLst>
            </p:cNvPr>
            <p:cNvSpPr txBox="1"/>
            <p:nvPr/>
          </p:nvSpPr>
          <p:spPr>
            <a:xfrm>
              <a:off x="7031242" y="2047390"/>
              <a:ext cx="53409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l"/>
              </a:pPr>
              <a:r>
                <a:rPr lang="en-US" altLang="zh-CN" sz="2000" b="1">
                  <a:solidFill>
                    <a:srgbClr val="22498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The consumption of embezzling catalysts:</a:t>
              </a: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9D0A8E3-F19C-75C5-A6A2-A45F9E566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0051" r="1732"/>
            <a:stretch/>
          </p:blipFill>
          <p:spPr>
            <a:xfrm>
              <a:off x="7880741" y="3468906"/>
              <a:ext cx="4311259" cy="576000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0CC2D3D-7C92-7CDE-1955-C83A7252C273}"/>
              </a:ext>
            </a:extLst>
          </p:cNvPr>
          <p:cNvGrpSpPr/>
          <p:nvPr/>
        </p:nvGrpSpPr>
        <p:grpSpPr>
          <a:xfrm>
            <a:off x="1200221" y="4805740"/>
            <a:ext cx="9882968" cy="1696617"/>
            <a:chOff x="871460" y="4832467"/>
            <a:chExt cx="9882968" cy="16966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5C3B07A3-E331-E3EF-B2BE-E71B62FFC0AF}"/>
                    </a:ext>
                  </a:extLst>
                </p:cNvPr>
                <p:cNvSpPr txBox="1"/>
                <p:nvPr/>
              </p:nvSpPr>
              <p:spPr>
                <a:xfrm>
                  <a:off x="871460" y="4832467"/>
                  <a:ext cx="9882968" cy="12052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Given any initial shared state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</m:oMath>
                  </a14:m>
                  <a:r>
                    <a:rPr lang="zh-CN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and any positive numbers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ϵ</m:t>
                      </m:r>
                      <m:r>
                        <a:rPr lang="en-US" altLang="zh-CN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a14:m>
                  <a:r>
                    <a:rPr lang="zh-CN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and </a:t>
                  </a:r>
                  <a14:m>
                    <m:oMath xmlns:m="http://schemas.openxmlformats.org/officeDocument/2006/math"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a14:m>
                  <a:r>
                    <a:rPr lang="en-US" altLang="zh-CN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we can find a finite dimensional embezzling catalyst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a14:m>
                  <a:r>
                    <a:rPr lang="zh-CN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altLang="zh-CN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and a LOCC operation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l-GR" altLang="zh-CN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</m:t>
                      </m:r>
                    </m:oMath>
                  </a14:m>
                  <a:r>
                    <a:rPr lang="en-US" altLang="zh-CN" sz="24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LOCC(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𝑅𝐴𝐶</m:t>
                          </m:r>
                          <m:r>
                            <a:rPr lang="en-US" altLang="zh-CN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  <m:sup>
                          <m: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en-US" altLang="zh-CN" sz="24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such that</a:t>
                  </a:r>
                  <a:endParaRPr lang="zh-CN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5C3B07A3-E331-E3EF-B2BE-E71B62FFC0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460" y="4832467"/>
                  <a:ext cx="9882968" cy="1205202"/>
                </a:xfrm>
                <a:prstGeom prst="rect">
                  <a:avLst/>
                </a:prstGeom>
                <a:blipFill>
                  <a:blip r:embed="rId9"/>
                  <a:stretch>
                    <a:fillRect l="-987" t="-4040" b="-1060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4907FDB5-C29C-365A-7F16-40171E587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22888" y="6118251"/>
              <a:ext cx="1751998" cy="360000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32CD48A-F124-16CF-D4C7-95AACF078815}"/>
                </a:ext>
              </a:extLst>
            </p:cNvPr>
            <p:cNvSpPr txBox="1"/>
            <p:nvPr/>
          </p:nvSpPr>
          <p:spPr>
            <a:xfrm>
              <a:off x="3995535" y="6067419"/>
              <a:ext cx="6286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</a:t>
              </a:r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82D51D7C-33AF-77CF-BFF8-C2B49FB46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44882" y="6139097"/>
              <a:ext cx="4995343" cy="324000"/>
            </a:xfrm>
            <a:prstGeom prst="rect">
              <a:avLst/>
            </a:prstGeom>
          </p:spPr>
        </p:pic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B89D3FB8-5111-B317-1687-78209598F8FC}"/>
              </a:ext>
            </a:extLst>
          </p:cNvPr>
          <p:cNvSpPr txBox="1"/>
          <p:nvPr/>
        </p:nvSpPr>
        <p:spPr>
          <a:xfrm>
            <a:off x="557845" y="4368721"/>
            <a:ext cx="3870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000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Main Theorem: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50AB812-27FE-0CD5-2B78-9059D5A7A3A7}"/>
              </a:ext>
            </a:extLst>
          </p:cNvPr>
          <p:cNvGrpSpPr>
            <a:grpSpLocks noChangeAspect="1"/>
          </p:cNvGrpSpPr>
          <p:nvPr/>
        </p:nvGrpSpPr>
        <p:grpSpPr>
          <a:xfrm>
            <a:off x="166709" y="1879364"/>
            <a:ext cx="751632" cy="720000"/>
            <a:chOff x="4370920" y="1776533"/>
            <a:chExt cx="3450159" cy="3304934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DC394E31-7F1B-52EC-4CCF-2E29D70E7D12}"/>
                </a:ext>
              </a:extLst>
            </p:cNvPr>
            <p:cNvSpPr/>
            <p:nvPr/>
          </p:nvSpPr>
          <p:spPr bwMode="auto">
            <a:xfrm>
              <a:off x="4370920" y="1776533"/>
              <a:ext cx="3450159" cy="330493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4" name="任意多边形 24">
              <a:extLst>
                <a:ext uri="{FF2B5EF4-FFF2-40B4-BE49-F238E27FC236}">
                  <a16:creationId xmlns:a16="http://schemas.microsoft.com/office/drawing/2014/main" id="{D3F90BC9-A9E8-741B-5AFB-9B7191D9F92A}"/>
                </a:ext>
              </a:extLst>
            </p:cNvPr>
            <p:cNvSpPr/>
            <p:nvPr/>
          </p:nvSpPr>
          <p:spPr bwMode="auto">
            <a:xfrm>
              <a:off x="5586895" y="3941122"/>
              <a:ext cx="1008726" cy="1140345"/>
            </a:xfrm>
            <a:custGeom>
              <a:avLst/>
              <a:gdLst>
                <a:gd name="connsiteX0" fmla="*/ 377600 w 728698"/>
                <a:gd name="connsiteY0" fmla="*/ 587 h 857239"/>
                <a:gd name="connsiteX1" fmla="*/ 475757 w 728698"/>
                <a:gd name="connsiteY1" fmla="*/ 26996 h 857239"/>
                <a:gd name="connsiteX2" fmla="*/ 471982 w 728698"/>
                <a:gd name="connsiteY2" fmla="*/ 49632 h 857239"/>
                <a:gd name="connsiteX3" fmla="*/ 468206 w 728698"/>
                <a:gd name="connsiteY3" fmla="*/ 53405 h 857239"/>
                <a:gd name="connsiteX4" fmla="*/ 551262 w 728698"/>
                <a:gd name="connsiteY4" fmla="*/ 128860 h 857239"/>
                <a:gd name="connsiteX5" fmla="*/ 728698 w 728698"/>
                <a:gd name="connsiteY5" fmla="*/ 457088 h 857239"/>
                <a:gd name="connsiteX6" fmla="*/ 703215 w 728698"/>
                <a:gd name="connsiteY6" fmla="*/ 784432 h 857239"/>
                <a:gd name="connsiteX7" fmla="*/ 702197 w 728698"/>
                <a:gd name="connsiteY7" fmla="*/ 810659 h 857239"/>
                <a:gd name="connsiteX8" fmla="*/ 618926 w 728698"/>
                <a:gd name="connsiteY8" fmla="*/ 832002 h 857239"/>
                <a:gd name="connsiteX9" fmla="*/ 367775 w 728698"/>
                <a:gd name="connsiteY9" fmla="*/ 857239 h 857239"/>
                <a:gd name="connsiteX10" fmla="*/ 116625 w 728698"/>
                <a:gd name="connsiteY10" fmla="*/ 832002 h 857239"/>
                <a:gd name="connsiteX11" fmla="*/ 54345 w 728698"/>
                <a:gd name="connsiteY11" fmla="*/ 816039 h 857239"/>
                <a:gd name="connsiteX12" fmla="*/ 52103 w 728698"/>
                <a:gd name="connsiteY12" fmla="*/ 784300 h 857239"/>
                <a:gd name="connsiteX13" fmla="*/ 75 w 728698"/>
                <a:gd name="connsiteY13" fmla="*/ 291088 h 857239"/>
                <a:gd name="connsiteX14" fmla="*/ 283219 w 728698"/>
                <a:gd name="connsiteY14" fmla="*/ 30769 h 857239"/>
                <a:gd name="connsiteX15" fmla="*/ 377600 w 728698"/>
                <a:gd name="connsiteY15" fmla="*/ 587 h 85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8698" h="857239">
                  <a:moveTo>
                    <a:pt x="377600" y="587"/>
                  </a:moveTo>
                  <a:cubicBezTo>
                    <a:pt x="385151" y="-3186"/>
                    <a:pt x="449330" y="11905"/>
                    <a:pt x="475757" y="26996"/>
                  </a:cubicBezTo>
                  <a:cubicBezTo>
                    <a:pt x="487083" y="34542"/>
                    <a:pt x="460656" y="42087"/>
                    <a:pt x="471982" y="49632"/>
                  </a:cubicBezTo>
                  <a:cubicBezTo>
                    <a:pt x="471982" y="49632"/>
                    <a:pt x="471982" y="49632"/>
                    <a:pt x="468206" y="53405"/>
                  </a:cubicBezTo>
                  <a:cubicBezTo>
                    <a:pt x="498408" y="79814"/>
                    <a:pt x="524835" y="106224"/>
                    <a:pt x="551262" y="128860"/>
                  </a:cubicBezTo>
                  <a:cubicBezTo>
                    <a:pt x="653194" y="226951"/>
                    <a:pt x="728698" y="340133"/>
                    <a:pt x="728698" y="457088"/>
                  </a:cubicBezTo>
                  <a:cubicBezTo>
                    <a:pt x="728698" y="547634"/>
                    <a:pt x="711710" y="623325"/>
                    <a:pt x="703215" y="784432"/>
                  </a:cubicBezTo>
                  <a:lnTo>
                    <a:pt x="702197" y="810659"/>
                  </a:lnTo>
                  <a:lnTo>
                    <a:pt x="618926" y="832002"/>
                  </a:lnTo>
                  <a:cubicBezTo>
                    <a:pt x="537802" y="848549"/>
                    <a:pt x="453807" y="857239"/>
                    <a:pt x="367775" y="857239"/>
                  </a:cubicBezTo>
                  <a:cubicBezTo>
                    <a:pt x="281744" y="857239"/>
                    <a:pt x="197749" y="848549"/>
                    <a:pt x="116625" y="832002"/>
                  </a:cubicBezTo>
                  <a:lnTo>
                    <a:pt x="54345" y="816039"/>
                  </a:lnTo>
                  <a:lnTo>
                    <a:pt x="52103" y="784300"/>
                  </a:lnTo>
                  <a:cubicBezTo>
                    <a:pt x="37651" y="608823"/>
                    <a:pt x="75" y="291088"/>
                    <a:pt x="75" y="291088"/>
                  </a:cubicBezTo>
                  <a:cubicBezTo>
                    <a:pt x="-3700" y="143951"/>
                    <a:pt x="135984" y="132633"/>
                    <a:pt x="283219" y="30769"/>
                  </a:cubicBezTo>
                  <a:cubicBezTo>
                    <a:pt x="305871" y="15678"/>
                    <a:pt x="370050" y="-3186"/>
                    <a:pt x="377600" y="587"/>
                  </a:cubicBezTo>
                  <a:close/>
                </a:path>
              </a:pathLst>
            </a:custGeom>
            <a:solidFill>
              <a:srgbClr val="E86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21" name="任意多边形 6">
              <a:extLst>
                <a:ext uri="{FF2B5EF4-FFF2-40B4-BE49-F238E27FC236}">
                  <a16:creationId xmlns:a16="http://schemas.microsoft.com/office/drawing/2014/main" id="{8DBDB3D6-0F92-603D-62FD-0E69D780CE03}"/>
                </a:ext>
              </a:extLst>
            </p:cNvPr>
            <p:cNvSpPr/>
            <p:nvPr/>
          </p:nvSpPr>
          <p:spPr bwMode="auto">
            <a:xfrm>
              <a:off x="5988319" y="3962224"/>
              <a:ext cx="268102" cy="236519"/>
            </a:xfrm>
            <a:custGeom>
              <a:avLst/>
              <a:gdLst>
                <a:gd name="T0" fmla="*/ 17 w 51"/>
                <a:gd name="T1" fmla="*/ 7 h 47"/>
                <a:gd name="T2" fmla="*/ 50 w 51"/>
                <a:gd name="T3" fmla="*/ 9 h 47"/>
                <a:gd name="T4" fmla="*/ 51 w 51"/>
                <a:gd name="T5" fmla="*/ 23 h 47"/>
                <a:gd name="T6" fmla="*/ 0 w 51"/>
                <a:gd name="T7" fmla="*/ 24 h 47"/>
                <a:gd name="T8" fmla="*/ 0 w 51"/>
                <a:gd name="T9" fmla="*/ 0 h 47"/>
                <a:gd name="T10" fmla="*/ 17 w 51"/>
                <a:gd name="T11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47">
                  <a:moveTo>
                    <a:pt x="17" y="7"/>
                  </a:moveTo>
                  <a:cubicBezTo>
                    <a:pt x="28" y="10"/>
                    <a:pt x="42" y="9"/>
                    <a:pt x="50" y="9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46"/>
                    <a:pt x="1" y="47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3"/>
                    <a:pt x="12" y="5"/>
                    <a:pt x="17" y="7"/>
                  </a:cubicBezTo>
                  <a:close/>
                </a:path>
              </a:pathLst>
            </a:custGeom>
            <a:solidFill>
              <a:srgbClr val="F9D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23" name="任意多边形 7">
              <a:extLst>
                <a:ext uri="{FF2B5EF4-FFF2-40B4-BE49-F238E27FC236}">
                  <a16:creationId xmlns:a16="http://schemas.microsoft.com/office/drawing/2014/main" id="{9FDE5E51-619A-15B7-3F9C-98FD2417C083}"/>
                </a:ext>
              </a:extLst>
            </p:cNvPr>
            <p:cNvSpPr/>
            <p:nvPr/>
          </p:nvSpPr>
          <p:spPr bwMode="auto">
            <a:xfrm>
              <a:off x="5983924" y="3687692"/>
              <a:ext cx="265905" cy="164719"/>
            </a:xfrm>
            <a:custGeom>
              <a:avLst/>
              <a:gdLst>
                <a:gd name="T0" fmla="*/ 0 w 51"/>
                <a:gd name="T1" fmla="*/ 1 h 33"/>
                <a:gd name="T2" fmla="*/ 50 w 51"/>
                <a:gd name="T3" fmla="*/ 0 h 33"/>
                <a:gd name="T4" fmla="*/ 51 w 51"/>
                <a:gd name="T5" fmla="*/ 33 h 33"/>
                <a:gd name="T6" fmla="*/ 0 w 51"/>
                <a:gd name="T7" fmla="*/ 27 h 33"/>
                <a:gd name="T8" fmla="*/ 0 w 51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3">
                  <a:moveTo>
                    <a:pt x="0" y="1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35" y="31"/>
                    <a:pt x="13" y="29"/>
                    <a:pt x="0" y="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9C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24" name="任意多边形 8">
              <a:extLst>
                <a:ext uri="{FF2B5EF4-FFF2-40B4-BE49-F238E27FC236}">
                  <a16:creationId xmlns:a16="http://schemas.microsoft.com/office/drawing/2014/main" id="{C61DD8B5-7EC5-58A4-0D85-18DE090532CA}"/>
                </a:ext>
              </a:extLst>
            </p:cNvPr>
            <p:cNvSpPr/>
            <p:nvPr/>
          </p:nvSpPr>
          <p:spPr bwMode="auto">
            <a:xfrm>
              <a:off x="5983924" y="3822846"/>
              <a:ext cx="265905" cy="219625"/>
            </a:xfrm>
            <a:custGeom>
              <a:avLst/>
              <a:gdLst>
                <a:gd name="T0" fmla="*/ 18 w 51"/>
                <a:gd name="T1" fmla="*/ 35 h 44"/>
                <a:gd name="T2" fmla="*/ 1 w 51"/>
                <a:gd name="T3" fmla="*/ 28 h 44"/>
                <a:gd name="T4" fmla="*/ 0 w 51"/>
                <a:gd name="T5" fmla="*/ 0 h 44"/>
                <a:gd name="T6" fmla="*/ 51 w 51"/>
                <a:gd name="T7" fmla="*/ 6 h 44"/>
                <a:gd name="T8" fmla="*/ 51 w 51"/>
                <a:gd name="T9" fmla="*/ 37 h 44"/>
                <a:gd name="T10" fmla="*/ 18 w 51"/>
                <a:gd name="T11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44">
                  <a:moveTo>
                    <a:pt x="18" y="35"/>
                  </a:moveTo>
                  <a:cubicBezTo>
                    <a:pt x="13" y="33"/>
                    <a:pt x="7" y="31"/>
                    <a:pt x="1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2"/>
                    <a:pt x="35" y="4"/>
                    <a:pt x="51" y="6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35" y="44"/>
                    <a:pt x="29" y="38"/>
                    <a:pt x="18" y="35"/>
                  </a:cubicBezTo>
                  <a:close/>
                </a:path>
              </a:pathLst>
            </a:custGeom>
            <a:solidFill>
              <a:srgbClr val="E5B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25" name="任意多边形 9">
              <a:extLst>
                <a:ext uri="{FF2B5EF4-FFF2-40B4-BE49-F238E27FC236}">
                  <a16:creationId xmlns:a16="http://schemas.microsoft.com/office/drawing/2014/main" id="{BACD9F7D-00EB-3495-5AC2-E6BF7E28FE00}"/>
                </a:ext>
              </a:extLst>
            </p:cNvPr>
            <p:cNvSpPr/>
            <p:nvPr/>
          </p:nvSpPr>
          <p:spPr bwMode="auto">
            <a:xfrm>
              <a:off x="5665280" y="2644474"/>
              <a:ext cx="1015270" cy="1338867"/>
            </a:xfrm>
            <a:custGeom>
              <a:avLst/>
              <a:gdLst>
                <a:gd name="T0" fmla="*/ 119 w 194"/>
                <a:gd name="T1" fmla="*/ 260 h 267"/>
                <a:gd name="T2" fmla="*/ 186 w 194"/>
                <a:gd name="T3" fmla="*/ 164 h 267"/>
                <a:gd name="T4" fmla="*/ 171 w 194"/>
                <a:gd name="T5" fmla="*/ 76 h 267"/>
                <a:gd name="T6" fmla="*/ 76 w 194"/>
                <a:gd name="T7" fmla="*/ 8 h 267"/>
                <a:gd name="T8" fmla="*/ 8 w 194"/>
                <a:gd name="T9" fmla="*/ 103 h 267"/>
                <a:gd name="T10" fmla="*/ 23 w 194"/>
                <a:gd name="T11" fmla="*/ 192 h 267"/>
                <a:gd name="T12" fmla="*/ 119 w 194"/>
                <a:gd name="T13" fmla="*/ 26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267">
                  <a:moveTo>
                    <a:pt x="119" y="260"/>
                  </a:moveTo>
                  <a:cubicBezTo>
                    <a:pt x="164" y="252"/>
                    <a:pt x="194" y="209"/>
                    <a:pt x="186" y="164"/>
                  </a:cubicBezTo>
                  <a:cubicBezTo>
                    <a:pt x="171" y="76"/>
                    <a:pt x="171" y="76"/>
                    <a:pt x="171" y="76"/>
                  </a:cubicBezTo>
                  <a:cubicBezTo>
                    <a:pt x="164" y="30"/>
                    <a:pt x="121" y="0"/>
                    <a:pt x="76" y="8"/>
                  </a:cubicBezTo>
                  <a:cubicBezTo>
                    <a:pt x="31" y="15"/>
                    <a:pt x="0" y="58"/>
                    <a:pt x="8" y="103"/>
                  </a:cubicBezTo>
                  <a:cubicBezTo>
                    <a:pt x="23" y="192"/>
                    <a:pt x="23" y="192"/>
                    <a:pt x="23" y="192"/>
                  </a:cubicBezTo>
                  <a:cubicBezTo>
                    <a:pt x="31" y="237"/>
                    <a:pt x="74" y="267"/>
                    <a:pt x="119" y="260"/>
                  </a:cubicBezTo>
                </a:path>
              </a:pathLst>
            </a:custGeom>
            <a:solidFill>
              <a:srgbClr val="E5B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26" name="任意多边形 10">
              <a:extLst>
                <a:ext uri="{FF2B5EF4-FFF2-40B4-BE49-F238E27FC236}">
                  <a16:creationId xmlns:a16="http://schemas.microsoft.com/office/drawing/2014/main" id="{D0787C6D-4D48-1B99-3721-7055EF330912}"/>
                </a:ext>
              </a:extLst>
            </p:cNvPr>
            <p:cNvSpPr/>
            <p:nvPr/>
          </p:nvSpPr>
          <p:spPr bwMode="auto">
            <a:xfrm>
              <a:off x="5759774" y="2638138"/>
              <a:ext cx="925171" cy="1334643"/>
            </a:xfrm>
            <a:custGeom>
              <a:avLst/>
              <a:gdLst>
                <a:gd name="T0" fmla="*/ 112 w 177"/>
                <a:gd name="T1" fmla="*/ 259 h 266"/>
                <a:gd name="T2" fmla="*/ 170 w 177"/>
                <a:gd name="T3" fmla="*/ 172 h 266"/>
                <a:gd name="T4" fmla="*/ 157 w 177"/>
                <a:gd name="T5" fmla="*/ 69 h 266"/>
                <a:gd name="T6" fmla="*/ 69 w 177"/>
                <a:gd name="T7" fmla="*/ 7 h 266"/>
                <a:gd name="T8" fmla="*/ 7 w 177"/>
                <a:gd name="T9" fmla="*/ 95 h 266"/>
                <a:gd name="T10" fmla="*/ 24 w 177"/>
                <a:gd name="T11" fmla="*/ 196 h 266"/>
                <a:gd name="T12" fmla="*/ 112 w 177"/>
                <a:gd name="T13" fmla="*/ 259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266">
                  <a:moveTo>
                    <a:pt x="112" y="259"/>
                  </a:moveTo>
                  <a:cubicBezTo>
                    <a:pt x="154" y="251"/>
                    <a:pt x="177" y="214"/>
                    <a:pt x="170" y="172"/>
                  </a:cubicBezTo>
                  <a:cubicBezTo>
                    <a:pt x="157" y="69"/>
                    <a:pt x="157" y="69"/>
                    <a:pt x="157" y="69"/>
                  </a:cubicBezTo>
                  <a:cubicBezTo>
                    <a:pt x="150" y="28"/>
                    <a:pt x="111" y="0"/>
                    <a:pt x="69" y="7"/>
                  </a:cubicBezTo>
                  <a:cubicBezTo>
                    <a:pt x="28" y="14"/>
                    <a:pt x="0" y="53"/>
                    <a:pt x="7" y="95"/>
                  </a:cubicBezTo>
                  <a:cubicBezTo>
                    <a:pt x="24" y="196"/>
                    <a:pt x="24" y="196"/>
                    <a:pt x="24" y="196"/>
                  </a:cubicBezTo>
                  <a:cubicBezTo>
                    <a:pt x="31" y="238"/>
                    <a:pt x="71" y="266"/>
                    <a:pt x="112" y="259"/>
                  </a:cubicBezTo>
                </a:path>
              </a:pathLst>
            </a:custGeom>
            <a:solidFill>
              <a:srgbClr val="F9D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27" name="任意多边形 11">
              <a:extLst>
                <a:ext uri="{FF2B5EF4-FFF2-40B4-BE49-F238E27FC236}">
                  <a16:creationId xmlns:a16="http://schemas.microsoft.com/office/drawing/2014/main" id="{1B3FC1AA-96A6-5659-625A-703FF087969E}"/>
                </a:ext>
              </a:extLst>
            </p:cNvPr>
            <p:cNvSpPr/>
            <p:nvPr/>
          </p:nvSpPr>
          <p:spPr bwMode="auto">
            <a:xfrm>
              <a:off x="5968542" y="3535644"/>
              <a:ext cx="167014" cy="65466"/>
            </a:xfrm>
            <a:custGeom>
              <a:avLst/>
              <a:gdLst>
                <a:gd name="T0" fmla="*/ 20 w 32"/>
                <a:gd name="T1" fmla="*/ 0 h 13"/>
                <a:gd name="T2" fmla="*/ 14 w 32"/>
                <a:gd name="T3" fmla="*/ 0 h 13"/>
                <a:gd name="T4" fmla="*/ 1 w 32"/>
                <a:gd name="T5" fmla="*/ 9 h 13"/>
                <a:gd name="T6" fmla="*/ 12 w 32"/>
                <a:gd name="T7" fmla="*/ 13 h 13"/>
                <a:gd name="T8" fmla="*/ 18 w 32"/>
                <a:gd name="T9" fmla="*/ 12 h 13"/>
                <a:gd name="T10" fmla="*/ 31 w 32"/>
                <a:gd name="T11" fmla="*/ 4 h 13"/>
                <a:gd name="T12" fmla="*/ 20 w 32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3">
                  <a:moveTo>
                    <a:pt x="20" y="0"/>
                  </a:moveTo>
                  <a:cubicBezTo>
                    <a:pt x="18" y="0"/>
                    <a:pt x="16" y="0"/>
                    <a:pt x="14" y="0"/>
                  </a:cubicBezTo>
                  <a:cubicBezTo>
                    <a:pt x="6" y="2"/>
                    <a:pt x="0" y="6"/>
                    <a:pt x="1" y="9"/>
                  </a:cubicBezTo>
                  <a:cubicBezTo>
                    <a:pt x="2" y="11"/>
                    <a:pt x="6" y="13"/>
                    <a:pt x="12" y="13"/>
                  </a:cubicBezTo>
                  <a:cubicBezTo>
                    <a:pt x="14" y="13"/>
                    <a:pt x="16" y="13"/>
                    <a:pt x="18" y="12"/>
                  </a:cubicBezTo>
                  <a:cubicBezTo>
                    <a:pt x="26" y="11"/>
                    <a:pt x="32" y="7"/>
                    <a:pt x="31" y="4"/>
                  </a:cubicBezTo>
                  <a:cubicBezTo>
                    <a:pt x="30" y="1"/>
                    <a:pt x="26" y="0"/>
                    <a:pt x="20" y="0"/>
                  </a:cubicBezTo>
                </a:path>
              </a:pathLst>
            </a:custGeom>
            <a:solidFill>
              <a:srgbClr val="F4C2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28" name="任意多边形 12">
              <a:extLst>
                <a:ext uri="{FF2B5EF4-FFF2-40B4-BE49-F238E27FC236}">
                  <a16:creationId xmlns:a16="http://schemas.microsoft.com/office/drawing/2014/main" id="{6159A0D2-12BF-7B3E-A9A4-404327896E2B}"/>
                </a:ext>
              </a:extLst>
            </p:cNvPr>
            <p:cNvSpPr/>
            <p:nvPr/>
          </p:nvSpPr>
          <p:spPr bwMode="auto">
            <a:xfrm>
              <a:off x="6454201" y="3440614"/>
              <a:ext cx="173607" cy="69689"/>
            </a:xfrm>
            <a:custGeom>
              <a:avLst/>
              <a:gdLst>
                <a:gd name="T0" fmla="*/ 22 w 33"/>
                <a:gd name="T1" fmla="*/ 0 h 14"/>
                <a:gd name="T2" fmla="*/ 14 w 33"/>
                <a:gd name="T3" fmla="*/ 1 h 14"/>
                <a:gd name="T4" fmla="*/ 2 w 33"/>
                <a:gd name="T5" fmla="*/ 10 h 14"/>
                <a:gd name="T6" fmla="*/ 11 w 33"/>
                <a:gd name="T7" fmla="*/ 14 h 14"/>
                <a:gd name="T8" fmla="*/ 19 w 33"/>
                <a:gd name="T9" fmla="*/ 12 h 14"/>
                <a:gd name="T10" fmla="*/ 31 w 33"/>
                <a:gd name="T11" fmla="*/ 3 h 14"/>
                <a:gd name="T12" fmla="*/ 22 w 33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4">
                  <a:moveTo>
                    <a:pt x="22" y="0"/>
                  </a:moveTo>
                  <a:cubicBezTo>
                    <a:pt x="20" y="0"/>
                    <a:pt x="17" y="0"/>
                    <a:pt x="14" y="1"/>
                  </a:cubicBezTo>
                  <a:cubicBezTo>
                    <a:pt x="6" y="3"/>
                    <a:pt x="0" y="7"/>
                    <a:pt x="2" y="10"/>
                  </a:cubicBezTo>
                  <a:cubicBezTo>
                    <a:pt x="3" y="12"/>
                    <a:pt x="6" y="14"/>
                    <a:pt x="11" y="14"/>
                  </a:cubicBezTo>
                  <a:cubicBezTo>
                    <a:pt x="13" y="14"/>
                    <a:pt x="16" y="13"/>
                    <a:pt x="19" y="12"/>
                  </a:cubicBezTo>
                  <a:cubicBezTo>
                    <a:pt x="27" y="10"/>
                    <a:pt x="33" y="6"/>
                    <a:pt x="31" y="3"/>
                  </a:cubicBezTo>
                  <a:cubicBezTo>
                    <a:pt x="31" y="1"/>
                    <a:pt x="27" y="0"/>
                    <a:pt x="22" y="0"/>
                  </a:cubicBezTo>
                </a:path>
              </a:pathLst>
            </a:custGeom>
            <a:solidFill>
              <a:srgbClr val="F4C2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29" name="任意多边形 13">
              <a:extLst>
                <a:ext uri="{FF2B5EF4-FFF2-40B4-BE49-F238E27FC236}">
                  <a16:creationId xmlns:a16="http://schemas.microsoft.com/office/drawing/2014/main" id="{77848055-AA62-B91A-42FF-2DEBCF10794C}"/>
                </a:ext>
              </a:extLst>
            </p:cNvPr>
            <p:cNvSpPr/>
            <p:nvPr/>
          </p:nvSpPr>
          <p:spPr bwMode="auto">
            <a:xfrm>
              <a:off x="5555402" y="3366702"/>
              <a:ext cx="303262" cy="354779"/>
            </a:xfrm>
            <a:custGeom>
              <a:avLst/>
              <a:gdLst>
                <a:gd name="T0" fmla="*/ 52 w 58"/>
                <a:gd name="T1" fmla="*/ 31 h 71"/>
                <a:gd name="T2" fmla="*/ 39 w 58"/>
                <a:gd name="T3" fmla="*/ 68 h 71"/>
                <a:gd name="T4" fmla="*/ 5 w 58"/>
                <a:gd name="T5" fmla="*/ 40 h 71"/>
                <a:gd name="T6" fmla="*/ 18 w 58"/>
                <a:gd name="T7" fmla="*/ 3 h 71"/>
                <a:gd name="T8" fmla="*/ 52 w 58"/>
                <a:gd name="T9" fmla="*/ 3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71">
                  <a:moveTo>
                    <a:pt x="52" y="31"/>
                  </a:moveTo>
                  <a:cubicBezTo>
                    <a:pt x="58" y="49"/>
                    <a:pt x="52" y="66"/>
                    <a:pt x="39" y="68"/>
                  </a:cubicBezTo>
                  <a:cubicBezTo>
                    <a:pt x="27" y="71"/>
                    <a:pt x="11" y="58"/>
                    <a:pt x="5" y="40"/>
                  </a:cubicBezTo>
                  <a:cubicBezTo>
                    <a:pt x="0" y="22"/>
                    <a:pt x="5" y="5"/>
                    <a:pt x="18" y="3"/>
                  </a:cubicBezTo>
                  <a:cubicBezTo>
                    <a:pt x="31" y="0"/>
                    <a:pt x="46" y="12"/>
                    <a:pt x="52" y="31"/>
                  </a:cubicBezTo>
                  <a:close/>
                </a:path>
              </a:pathLst>
            </a:custGeom>
            <a:solidFill>
              <a:srgbClr val="E5B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30" name="任意多边形 14">
              <a:extLst>
                <a:ext uri="{FF2B5EF4-FFF2-40B4-BE49-F238E27FC236}">
                  <a16:creationId xmlns:a16="http://schemas.microsoft.com/office/drawing/2014/main" id="{99549A5C-1A36-C8BE-33FB-BFEB6741E4A7}"/>
                </a:ext>
              </a:extLst>
            </p:cNvPr>
            <p:cNvSpPr/>
            <p:nvPr/>
          </p:nvSpPr>
          <p:spPr bwMode="auto">
            <a:xfrm>
              <a:off x="5518043" y="2543109"/>
              <a:ext cx="1155913" cy="918624"/>
            </a:xfrm>
            <a:custGeom>
              <a:avLst/>
              <a:gdLst>
                <a:gd name="T0" fmla="*/ 58 w 221"/>
                <a:gd name="T1" fmla="*/ 98 h 183"/>
                <a:gd name="T2" fmla="*/ 218 w 221"/>
                <a:gd name="T3" fmla="*/ 109 h 183"/>
                <a:gd name="T4" fmla="*/ 191 w 221"/>
                <a:gd name="T5" fmla="*/ 28 h 183"/>
                <a:gd name="T6" fmla="*/ 38 w 221"/>
                <a:gd name="T7" fmla="*/ 30 h 183"/>
                <a:gd name="T8" fmla="*/ 0 w 221"/>
                <a:gd name="T9" fmla="*/ 106 h 183"/>
                <a:gd name="T10" fmla="*/ 29 w 221"/>
                <a:gd name="T11" fmla="*/ 169 h 183"/>
                <a:gd name="T12" fmla="*/ 50 w 221"/>
                <a:gd name="T13" fmla="*/ 183 h 183"/>
                <a:gd name="T14" fmla="*/ 59 w 221"/>
                <a:gd name="T15" fmla="*/ 163 h 183"/>
                <a:gd name="T16" fmla="*/ 58 w 221"/>
                <a:gd name="T17" fmla="*/ 9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183">
                  <a:moveTo>
                    <a:pt x="58" y="98"/>
                  </a:moveTo>
                  <a:cubicBezTo>
                    <a:pt x="58" y="98"/>
                    <a:pt x="117" y="136"/>
                    <a:pt x="218" y="109"/>
                  </a:cubicBezTo>
                  <a:cubicBezTo>
                    <a:pt x="218" y="109"/>
                    <a:pt x="221" y="52"/>
                    <a:pt x="191" y="28"/>
                  </a:cubicBezTo>
                  <a:cubicBezTo>
                    <a:pt x="161" y="5"/>
                    <a:pt x="81" y="0"/>
                    <a:pt x="38" y="30"/>
                  </a:cubicBezTo>
                  <a:cubicBezTo>
                    <a:pt x="23" y="41"/>
                    <a:pt x="0" y="55"/>
                    <a:pt x="0" y="106"/>
                  </a:cubicBezTo>
                  <a:cubicBezTo>
                    <a:pt x="0" y="135"/>
                    <a:pt x="29" y="169"/>
                    <a:pt x="29" y="169"/>
                  </a:cubicBezTo>
                  <a:cubicBezTo>
                    <a:pt x="29" y="169"/>
                    <a:pt x="41" y="169"/>
                    <a:pt x="50" y="183"/>
                  </a:cubicBezTo>
                  <a:cubicBezTo>
                    <a:pt x="50" y="183"/>
                    <a:pt x="55" y="172"/>
                    <a:pt x="59" y="163"/>
                  </a:cubicBezTo>
                  <a:cubicBezTo>
                    <a:pt x="59" y="163"/>
                    <a:pt x="71" y="132"/>
                    <a:pt x="58" y="98"/>
                  </a:cubicBezTo>
                  <a:close/>
                </a:path>
              </a:pathLst>
            </a:custGeom>
            <a:solidFill>
              <a:srgbClr val="996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31" name="任意多边形 15">
              <a:extLst>
                <a:ext uri="{FF2B5EF4-FFF2-40B4-BE49-F238E27FC236}">
                  <a16:creationId xmlns:a16="http://schemas.microsoft.com/office/drawing/2014/main" id="{3F34DF7B-69C6-3950-94C2-B426D138FE2F}"/>
                </a:ext>
              </a:extLst>
            </p:cNvPr>
            <p:cNvSpPr/>
            <p:nvPr/>
          </p:nvSpPr>
          <p:spPr bwMode="auto">
            <a:xfrm>
              <a:off x="6282792" y="3670798"/>
              <a:ext cx="151632" cy="86584"/>
            </a:xfrm>
            <a:custGeom>
              <a:avLst/>
              <a:gdLst>
                <a:gd name="T0" fmla="*/ 29 w 29"/>
                <a:gd name="T1" fmla="*/ 0 h 17"/>
                <a:gd name="T2" fmla="*/ 17 w 29"/>
                <a:gd name="T3" fmla="*/ 4 h 17"/>
                <a:gd name="T4" fmla="*/ 0 w 29"/>
                <a:gd name="T5" fmla="*/ 3 h 17"/>
                <a:gd name="T6" fmla="*/ 3 w 29"/>
                <a:gd name="T7" fmla="*/ 11 h 17"/>
                <a:gd name="T8" fmla="*/ 16 w 29"/>
                <a:gd name="T9" fmla="*/ 16 h 17"/>
                <a:gd name="T10" fmla="*/ 23 w 29"/>
                <a:gd name="T11" fmla="*/ 13 h 17"/>
                <a:gd name="T12" fmla="*/ 29 w 29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7">
                  <a:moveTo>
                    <a:pt x="29" y="0"/>
                  </a:moveTo>
                  <a:cubicBezTo>
                    <a:pt x="29" y="0"/>
                    <a:pt x="24" y="2"/>
                    <a:pt x="17" y="4"/>
                  </a:cubicBezTo>
                  <a:cubicBezTo>
                    <a:pt x="10" y="5"/>
                    <a:pt x="0" y="3"/>
                    <a:pt x="0" y="3"/>
                  </a:cubicBezTo>
                  <a:cubicBezTo>
                    <a:pt x="0" y="3"/>
                    <a:pt x="0" y="7"/>
                    <a:pt x="3" y="11"/>
                  </a:cubicBezTo>
                  <a:cubicBezTo>
                    <a:pt x="6" y="14"/>
                    <a:pt x="10" y="17"/>
                    <a:pt x="16" y="16"/>
                  </a:cubicBezTo>
                  <a:cubicBezTo>
                    <a:pt x="19" y="15"/>
                    <a:pt x="21" y="15"/>
                    <a:pt x="23" y="13"/>
                  </a:cubicBezTo>
                  <a:cubicBezTo>
                    <a:pt x="29" y="9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32" name="任意多边形 26">
              <a:extLst>
                <a:ext uri="{FF2B5EF4-FFF2-40B4-BE49-F238E27FC236}">
                  <a16:creationId xmlns:a16="http://schemas.microsoft.com/office/drawing/2014/main" id="{A61E2513-A6EE-E522-3377-2C008E99A6A8}"/>
                </a:ext>
              </a:extLst>
            </p:cNvPr>
            <p:cNvSpPr/>
            <p:nvPr/>
          </p:nvSpPr>
          <p:spPr bwMode="auto">
            <a:xfrm>
              <a:off x="5421398" y="4074014"/>
              <a:ext cx="586253" cy="979871"/>
            </a:xfrm>
            <a:custGeom>
              <a:avLst/>
              <a:gdLst>
                <a:gd name="connsiteX0" fmla="*/ 263027 w 423506"/>
                <a:gd name="connsiteY0" fmla="*/ 321 h 736605"/>
                <a:gd name="connsiteX1" fmla="*/ 387634 w 423506"/>
                <a:gd name="connsiteY1" fmla="*/ 40375 h 736605"/>
                <a:gd name="connsiteX2" fmla="*/ 402738 w 423506"/>
                <a:gd name="connsiteY2" fmla="*/ 232631 h 736605"/>
                <a:gd name="connsiteX3" fmla="*/ 266331 w 423506"/>
                <a:gd name="connsiteY3" fmla="*/ 680286 h 736605"/>
                <a:gd name="connsiteX4" fmla="*/ 265778 w 423506"/>
                <a:gd name="connsiteY4" fmla="*/ 736605 h 736605"/>
                <a:gd name="connsiteX5" fmla="*/ 236179 w 423506"/>
                <a:gd name="connsiteY5" fmla="*/ 732102 h 736605"/>
                <a:gd name="connsiteX6" fmla="*/ 116751 w 423506"/>
                <a:gd name="connsiteY6" fmla="*/ 701491 h 736605"/>
                <a:gd name="connsiteX7" fmla="*/ 3293 w 423506"/>
                <a:gd name="connsiteY7" fmla="*/ 660098 h 736605"/>
                <a:gd name="connsiteX8" fmla="*/ 2012 w 423506"/>
                <a:gd name="connsiteY8" fmla="*/ 649657 h 736605"/>
                <a:gd name="connsiteX9" fmla="*/ 161075 w 423506"/>
                <a:gd name="connsiteY9" fmla="*/ 36605 h 736605"/>
                <a:gd name="connsiteX10" fmla="*/ 263027 w 423506"/>
                <a:gd name="connsiteY10" fmla="*/ 321 h 7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3506" h="736605">
                  <a:moveTo>
                    <a:pt x="263027" y="321"/>
                  </a:moveTo>
                  <a:cubicBezTo>
                    <a:pt x="308339" y="-2035"/>
                    <a:pt x="357427" y="8332"/>
                    <a:pt x="387634" y="40375"/>
                  </a:cubicBezTo>
                  <a:cubicBezTo>
                    <a:pt x="440498" y="96920"/>
                    <a:pt x="425394" y="202473"/>
                    <a:pt x="402738" y="232631"/>
                  </a:cubicBezTo>
                  <a:cubicBezTo>
                    <a:pt x="319667" y="343838"/>
                    <a:pt x="276243" y="510648"/>
                    <a:pt x="266331" y="680286"/>
                  </a:cubicBezTo>
                  <a:lnTo>
                    <a:pt x="265778" y="736605"/>
                  </a:lnTo>
                  <a:lnTo>
                    <a:pt x="236179" y="732102"/>
                  </a:lnTo>
                  <a:cubicBezTo>
                    <a:pt x="195617" y="723828"/>
                    <a:pt x="155773" y="713590"/>
                    <a:pt x="116751" y="701491"/>
                  </a:cubicBezTo>
                  <a:lnTo>
                    <a:pt x="3293" y="660098"/>
                  </a:lnTo>
                  <a:lnTo>
                    <a:pt x="2012" y="649657"/>
                  </a:lnTo>
                  <a:cubicBezTo>
                    <a:pt x="-10732" y="424887"/>
                    <a:pt x="36468" y="198703"/>
                    <a:pt x="161075" y="36605"/>
                  </a:cubicBezTo>
                  <a:cubicBezTo>
                    <a:pt x="176179" y="17756"/>
                    <a:pt x="217715" y="2677"/>
                    <a:pt x="263027" y="321"/>
                  </a:cubicBezTo>
                  <a:close/>
                </a:path>
              </a:pathLst>
            </a:custGeom>
            <a:solidFill>
              <a:srgbClr val="D64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61CDE750-552F-EB92-A963-4CE3E8AFB4A9}"/>
                </a:ext>
              </a:extLst>
            </p:cNvPr>
            <p:cNvSpPr/>
            <p:nvPr/>
          </p:nvSpPr>
          <p:spPr bwMode="auto">
            <a:xfrm>
              <a:off x="5241151" y="2524102"/>
              <a:ext cx="496647" cy="475151"/>
            </a:xfrm>
            <a:prstGeom prst="ellipse">
              <a:avLst/>
            </a:prstGeom>
            <a:solidFill>
              <a:srgbClr val="996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34" name="任意多边形 18">
              <a:extLst>
                <a:ext uri="{FF2B5EF4-FFF2-40B4-BE49-F238E27FC236}">
                  <a16:creationId xmlns:a16="http://schemas.microsoft.com/office/drawing/2014/main" id="{D4072A8D-5BC7-FE18-794E-C6E553174D58}"/>
                </a:ext>
              </a:extLst>
            </p:cNvPr>
            <p:cNvSpPr/>
            <p:nvPr/>
          </p:nvSpPr>
          <p:spPr bwMode="auto">
            <a:xfrm>
              <a:off x="6403658" y="3220989"/>
              <a:ext cx="167014" cy="139377"/>
            </a:xfrm>
            <a:custGeom>
              <a:avLst/>
              <a:gdLst>
                <a:gd name="T0" fmla="*/ 5 w 32"/>
                <a:gd name="T1" fmla="*/ 28 h 28"/>
                <a:gd name="T2" fmla="*/ 14 w 32"/>
                <a:gd name="T3" fmla="*/ 2 h 28"/>
                <a:gd name="T4" fmla="*/ 32 w 32"/>
                <a:gd name="T5" fmla="*/ 23 h 28"/>
                <a:gd name="T6" fmla="*/ 16 w 32"/>
                <a:gd name="T7" fmla="*/ 9 h 28"/>
                <a:gd name="T8" fmla="*/ 5 w 3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5" y="28"/>
                  </a:moveTo>
                  <a:cubicBezTo>
                    <a:pt x="5" y="28"/>
                    <a:pt x="0" y="4"/>
                    <a:pt x="14" y="2"/>
                  </a:cubicBezTo>
                  <a:cubicBezTo>
                    <a:pt x="29" y="0"/>
                    <a:pt x="32" y="23"/>
                    <a:pt x="32" y="23"/>
                  </a:cubicBezTo>
                  <a:cubicBezTo>
                    <a:pt x="32" y="23"/>
                    <a:pt x="24" y="7"/>
                    <a:pt x="16" y="9"/>
                  </a:cubicBezTo>
                  <a:cubicBezTo>
                    <a:pt x="8" y="11"/>
                    <a:pt x="5" y="28"/>
                    <a:pt x="5" y="28"/>
                  </a:cubicBezTo>
                  <a:close/>
                </a:path>
              </a:pathLst>
            </a:custGeom>
            <a:solidFill>
              <a:srgbClr val="242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35" name="任意多边形 19">
              <a:extLst>
                <a:ext uri="{FF2B5EF4-FFF2-40B4-BE49-F238E27FC236}">
                  <a16:creationId xmlns:a16="http://schemas.microsoft.com/office/drawing/2014/main" id="{14C2C808-3033-E7D3-3232-395F0ECE2DC0}"/>
                </a:ext>
              </a:extLst>
            </p:cNvPr>
            <p:cNvSpPr/>
            <p:nvPr/>
          </p:nvSpPr>
          <p:spPr bwMode="auto">
            <a:xfrm>
              <a:off x="6005900" y="3286455"/>
              <a:ext cx="160422" cy="143601"/>
            </a:xfrm>
            <a:custGeom>
              <a:avLst/>
              <a:gdLst>
                <a:gd name="T0" fmla="*/ 4 w 31"/>
                <a:gd name="T1" fmla="*/ 29 h 29"/>
                <a:gd name="T2" fmla="*/ 14 w 31"/>
                <a:gd name="T3" fmla="*/ 2 h 29"/>
                <a:gd name="T4" fmla="*/ 31 w 31"/>
                <a:gd name="T5" fmla="*/ 24 h 29"/>
                <a:gd name="T6" fmla="*/ 15 w 31"/>
                <a:gd name="T7" fmla="*/ 9 h 29"/>
                <a:gd name="T8" fmla="*/ 4 w 31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4" y="29"/>
                  </a:moveTo>
                  <a:cubicBezTo>
                    <a:pt x="4" y="29"/>
                    <a:pt x="0" y="4"/>
                    <a:pt x="14" y="2"/>
                  </a:cubicBezTo>
                  <a:cubicBezTo>
                    <a:pt x="28" y="0"/>
                    <a:pt x="31" y="24"/>
                    <a:pt x="31" y="24"/>
                  </a:cubicBezTo>
                  <a:cubicBezTo>
                    <a:pt x="31" y="24"/>
                    <a:pt x="23" y="7"/>
                    <a:pt x="15" y="9"/>
                  </a:cubicBezTo>
                  <a:cubicBezTo>
                    <a:pt x="7" y="11"/>
                    <a:pt x="4" y="29"/>
                    <a:pt x="4" y="29"/>
                  </a:cubicBezTo>
                  <a:close/>
                </a:path>
              </a:pathLst>
            </a:custGeom>
            <a:solidFill>
              <a:srgbClr val="242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36" name="任意多边形 20">
              <a:extLst>
                <a:ext uri="{FF2B5EF4-FFF2-40B4-BE49-F238E27FC236}">
                  <a16:creationId xmlns:a16="http://schemas.microsoft.com/office/drawing/2014/main" id="{1566F8D5-DFCB-0628-E8E0-6686435A82D0}"/>
                </a:ext>
              </a:extLst>
            </p:cNvPr>
            <p:cNvSpPr/>
            <p:nvPr/>
          </p:nvSpPr>
          <p:spPr bwMode="auto">
            <a:xfrm>
              <a:off x="6392669" y="3100618"/>
              <a:ext cx="145039" cy="48572"/>
            </a:xfrm>
            <a:custGeom>
              <a:avLst/>
              <a:gdLst>
                <a:gd name="T0" fmla="*/ 27 w 28"/>
                <a:gd name="T1" fmla="*/ 9 h 10"/>
                <a:gd name="T2" fmla="*/ 25 w 28"/>
                <a:gd name="T3" fmla="*/ 9 h 10"/>
                <a:gd name="T4" fmla="*/ 3 w 28"/>
                <a:gd name="T5" fmla="*/ 10 h 10"/>
                <a:gd name="T6" fmla="*/ 0 w 28"/>
                <a:gd name="T7" fmla="*/ 8 h 10"/>
                <a:gd name="T8" fmla="*/ 1 w 28"/>
                <a:gd name="T9" fmla="*/ 5 h 10"/>
                <a:gd name="T10" fmla="*/ 26 w 28"/>
                <a:gd name="T11" fmla="*/ 5 h 10"/>
                <a:gd name="T12" fmla="*/ 28 w 28"/>
                <a:gd name="T13" fmla="*/ 8 h 10"/>
                <a:gd name="T14" fmla="*/ 27 w 28"/>
                <a:gd name="T1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0">
                  <a:moveTo>
                    <a:pt x="27" y="9"/>
                  </a:moveTo>
                  <a:cubicBezTo>
                    <a:pt x="26" y="9"/>
                    <a:pt x="26" y="9"/>
                    <a:pt x="25" y="9"/>
                  </a:cubicBezTo>
                  <a:cubicBezTo>
                    <a:pt x="14" y="5"/>
                    <a:pt x="3" y="10"/>
                    <a:pt x="3" y="10"/>
                  </a:cubicBezTo>
                  <a:cubicBezTo>
                    <a:pt x="2" y="10"/>
                    <a:pt x="1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14" y="0"/>
                    <a:pt x="26" y="5"/>
                  </a:cubicBezTo>
                  <a:cubicBezTo>
                    <a:pt x="28" y="5"/>
                    <a:pt x="28" y="6"/>
                    <a:pt x="28" y="8"/>
                  </a:cubicBezTo>
                  <a:cubicBezTo>
                    <a:pt x="28" y="8"/>
                    <a:pt x="27" y="9"/>
                    <a:pt x="27" y="9"/>
                  </a:cubicBezTo>
                  <a:close/>
                </a:path>
              </a:pathLst>
            </a:custGeom>
            <a:solidFill>
              <a:srgbClr val="996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37" name="任意多边形 21">
              <a:extLst>
                <a:ext uri="{FF2B5EF4-FFF2-40B4-BE49-F238E27FC236}">
                  <a16:creationId xmlns:a16="http://schemas.microsoft.com/office/drawing/2014/main" id="{22E64578-C990-D608-AEDD-55A55D3E5798}"/>
                </a:ext>
              </a:extLst>
            </p:cNvPr>
            <p:cNvSpPr/>
            <p:nvPr/>
          </p:nvSpPr>
          <p:spPr bwMode="auto">
            <a:xfrm>
              <a:off x="5937776" y="3195648"/>
              <a:ext cx="134051" cy="73913"/>
            </a:xfrm>
            <a:custGeom>
              <a:avLst/>
              <a:gdLst>
                <a:gd name="T0" fmla="*/ 2 w 26"/>
                <a:gd name="T1" fmla="*/ 15 h 15"/>
                <a:gd name="T2" fmla="*/ 1 w 26"/>
                <a:gd name="T3" fmla="*/ 14 h 15"/>
                <a:gd name="T4" fmla="*/ 1 w 26"/>
                <a:gd name="T5" fmla="*/ 11 h 15"/>
                <a:gd name="T6" fmla="*/ 23 w 26"/>
                <a:gd name="T7" fmla="*/ 0 h 15"/>
                <a:gd name="T8" fmla="*/ 26 w 26"/>
                <a:gd name="T9" fmla="*/ 2 h 15"/>
                <a:gd name="T10" fmla="*/ 23 w 26"/>
                <a:gd name="T11" fmla="*/ 5 h 15"/>
                <a:gd name="T12" fmla="*/ 4 w 26"/>
                <a:gd name="T13" fmla="*/ 14 h 15"/>
                <a:gd name="T14" fmla="*/ 2 w 26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5">
                  <a:moveTo>
                    <a:pt x="2" y="15"/>
                  </a:moveTo>
                  <a:cubicBezTo>
                    <a:pt x="1" y="15"/>
                    <a:pt x="1" y="15"/>
                    <a:pt x="1" y="14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10" y="2"/>
                    <a:pt x="22" y="0"/>
                    <a:pt x="23" y="0"/>
                  </a:cubicBezTo>
                  <a:cubicBezTo>
                    <a:pt x="24" y="0"/>
                    <a:pt x="25" y="1"/>
                    <a:pt x="26" y="2"/>
                  </a:cubicBezTo>
                  <a:cubicBezTo>
                    <a:pt x="26" y="4"/>
                    <a:pt x="25" y="5"/>
                    <a:pt x="23" y="5"/>
                  </a:cubicBezTo>
                  <a:cubicBezTo>
                    <a:pt x="23" y="5"/>
                    <a:pt x="12" y="6"/>
                    <a:pt x="4" y="14"/>
                  </a:cubicBezTo>
                  <a:cubicBezTo>
                    <a:pt x="3" y="15"/>
                    <a:pt x="2" y="15"/>
                    <a:pt x="2" y="15"/>
                  </a:cubicBezTo>
                  <a:close/>
                </a:path>
              </a:pathLst>
            </a:custGeom>
            <a:solidFill>
              <a:srgbClr val="996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38" name="任意多边形 22">
              <a:extLst>
                <a:ext uri="{FF2B5EF4-FFF2-40B4-BE49-F238E27FC236}">
                  <a16:creationId xmlns:a16="http://schemas.microsoft.com/office/drawing/2014/main" id="{D9A738DD-EA27-A612-932B-9C4B335D72B1}"/>
                </a:ext>
              </a:extLst>
            </p:cNvPr>
            <p:cNvSpPr/>
            <p:nvPr/>
          </p:nvSpPr>
          <p:spPr bwMode="auto">
            <a:xfrm>
              <a:off x="6276200" y="3294902"/>
              <a:ext cx="147237" cy="236519"/>
            </a:xfrm>
            <a:custGeom>
              <a:avLst/>
              <a:gdLst>
                <a:gd name="T0" fmla="*/ 14 w 28"/>
                <a:gd name="T1" fmla="*/ 47 h 47"/>
                <a:gd name="T2" fmla="*/ 12 w 28"/>
                <a:gd name="T3" fmla="*/ 45 h 47"/>
                <a:gd name="T4" fmla="*/ 14 w 28"/>
                <a:gd name="T5" fmla="*/ 43 h 47"/>
                <a:gd name="T6" fmla="*/ 23 w 28"/>
                <a:gd name="T7" fmla="*/ 39 h 47"/>
                <a:gd name="T8" fmla="*/ 23 w 28"/>
                <a:gd name="T9" fmla="*/ 34 h 47"/>
                <a:gd name="T10" fmla="*/ 20 w 28"/>
                <a:gd name="T11" fmla="*/ 30 h 47"/>
                <a:gd name="T12" fmla="*/ 12 w 28"/>
                <a:gd name="T13" fmla="*/ 32 h 47"/>
                <a:gd name="T14" fmla="*/ 10 w 28"/>
                <a:gd name="T15" fmla="*/ 32 h 47"/>
                <a:gd name="T16" fmla="*/ 9 w 28"/>
                <a:gd name="T17" fmla="*/ 30 h 47"/>
                <a:gd name="T18" fmla="*/ 0 w 28"/>
                <a:gd name="T19" fmla="*/ 3 h 47"/>
                <a:gd name="T20" fmla="*/ 1 w 28"/>
                <a:gd name="T21" fmla="*/ 0 h 47"/>
                <a:gd name="T22" fmla="*/ 4 w 28"/>
                <a:gd name="T23" fmla="*/ 2 h 47"/>
                <a:gd name="T24" fmla="*/ 12 w 28"/>
                <a:gd name="T25" fmla="*/ 27 h 47"/>
                <a:gd name="T26" fmla="*/ 21 w 28"/>
                <a:gd name="T27" fmla="*/ 27 h 47"/>
                <a:gd name="T28" fmla="*/ 27 w 28"/>
                <a:gd name="T29" fmla="*/ 33 h 47"/>
                <a:gd name="T30" fmla="*/ 26 w 28"/>
                <a:gd name="T31" fmla="*/ 41 h 47"/>
                <a:gd name="T32" fmla="*/ 14 w 28"/>
                <a:gd name="T3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47">
                  <a:moveTo>
                    <a:pt x="14" y="47"/>
                  </a:moveTo>
                  <a:cubicBezTo>
                    <a:pt x="13" y="47"/>
                    <a:pt x="12" y="46"/>
                    <a:pt x="12" y="45"/>
                  </a:cubicBezTo>
                  <a:cubicBezTo>
                    <a:pt x="12" y="44"/>
                    <a:pt x="13" y="43"/>
                    <a:pt x="14" y="43"/>
                  </a:cubicBezTo>
                  <a:cubicBezTo>
                    <a:pt x="16" y="43"/>
                    <a:pt x="21" y="42"/>
                    <a:pt x="23" y="39"/>
                  </a:cubicBezTo>
                  <a:cubicBezTo>
                    <a:pt x="23" y="37"/>
                    <a:pt x="23" y="36"/>
                    <a:pt x="23" y="34"/>
                  </a:cubicBezTo>
                  <a:cubicBezTo>
                    <a:pt x="22" y="32"/>
                    <a:pt x="21" y="31"/>
                    <a:pt x="20" y="30"/>
                  </a:cubicBezTo>
                  <a:cubicBezTo>
                    <a:pt x="17" y="29"/>
                    <a:pt x="13" y="31"/>
                    <a:pt x="12" y="32"/>
                  </a:cubicBezTo>
                  <a:cubicBezTo>
                    <a:pt x="11" y="32"/>
                    <a:pt x="11" y="32"/>
                    <a:pt x="10" y="32"/>
                  </a:cubicBezTo>
                  <a:cubicBezTo>
                    <a:pt x="10" y="31"/>
                    <a:pt x="9" y="31"/>
                    <a:pt x="9" y="3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4" y="26"/>
                    <a:pt x="18" y="25"/>
                    <a:pt x="21" y="27"/>
                  </a:cubicBezTo>
                  <a:cubicBezTo>
                    <a:pt x="24" y="28"/>
                    <a:pt x="26" y="30"/>
                    <a:pt x="27" y="33"/>
                  </a:cubicBezTo>
                  <a:cubicBezTo>
                    <a:pt x="28" y="36"/>
                    <a:pt x="27" y="39"/>
                    <a:pt x="26" y="41"/>
                  </a:cubicBezTo>
                  <a:cubicBezTo>
                    <a:pt x="23" y="46"/>
                    <a:pt x="15" y="47"/>
                    <a:pt x="14" y="47"/>
                  </a:cubicBezTo>
                  <a:close/>
                </a:path>
              </a:pathLst>
            </a:custGeom>
            <a:solidFill>
              <a:srgbClr val="E5B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1211D0A0-68D2-4C83-FB67-089B53F56558}"/>
              </a:ext>
            </a:extLst>
          </p:cNvPr>
          <p:cNvGrpSpPr>
            <a:grpSpLocks noChangeAspect="1"/>
          </p:cNvGrpSpPr>
          <p:nvPr/>
        </p:nvGrpSpPr>
        <p:grpSpPr>
          <a:xfrm>
            <a:off x="6540626" y="3107258"/>
            <a:ext cx="721838" cy="720000"/>
            <a:chOff x="4516660" y="1853683"/>
            <a:chExt cx="3158681" cy="3150635"/>
          </a:xfrm>
        </p:grpSpPr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4A243DBD-47DD-441E-FFF9-2824D237DB83}"/>
                </a:ext>
              </a:extLst>
            </p:cNvPr>
            <p:cNvSpPr/>
            <p:nvPr/>
          </p:nvSpPr>
          <p:spPr bwMode="auto">
            <a:xfrm>
              <a:off x="4516660" y="1853683"/>
              <a:ext cx="3158681" cy="315063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任意多边形 47">
              <a:extLst>
                <a:ext uri="{FF2B5EF4-FFF2-40B4-BE49-F238E27FC236}">
                  <a16:creationId xmlns:a16="http://schemas.microsoft.com/office/drawing/2014/main" id="{7F2F71F3-91F7-B6D0-B575-F353AE85D86E}"/>
                </a:ext>
              </a:extLst>
            </p:cNvPr>
            <p:cNvSpPr/>
            <p:nvPr/>
          </p:nvSpPr>
          <p:spPr bwMode="auto">
            <a:xfrm>
              <a:off x="5419636" y="2361811"/>
              <a:ext cx="1618475" cy="1416166"/>
            </a:xfrm>
            <a:custGeom>
              <a:avLst/>
              <a:gdLst>
                <a:gd name="T0" fmla="*/ 47 w 242"/>
                <a:gd name="T1" fmla="*/ 105 h 212"/>
                <a:gd name="T2" fmla="*/ 21 w 242"/>
                <a:gd name="T3" fmla="*/ 127 h 212"/>
                <a:gd name="T4" fmla="*/ 7 w 242"/>
                <a:gd name="T5" fmla="*/ 115 h 212"/>
                <a:gd name="T6" fmla="*/ 11 w 242"/>
                <a:gd name="T7" fmla="*/ 83 h 212"/>
                <a:gd name="T8" fmla="*/ 1 w 242"/>
                <a:gd name="T9" fmla="*/ 70 h 212"/>
                <a:gd name="T10" fmla="*/ 9 w 242"/>
                <a:gd name="T11" fmla="*/ 55 h 212"/>
                <a:gd name="T12" fmla="*/ 15 w 242"/>
                <a:gd name="T13" fmla="*/ 51 h 212"/>
                <a:gd name="T14" fmla="*/ 16 w 242"/>
                <a:gd name="T15" fmla="*/ 45 h 212"/>
                <a:gd name="T16" fmla="*/ 31 w 242"/>
                <a:gd name="T17" fmla="*/ 21 h 212"/>
                <a:gd name="T18" fmla="*/ 41 w 242"/>
                <a:gd name="T19" fmla="*/ 22 h 212"/>
                <a:gd name="T20" fmla="*/ 67 w 242"/>
                <a:gd name="T21" fmla="*/ 5 h 212"/>
                <a:gd name="T22" fmla="*/ 87 w 242"/>
                <a:gd name="T23" fmla="*/ 12 h 212"/>
                <a:gd name="T24" fmla="*/ 109 w 242"/>
                <a:gd name="T25" fmla="*/ 0 h 212"/>
                <a:gd name="T26" fmla="*/ 132 w 242"/>
                <a:gd name="T27" fmla="*/ 11 h 212"/>
                <a:gd name="T28" fmla="*/ 136 w 242"/>
                <a:gd name="T29" fmla="*/ 14 h 212"/>
                <a:gd name="T30" fmla="*/ 141 w 242"/>
                <a:gd name="T31" fmla="*/ 12 h 212"/>
                <a:gd name="T32" fmla="*/ 166 w 242"/>
                <a:gd name="T33" fmla="*/ 11 h 212"/>
                <a:gd name="T34" fmla="*/ 180 w 242"/>
                <a:gd name="T35" fmla="*/ 33 h 212"/>
                <a:gd name="T36" fmla="*/ 199 w 242"/>
                <a:gd name="T37" fmla="*/ 32 h 212"/>
                <a:gd name="T38" fmla="*/ 212 w 242"/>
                <a:gd name="T39" fmla="*/ 43 h 212"/>
                <a:gd name="T40" fmla="*/ 214 w 242"/>
                <a:gd name="T41" fmla="*/ 52 h 212"/>
                <a:gd name="T42" fmla="*/ 219 w 242"/>
                <a:gd name="T43" fmla="*/ 54 h 212"/>
                <a:gd name="T44" fmla="*/ 235 w 242"/>
                <a:gd name="T45" fmla="*/ 86 h 212"/>
                <a:gd name="T46" fmla="*/ 234 w 242"/>
                <a:gd name="T47" fmla="*/ 93 h 212"/>
                <a:gd name="T48" fmla="*/ 236 w 242"/>
                <a:gd name="T49" fmla="*/ 96 h 212"/>
                <a:gd name="T50" fmla="*/ 239 w 242"/>
                <a:gd name="T51" fmla="*/ 128 h 212"/>
                <a:gd name="T52" fmla="*/ 237 w 242"/>
                <a:gd name="T53" fmla="*/ 133 h 212"/>
                <a:gd name="T54" fmla="*/ 239 w 242"/>
                <a:gd name="T55" fmla="*/ 140 h 212"/>
                <a:gd name="T56" fmla="*/ 235 w 242"/>
                <a:gd name="T57" fmla="*/ 167 h 212"/>
                <a:gd name="T58" fmla="*/ 227 w 242"/>
                <a:gd name="T59" fmla="*/ 177 h 212"/>
                <a:gd name="T60" fmla="*/ 218 w 242"/>
                <a:gd name="T61" fmla="*/ 192 h 212"/>
                <a:gd name="T62" fmla="*/ 196 w 242"/>
                <a:gd name="T63" fmla="*/ 212 h 212"/>
                <a:gd name="T64" fmla="*/ 192 w 242"/>
                <a:gd name="T65" fmla="*/ 212 h 212"/>
                <a:gd name="T66" fmla="*/ 188 w 242"/>
                <a:gd name="T67" fmla="*/ 210 h 212"/>
                <a:gd name="T68" fmla="*/ 183 w 242"/>
                <a:gd name="T69" fmla="*/ 210 h 212"/>
                <a:gd name="T70" fmla="*/ 161 w 242"/>
                <a:gd name="T71" fmla="*/ 196 h 212"/>
                <a:gd name="T72" fmla="*/ 158 w 242"/>
                <a:gd name="T73" fmla="*/ 177 h 212"/>
                <a:gd name="T74" fmla="*/ 159 w 242"/>
                <a:gd name="T75" fmla="*/ 149 h 212"/>
                <a:gd name="T76" fmla="*/ 156 w 242"/>
                <a:gd name="T77" fmla="*/ 133 h 212"/>
                <a:gd name="T78" fmla="*/ 141 w 242"/>
                <a:gd name="T79" fmla="*/ 115 h 212"/>
                <a:gd name="T80" fmla="*/ 125 w 242"/>
                <a:gd name="T81" fmla="*/ 107 h 212"/>
                <a:gd name="T82" fmla="*/ 59 w 242"/>
                <a:gd name="T83" fmla="*/ 10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2" h="212">
                  <a:moveTo>
                    <a:pt x="47" y="105"/>
                  </a:moveTo>
                  <a:cubicBezTo>
                    <a:pt x="37" y="111"/>
                    <a:pt x="33" y="126"/>
                    <a:pt x="21" y="127"/>
                  </a:cubicBezTo>
                  <a:cubicBezTo>
                    <a:pt x="14" y="128"/>
                    <a:pt x="10" y="121"/>
                    <a:pt x="7" y="115"/>
                  </a:cubicBezTo>
                  <a:cubicBezTo>
                    <a:pt x="2" y="104"/>
                    <a:pt x="1" y="92"/>
                    <a:pt x="11" y="83"/>
                  </a:cubicBezTo>
                  <a:cubicBezTo>
                    <a:pt x="5" y="80"/>
                    <a:pt x="1" y="76"/>
                    <a:pt x="1" y="70"/>
                  </a:cubicBezTo>
                  <a:cubicBezTo>
                    <a:pt x="0" y="64"/>
                    <a:pt x="4" y="59"/>
                    <a:pt x="9" y="55"/>
                  </a:cubicBezTo>
                  <a:cubicBezTo>
                    <a:pt x="11" y="54"/>
                    <a:pt x="13" y="53"/>
                    <a:pt x="15" y="51"/>
                  </a:cubicBezTo>
                  <a:cubicBezTo>
                    <a:pt x="16" y="49"/>
                    <a:pt x="16" y="47"/>
                    <a:pt x="16" y="45"/>
                  </a:cubicBezTo>
                  <a:cubicBezTo>
                    <a:pt x="18" y="34"/>
                    <a:pt x="23" y="26"/>
                    <a:pt x="31" y="21"/>
                  </a:cubicBezTo>
                  <a:cubicBezTo>
                    <a:pt x="35" y="18"/>
                    <a:pt x="39" y="18"/>
                    <a:pt x="41" y="22"/>
                  </a:cubicBezTo>
                  <a:cubicBezTo>
                    <a:pt x="46" y="11"/>
                    <a:pt x="56" y="7"/>
                    <a:pt x="67" y="5"/>
                  </a:cubicBezTo>
                  <a:cubicBezTo>
                    <a:pt x="75" y="4"/>
                    <a:pt x="83" y="5"/>
                    <a:pt x="87" y="12"/>
                  </a:cubicBezTo>
                  <a:cubicBezTo>
                    <a:pt x="93" y="6"/>
                    <a:pt x="100" y="1"/>
                    <a:pt x="109" y="0"/>
                  </a:cubicBezTo>
                  <a:cubicBezTo>
                    <a:pt x="119" y="0"/>
                    <a:pt x="126" y="4"/>
                    <a:pt x="132" y="11"/>
                  </a:cubicBezTo>
                  <a:cubicBezTo>
                    <a:pt x="133" y="12"/>
                    <a:pt x="134" y="14"/>
                    <a:pt x="136" y="14"/>
                  </a:cubicBezTo>
                  <a:cubicBezTo>
                    <a:pt x="138" y="14"/>
                    <a:pt x="139" y="13"/>
                    <a:pt x="141" y="12"/>
                  </a:cubicBezTo>
                  <a:cubicBezTo>
                    <a:pt x="149" y="7"/>
                    <a:pt x="157" y="6"/>
                    <a:pt x="166" y="11"/>
                  </a:cubicBezTo>
                  <a:cubicBezTo>
                    <a:pt x="175" y="15"/>
                    <a:pt x="179" y="23"/>
                    <a:pt x="180" y="33"/>
                  </a:cubicBezTo>
                  <a:cubicBezTo>
                    <a:pt x="186" y="32"/>
                    <a:pt x="193" y="30"/>
                    <a:pt x="199" y="32"/>
                  </a:cubicBezTo>
                  <a:cubicBezTo>
                    <a:pt x="205" y="33"/>
                    <a:pt x="210" y="37"/>
                    <a:pt x="212" y="43"/>
                  </a:cubicBezTo>
                  <a:cubicBezTo>
                    <a:pt x="213" y="46"/>
                    <a:pt x="211" y="50"/>
                    <a:pt x="214" y="52"/>
                  </a:cubicBezTo>
                  <a:cubicBezTo>
                    <a:pt x="216" y="53"/>
                    <a:pt x="217" y="53"/>
                    <a:pt x="219" y="54"/>
                  </a:cubicBezTo>
                  <a:cubicBezTo>
                    <a:pt x="233" y="59"/>
                    <a:pt x="240" y="71"/>
                    <a:pt x="235" y="86"/>
                  </a:cubicBezTo>
                  <a:cubicBezTo>
                    <a:pt x="235" y="89"/>
                    <a:pt x="234" y="91"/>
                    <a:pt x="234" y="93"/>
                  </a:cubicBezTo>
                  <a:cubicBezTo>
                    <a:pt x="234" y="95"/>
                    <a:pt x="235" y="95"/>
                    <a:pt x="236" y="96"/>
                  </a:cubicBezTo>
                  <a:cubicBezTo>
                    <a:pt x="241" y="107"/>
                    <a:pt x="242" y="116"/>
                    <a:pt x="239" y="128"/>
                  </a:cubicBezTo>
                  <a:cubicBezTo>
                    <a:pt x="238" y="130"/>
                    <a:pt x="237" y="131"/>
                    <a:pt x="237" y="133"/>
                  </a:cubicBezTo>
                  <a:cubicBezTo>
                    <a:pt x="237" y="136"/>
                    <a:pt x="239" y="137"/>
                    <a:pt x="239" y="140"/>
                  </a:cubicBezTo>
                  <a:cubicBezTo>
                    <a:pt x="242" y="149"/>
                    <a:pt x="240" y="158"/>
                    <a:pt x="235" y="167"/>
                  </a:cubicBezTo>
                  <a:cubicBezTo>
                    <a:pt x="233" y="171"/>
                    <a:pt x="230" y="173"/>
                    <a:pt x="227" y="177"/>
                  </a:cubicBezTo>
                  <a:cubicBezTo>
                    <a:pt x="225" y="181"/>
                    <a:pt x="221" y="188"/>
                    <a:pt x="218" y="192"/>
                  </a:cubicBezTo>
                  <a:cubicBezTo>
                    <a:pt x="212" y="201"/>
                    <a:pt x="206" y="208"/>
                    <a:pt x="196" y="212"/>
                  </a:cubicBezTo>
                  <a:cubicBezTo>
                    <a:pt x="194" y="212"/>
                    <a:pt x="193" y="212"/>
                    <a:pt x="192" y="212"/>
                  </a:cubicBezTo>
                  <a:cubicBezTo>
                    <a:pt x="190" y="211"/>
                    <a:pt x="190" y="210"/>
                    <a:pt x="188" y="210"/>
                  </a:cubicBezTo>
                  <a:cubicBezTo>
                    <a:pt x="186" y="209"/>
                    <a:pt x="185" y="210"/>
                    <a:pt x="183" y="210"/>
                  </a:cubicBezTo>
                  <a:cubicBezTo>
                    <a:pt x="173" y="210"/>
                    <a:pt x="166" y="205"/>
                    <a:pt x="161" y="196"/>
                  </a:cubicBezTo>
                  <a:cubicBezTo>
                    <a:pt x="158" y="191"/>
                    <a:pt x="159" y="184"/>
                    <a:pt x="158" y="177"/>
                  </a:cubicBezTo>
                  <a:cubicBezTo>
                    <a:pt x="158" y="168"/>
                    <a:pt x="159" y="159"/>
                    <a:pt x="159" y="149"/>
                  </a:cubicBezTo>
                  <a:cubicBezTo>
                    <a:pt x="158" y="144"/>
                    <a:pt x="159" y="139"/>
                    <a:pt x="156" y="133"/>
                  </a:cubicBezTo>
                  <a:cubicBezTo>
                    <a:pt x="153" y="126"/>
                    <a:pt x="148" y="120"/>
                    <a:pt x="141" y="115"/>
                  </a:cubicBezTo>
                  <a:cubicBezTo>
                    <a:pt x="136" y="112"/>
                    <a:pt x="132" y="109"/>
                    <a:pt x="125" y="107"/>
                  </a:cubicBezTo>
                  <a:cubicBezTo>
                    <a:pt x="103" y="101"/>
                    <a:pt x="81" y="105"/>
                    <a:pt x="59" y="108"/>
                  </a:cubicBezTo>
                </a:path>
              </a:pathLst>
            </a:custGeom>
            <a:solidFill>
              <a:srgbClr val="242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任意多边形 107">
              <a:extLst>
                <a:ext uri="{FF2B5EF4-FFF2-40B4-BE49-F238E27FC236}">
                  <a16:creationId xmlns:a16="http://schemas.microsoft.com/office/drawing/2014/main" id="{C5F7B7D3-8B81-8E7B-9966-8904444BD273}"/>
                </a:ext>
              </a:extLst>
            </p:cNvPr>
            <p:cNvSpPr/>
            <p:nvPr/>
          </p:nvSpPr>
          <p:spPr bwMode="auto">
            <a:xfrm>
              <a:off x="5326911" y="4202030"/>
              <a:ext cx="1583419" cy="802288"/>
            </a:xfrm>
            <a:custGeom>
              <a:avLst/>
              <a:gdLst>
                <a:gd name="connsiteX0" fmla="*/ 614032 w 1249406"/>
                <a:gd name="connsiteY0" fmla="*/ 775 h 633050"/>
                <a:gd name="connsiteX1" fmla="*/ 633839 w 1249406"/>
                <a:gd name="connsiteY1" fmla="*/ 1022 h 633050"/>
                <a:gd name="connsiteX2" fmla="*/ 765889 w 1249406"/>
                <a:gd name="connsiteY2" fmla="*/ 37917 h 633050"/>
                <a:gd name="connsiteX3" fmla="*/ 1240268 w 1249406"/>
                <a:gd name="connsiteY3" fmla="*/ 394615 h 633050"/>
                <a:gd name="connsiteX4" fmla="*/ 1249406 w 1249406"/>
                <a:gd name="connsiteY4" fmla="*/ 450110 h 633050"/>
                <a:gd name="connsiteX5" fmla="*/ 1091928 w 1249406"/>
                <a:gd name="connsiteY5" fmla="*/ 535368 h 633050"/>
                <a:gd name="connsiteX6" fmla="*/ 606855 w 1249406"/>
                <a:gd name="connsiteY6" fmla="*/ 633050 h 633050"/>
                <a:gd name="connsiteX7" fmla="*/ 121782 w 1249406"/>
                <a:gd name="connsiteY7" fmla="*/ 535368 h 633050"/>
                <a:gd name="connsiteX8" fmla="*/ 4252 w 1249406"/>
                <a:gd name="connsiteY8" fmla="*/ 471737 h 633050"/>
                <a:gd name="connsiteX9" fmla="*/ 1651 w 1249406"/>
                <a:gd name="connsiteY9" fmla="*/ 460725 h 633050"/>
                <a:gd name="connsiteX10" fmla="*/ 0 w 1249406"/>
                <a:gd name="connsiteY10" fmla="*/ 438490 h 633050"/>
                <a:gd name="connsiteX11" fmla="*/ 507071 w 1249406"/>
                <a:gd name="connsiteY11" fmla="*/ 32646 h 633050"/>
                <a:gd name="connsiteX12" fmla="*/ 614032 w 1249406"/>
                <a:gd name="connsiteY12" fmla="*/ 775 h 63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9406" h="633050">
                  <a:moveTo>
                    <a:pt x="614032" y="775"/>
                  </a:moveTo>
                  <a:cubicBezTo>
                    <a:pt x="623935" y="-296"/>
                    <a:pt x="631198" y="-296"/>
                    <a:pt x="633839" y="1022"/>
                  </a:cubicBezTo>
                  <a:cubicBezTo>
                    <a:pt x="649685" y="-4249"/>
                    <a:pt x="734197" y="16834"/>
                    <a:pt x="765889" y="37917"/>
                  </a:cubicBezTo>
                  <a:cubicBezTo>
                    <a:pt x="932272" y="157825"/>
                    <a:pt x="1183579" y="241415"/>
                    <a:pt x="1240268" y="394615"/>
                  </a:cubicBezTo>
                  <a:lnTo>
                    <a:pt x="1249406" y="450110"/>
                  </a:lnTo>
                  <a:lnTo>
                    <a:pt x="1091928" y="535368"/>
                  </a:lnTo>
                  <a:cubicBezTo>
                    <a:pt x="942836" y="598268"/>
                    <a:pt x="778918" y="633050"/>
                    <a:pt x="606855" y="633050"/>
                  </a:cubicBezTo>
                  <a:cubicBezTo>
                    <a:pt x="434792" y="633050"/>
                    <a:pt x="270874" y="598268"/>
                    <a:pt x="121782" y="535368"/>
                  </a:cubicBezTo>
                  <a:lnTo>
                    <a:pt x="4252" y="471737"/>
                  </a:lnTo>
                  <a:lnTo>
                    <a:pt x="1651" y="460725"/>
                  </a:lnTo>
                  <a:cubicBezTo>
                    <a:pt x="0" y="447384"/>
                    <a:pt x="0" y="438490"/>
                    <a:pt x="0" y="438490"/>
                  </a:cubicBezTo>
                  <a:cubicBezTo>
                    <a:pt x="5282" y="238203"/>
                    <a:pt x="306356" y="159143"/>
                    <a:pt x="507071" y="32646"/>
                  </a:cubicBezTo>
                  <a:cubicBezTo>
                    <a:pt x="530840" y="16834"/>
                    <a:pt x="584321" y="3987"/>
                    <a:pt x="614032" y="775"/>
                  </a:cubicBezTo>
                  <a:close/>
                </a:path>
              </a:pathLst>
            </a:custGeom>
            <a:solidFill>
              <a:srgbClr val="FEB0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3" name="任意多边形 58">
              <a:extLst>
                <a:ext uri="{FF2B5EF4-FFF2-40B4-BE49-F238E27FC236}">
                  <a16:creationId xmlns:a16="http://schemas.microsoft.com/office/drawing/2014/main" id="{B6DDBB91-B517-8DD5-A501-099026D52AF0}"/>
                </a:ext>
              </a:extLst>
            </p:cNvPr>
            <p:cNvSpPr/>
            <p:nvPr/>
          </p:nvSpPr>
          <p:spPr bwMode="auto">
            <a:xfrm>
              <a:off x="5754009" y="4191024"/>
              <a:ext cx="702464" cy="460815"/>
            </a:xfrm>
            <a:custGeom>
              <a:avLst/>
              <a:gdLst>
                <a:gd name="T0" fmla="*/ 8 w 105"/>
                <a:gd name="T1" fmla="*/ 22 h 69"/>
                <a:gd name="T2" fmla="*/ 49 w 105"/>
                <a:gd name="T3" fmla="*/ 67 h 69"/>
                <a:gd name="T4" fmla="*/ 105 w 105"/>
                <a:gd name="T5" fmla="*/ 24 h 69"/>
                <a:gd name="T6" fmla="*/ 66 w 105"/>
                <a:gd name="T7" fmla="*/ 0 h 69"/>
                <a:gd name="T8" fmla="*/ 36 w 105"/>
                <a:gd name="T9" fmla="*/ 2 h 69"/>
                <a:gd name="T10" fmla="*/ 8 w 105"/>
                <a:gd name="T1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69">
                  <a:moveTo>
                    <a:pt x="8" y="22"/>
                  </a:moveTo>
                  <a:cubicBezTo>
                    <a:pt x="8" y="22"/>
                    <a:pt x="0" y="65"/>
                    <a:pt x="49" y="67"/>
                  </a:cubicBezTo>
                  <a:cubicBezTo>
                    <a:pt x="97" y="69"/>
                    <a:pt x="105" y="24"/>
                    <a:pt x="105" y="24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6" y="2"/>
                    <a:pt x="36" y="2"/>
                    <a:pt x="36" y="2"/>
                  </a:cubicBezTo>
                  <a:lnTo>
                    <a:pt x="8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任意多边形 59">
              <a:extLst>
                <a:ext uri="{FF2B5EF4-FFF2-40B4-BE49-F238E27FC236}">
                  <a16:creationId xmlns:a16="http://schemas.microsoft.com/office/drawing/2014/main" id="{848F89C4-0D6B-E58C-E67D-CE4C7F4788D6}"/>
                </a:ext>
              </a:extLst>
            </p:cNvPr>
            <p:cNvSpPr/>
            <p:nvPr/>
          </p:nvSpPr>
          <p:spPr bwMode="auto">
            <a:xfrm>
              <a:off x="5947887" y="4224743"/>
              <a:ext cx="334373" cy="306275"/>
            </a:xfrm>
            <a:custGeom>
              <a:avLst/>
              <a:gdLst>
                <a:gd name="T0" fmla="*/ 33 w 50"/>
                <a:gd name="T1" fmla="*/ 7 h 46"/>
                <a:gd name="T2" fmla="*/ 1 w 50"/>
                <a:gd name="T3" fmla="*/ 9 h 46"/>
                <a:gd name="T4" fmla="*/ 1 w 50"/>
                <a:gd name="T5" fmla="*/ 22 h 46"/>
                <a:gd name="T6" fmla="*/ 49 w 50"/>
                <a:gd name="T7" fmla="*/ 23 h 46"/>
                <a:gd name="T8" fmla="*/ 50 w 50"/>
                <a:gd name="T9" fmla="*/ 0 h 46"/>
                <a:gd name="T10" fmla="*/ 33 w 50"/>
                <a:gd name="T11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46">
                  <a:moveTo>
                    <a:pt x="33" y="7"/>
                  </a:moveTo>
                  <a:cubicBezTo>
                    <a:pt x="23" y="10"/>
                    <a:pt x="10" y="10"/>
                    <a:pt x="1" y="9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45"/>
                    <a:pt x="49" y="46"/>
                    <a:pt x="49" y="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3" y="3"/>
                    <a:pt x="37" y="6"/>
                    <a:pt x="33" y="7"/>
                  </a:cubicBezTo>
                  <a:close/>
                </a:path>
              </a:pathLst>
            </a:custGeom>
            <a:solidFill>
              <a:srgbClr val="EF8E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任意多边形 60">
              <a:extLst>
                <a:ext uri="{FF2B5EF4-FFF2-40B4-BE49-F238E27FC236}">
                  <a16:creationId xmlns:a16="http://schemas.microsoft.com/office/drawing/2014/main" id="{638426C7-7676-16C6-63DC-0A259DF58CEA}"/>
                </a:ext>
              </a:extLst>
            </p:cNvPr>
            <p:cNvSpPr/>
            <p:nvPr/>
          </p:nvSpPr>
          <p:spPr bwMode="auto">
            <a:xfrm>
              <a:off x="5961938" y="3876321"/>
              <a:ext cx="328754" cy="213549"/>
            </a:xfrm>
            <a:custGeom>
              <a:avLst/>
              <a:gdLst>
                <a:gd name="T0" fmla="*/ 49 w 49"/>
                <a:gd name="T1" fmla="*/ 1 h 32"/>
                <a:gd name="T2" fmla="*/ 1 w 49"/>
                <a:gd name="T3" fmla="*/ 0 h 32"/>
                <a:gd name="T4" fmla="*/ 0 w 49"/>
                <a:gd name="T5" fmla="*/ 32 h 32"/>
                <a:gd name="T6" fmla="*/ 48 w 49"/>
                <a:gd name="T7" fmla="*/ 26 h 32"/>
                <a:gd name="T8" fmla="*/ 49 w 49"/>
                <a:gd name="T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2">
                  <a:moveTo>
                    <a:pt x="49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5" y="30"/>
                    <a:pt x="36" y="27"/>
                    <a:pt x="48" y="26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EF8E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任意多边形 61">
              <a:extLst>
                <a:ext uri="{FF2B5EF4-FFF2-40B4-BE49-F238E27FC236}">
                  <a16:creationId xmlns:a16="http://schemas.microsoft.com/office/drawing/2014/main" id="{8CFAE180-D1A6-497A-6208-5B41C87A1E66}"/>
                </a:ext>
              </a:extLst>
            </p:cNvPr>
            <p:cNvSpPr/>
            <p:nvPr/>
          </p:nvSpPr>
          <p:spPr bwMode="auto">
            <a:xfrm>
              <a:off x="5956318" y="4050532"/>
              <a:ext cx="325943" cy="241647"/>
            </a:xfrm>
            <a:custGeom>
              <a:avLst/>
              <a:gdLst>
                <a:gd name="T0" fmla="*/ 32 w 49"/>
                <a:gd name="T1" fmla="*/ 33 h 36"/>
                <a:gd name="T2" fmla="*/ 49 w 49"/>
                <a:gd name="T3" fmla="*/ 26 h 36"/>
                <a:gd name="T4" fmla="*/ 49 w 49"/>
                <a:gd name="T5" fmla="*/ 0 h 36"/>
                <a:gd name="T6" fmla="*/ 1 w 49"/>
                <a:gd name="T7" fmla="*/ 6 h 36"/>
                <a:gd name="T8" fmla="*/ 0 w 49"/>
                <a:gd name="T9" fmla="*/ 35 h 36"/>
                <a:gd name="T10" fmla="*/ 32 w 49"/>
                <a:gd name="T11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6">
                  <a:moveTo>
                    <a:pt x="32" y="33"/>
                  </a:moveTo>
                  <a:cubicBezTo>
                    <a:pt x="36" y="32"/>
                    <a:pt x="42" y="29"/>
                    <a:pt x="49" y="2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7" y="1"/>
                    <a:pt x="16" y="4"/>
                    <a:pt x="1" y="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9" y="36"/>
                    <a:pt x="22" y="36"/>
                    <a:pt x="32" y="33"/>
                  </a:cubicBezTo>
                  <a:close/>
                </a:path>
              </a:pathLst>
            </a:custGeom>
            <a:solidFill>
              <a:srgbClr val="E26C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任意多边形 62">
              <a:extLst>
                <a:ext uri="{FF2B5EF4-FFF2-40B4-BE49-F238E27FC236}">
                  <a16:creationId xmlns:a16="http://schemas.microsoft.com/office/drawing/2014/main" id="{C8DA1D92-AE6B-EEB4-1B70-C8ED1D1AF531}"/>
                </a:ext>
              </a:extLst>
            </p:cNvPr>
            <p:cNvSpPr/>
            <p:nvPr/>
          </p:nvSpPr>
          <p:spPr bwMode="auto">
            <a:xfrm>
              <a:off x="5433685" y="2550070"/>
              <a:ext cx="1244766" cy="1708392"/>
            </a:xfrm>
            <a:custGeom>
              <a:avLst/>
              <a:gdLst>
                <a:gd name="T0" fmla="*/ 72 w 186"/>
                <a:gd name="T1" fmla="*/ 248 h 256"/>
                <a:gd name="T2" fmla="*/ 72 w 186"/>
                <a:gd name="T3" fmla="*/ 248 h 256"/>
                <a:gd name="T4" fmla="*/ 8 w 186"/>
                <a:gd name="T5" fmla="*/ 157 h 256"/>
                <a:gd name="T6" fmla="*/ 22 w 186"/>
                <a:gd name="T7" fmla="*/ 72 h 256"/>
                <a:gd name="T8" fmla="*/ 114 w 186"/>
                <a:gd name="T9" fmla="*/ 8 h 256"/>
                <a:gd name="T10" fmla="*/ 114 w 186"/>
                <a:gd name="T11" fmla="*/ 8 h 256"/>
                <a:gd name="T12" fmla="*/ 179 w 186"/>
                <a:gd name="T13" fmla="*/ 99 h 256"/>
                <a:gd name="T14" fmla="*/ 164 w 186"/>
                <a:gd name="T15" fmla="*/ 184 h 256"/>
                <a:gd name="T16" fmla="*/ 72 w 186"/>
                <a:gd name="T17" fmla="*/ 24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256">
                  <a:moveTo>
                    <a:pt x="72" y="248"/>
                  </a:moveTo>
                  <a:cubicBezTo>
                    <a:pt x="72" y="248"/>
                    <a:pt x="72" y="248"/>
                    <a:pt x="72" y="248"/>
                  </a:cubicBezTo>
                  <a:cubicBezTo>
                    <a:pt x="29" y="241"/>
                    <a:pt x="0" y="200"/>
                    <a:pt x="8" y="157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30" y="29"/>
                    <a:pt x="71" y="0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57" y="15"/>
                    <a:pt x="186" y="56"/>
                    <a:pt x="179" y="99"/>
                  </a:cubicBezTo>
                  <a:cubicBezTo>
                    <a:pt x="164" y="184"/>
                    <a:pt x="164" y="184"/>
                    <a:pt x="164" y="184"/>
                  </a:cubicBezTo>
                  <a:cubicBezTo>
                    <a:pt x="156" y="227"/>
                    <a:pt x="115" y="256"/>
                    <a:pt x="72" y="248"/>
                  </a:cubicBezTo>
                  <a:close/>
                </a:path>
              </a:pathLst>
            </a:custGeom>
            <a:solidFill>
              <a:srgbClr val="E26C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任意多边形 63">
              <a:extLst>
                <a:ext uri="{FF2B5EF4-FFF2-40B4-BE49-F238E27FC236}">
                  <a16:creationId xmlns:a16="http://schemas.microsoft.com/office/drawing/2014/main" id="{E8998C83-228D-263C-A3D6-9104C4349A9A}"/>
                </a:ext>
              </a:extLst>
            </p:cNvPr>
            <p:cNvSpPr/>
            <p:nvPr/>
          </p:nvSpPr>
          <p:spPr bwMode="auto">
            <a:xfrm>
              <a:off x="5433685" y="2541641"/>
              <a:ext cx="1129562" cy="1697152"/>
            </a:xfrm>
            <a:custGeom>
              <a:avLst/>
              <a:gdLst>
                <a:gd name="T0" fmla="*/ 61 w 169"/>
                <a:gd name="T1" fmla="*/ 247 h 254"/>
                <a:gd name="T2" fmla="*/ 61 w 169"/>
                <a:gd name="T3" fmla="*/ 247 h 254"/>
                <a:gd name="T4" fmla="*/ 7 w 169"/>
                <a:gd name="T5" fmla="*/ 165 h 254"/>
                <a:gd name="T6" fmla="*/ 19 w 169"/>
                <a:gd name="T7" fmla="*/ 66 h 254"/>
                <a:gd name="T8" fmla="*/ 103 w 169"/>
                <a:gd name="T9" fmla="*/ 7 h 254"/>
                <a:gd name="T10" fmla="*/ 103 w 169"/>
                <a:gd name="T11" fmla="*/ 7 h 254"/>
                <a:gd name="T12" fmla="*/ 162 w 169"/>
                <a:gd name="T13" fmla="*/ 91 h 254"/>
                <a:gd name="T14" fmla="*/ 145 w 169"/>
                <a:gd name="T15" fmla="*/ 188 h 254"/>
                <a:gd name="T16" fmla="*/ 61 w 169"/>
                <a:gd name="T17" fmla="*/ 24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254">
                  <a:moveTo>
                    <a:pt x="61" y="247"/>
                  </a:moveTo>
                  <a:cubicBezTo>
                    <a:pt x="61" y="247"/>
                    <a:pt x="61" y="247"/>
                    <a:pt x="61" y="247"/>
                  </a:cubicBezTo>
                  <a:cubicBezTo>
                    <a:pt x="22" y="240"/>
                    <a:pt x="0" y="204"/>
                    <a:pt x="7" y="165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26" y="27"/>
                    <a:pt x="63" y="0"/>
                    <a:pt x="103" y="7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43" y="14"/>
                    <a:pt x="169" y="52"/>
                    <a:pt x="162" y="91"/>
                  </a:cubicBezTo>
                  <a:cubicBezTo>
                    <a:pt x="145" y="188"/>
                    <a:pt x="145" y="188"/>
                    <a:pt x="145" y="188"/>
                  </a:cubicBezTo>
                  <a:cubicBezTo>
                    <a:pt x="139" y="228"/>
                    <a:pt x="101" y="254"/>
                    <a:pt x="61" y="247"/>
                  </a:cubicBezTo>
                  <a:close/>
                </a:path>
              </a:pathLst>
            </a:custGeom>
            <a:solidFill>
              <a:srgbClr val="EF8E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任意多边形 64">
              <a:extLst>
                <a:ext uri="{FF2B5EF4-FFF2-40B4-BE49-F238E27FC236}">
                  <a16:creationId xmlns:a16="http://schemas.microsoft.com/office/drawing/2014/main" id="{D190E394-9B83-8E26-280A-BAD5B514FA50}"/>
                </a:ext>
              </a:extLst>
            </p:cNvPr>
            <p:cNvSpPr/>
            <p:nvPr/>
          </p:nvSpPr>
          <p:spPr bwMode="auto">
            <a:xfrm>
              <a:off x="5633185" y="3322781"/>
              <a:ext cx="140493" cy="207930"/>
            </a:xfrm>
            <a:custGeom>
              <a:avLst/>
              <a:gdLst>
                <a:gd name="T0" fmla="*/ 1 w 21"/>
                <a:gd name="T1" fmla="*/ 14 h 31"/>
                <a:gd name="T2" fmla="*/ 8 w 21"/>
                <a:gd name="T3" fmla="*/ 30 h 31"/>
                <a:gd name="T4" fmla="*/ 19 w 21"/>
                <a:gd name="T5" fmla="*/ 17 h 31"/>
                <a:gd name="T6" fmla="*/ 13 w 21"/>
                <a:gd name="T7" fmla="*/ 1 h 31"/>
                <a:gd name="T8" fmla="*/ 1 w 21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1">
                  <a:moveTo>
                    <a:pt x="1" y="14"/>
                  </a:moveTo>
                  <a:cubicBezTo>
                    <a:pt x="0" y="22"/>
                    <a:pt x="3" y="29"/>
                    <a:pt x="8" y="30"/>
                  </a:cubicBezTo>
                  <a:cubicBezTo>
                    <a:pt x="13" y="31"/>
                    <a:pt x="18" y="25"/>
                    <a:pt x="19" y="17"/>
                  </a:cubicBezTo>
                  <a:cubicBezTo>
                    <a:pt x="21" y="9"/>
                    <a:pt x="18" y="2"/>
                    <a:pt x="13" y="1"/>
                  </a:cubicBezTo>
                  <a:cubicBezTo>
                    <a:pt x="8" y="0"/>
                    <a:pt x="3" y="6"/>
                    <a:pt x="1" y="14"/>
                  </a:cubicBezTo>
                  <a:close/>
                </a:path>
              </a:pathLst>
            </a:custGeom>
            <a:solidFill>
              <a:srgbClr val="242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任意多边形 65">
              <a:extLst>
                <a:ext uri="{FF2B5EF4-FFF2-40B4-BE49-F238E27FC236}">
                  <a16:creationId xmlns:a16="http://schemas.microsoft.com/office/drawing/2014/main" id="{AE1FAD21-4238-31B6-1714-D741410C389F}"/>
                </a:ext>
              </a:extLst>
            </p:cNvPr>
            <p:cNvSpPr/>
            <p:nvPr/>
          </p:nvSpPr>
          <p:spPr bwMode="auto">
            <a:xfrm>
              <a:off x="6122098" y="3415505"/>
              <a:ext cx="140493" cy="207930"/>
            </a:xfrm>
            <a:custGeom>
              <a:avLst/>
              <a:gdLst>
                <a:gd name="T0" fmla="*/ 1 w 21"/>
                <a:gd name="T1" fmla="*/ 14 h 31"/>
                <a:gd name="T2" fmla="*/ 8 w 21"/>
                <a:gd name="T3" fmla="*/ 30 h 31"/>
                <a:gd name="T4" fmla="*/ 19 w 21"/>
                <a:gd name="T5" fmla="*/ 17 h 31"/>
                <a:gd name="T6" fmla="*/ 13 w 21"/>
                <a:gd name="T7" fmla="*/ 1 h 31"/>
                <a:gd name="T8" fmla="*/ 1 w 21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1">
                  <a:moveTo>
                    <a:pt x="1" y="14"/>
                  </a:moveTo>
                  <a:cubicBezTo>
                    <a:pt x="0" y="22"/>
                    <a:pt x="3" y="29"/>
                    <a:pt x="8" y="30"/>
                  </a:cubicBezTo>
                  <a:cubicBezTo>
                    <a:pt x="13" y="31"/>
                    <a:pt x="18" y="25"/>
                    <a:pt x="19" y="17"/>
                  </a:cubicBezTo>
                  <a:cubicBezTo>
                    <a:pt x="21" y="9"/>
                    <a:pt x="18" y="2"/>
                    <a:pt x="13" y="1"/>
                  </a:cubicBezTo>
                  <a:cubicBezTo>
                    <a:pt x="8" y="0"/>
                    <a:pt x="3" y="6"/>
                    <a:pt x="1" y="14"/>
                  </a:cubicBezTo>
                  <a:close/>
                </a:path>
              </a:pathLst>
            </a:custGeom>
            <a:solidFill>
              <a:srgbClr val="242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任意多边形 66">
              <a:extLst>
                <a:ext uri="{FF2B5EF4-FFF2-40B4-BE49-F238E27FC236}">
                  <a16:creationId xmlns:a16="http://schemas.microsoft.com/office/drawing/2014/main" id="{AA109665-9725-53A6-00CF-3EEF63DFE947}"/>
                </a:ext>
              </a:extLst>
            </p:cNvPr>
            <p:cNvSpPr/>
            <p:nvPr/>
          </p:nvSpPr>
          <p:spPr bwMode="auto">
            <a:xfrm>
              <a:off x="6442422" y="3468894"/>
              <a:ext cx="368092" cy="455196"/>
            </a:xfrm>
            <a:custGeom>
              <a:avLst/>
              <a:gdLst>
                <a:gd name="T0" fmla="*/ 5 w 55"/>
                <a:gd name="T1" fmla="*/ 29 h 68"/>
                <a:gd name="T2" fmla="*/ 17 w 55"/>
                <a:gd name="T3" fmla="*/ 65 h 68"/>
                <a:gd name="T4" fmla="*/ 50 w 55"/>
                <a:gd name="T5" fmla="*/ 39 h 68"/>
                <a:gd name="T6" fmla="*/ 38 w 55"/>
                <a:gd name="T7" fmla="*/ 3 h 68"/>
                <a:gd name="T8" fmla="*/ 5 w 55"/>
                <a:gd name="T9" fmla="*/ 2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8">
                  <a:moveTo>
                    <a:pt x="5" y="29"/>
                  </a:moveTo>
                  <a:cubicBezTo>
                    <a:pt x="0" y="47"/>
                    <a:pt x="5" y="63"/>
                    <a:pt x="17" y="65"/>
                  </a:cubicBezTo>
                  <a:cubicBezTo>
                    <a:pt x="29" y="68"/>
                    <a:pt x="44" y="56"/>
                    <a:pt x="50" y="39"/>
                  </a:cubicBezTo>
                  <a:cubicBezTo>
                    <a:pt x="55" y="21"/>
                    <a:pt x="50" y="5"/>
                    <a:pt x="38" y="3"/>
                  </a:cubicBezTo>
                  <a:cubicBezTo>
                    <a:pt x="26" y="0"/>
                    <a:pt x="11" y="12"/>
                    <a:pt x="5" y="29"/>
                  </a:cubicBezTo>
                  <a:close/>
                </a:path>
              </a:pathLst>
            </a:custGeom>
            <a:solidFill>
              <a:srgbClr val="E26C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任意多边形 67">
              <a:extLst>
                <a:ext uri="{FF2B5EF4-FFF2-40B4-BE49-F238E27FC236}">
                  <a16:creationId xmlns:a16="http://schemas.microsoft.com/office/drawing/2014/main" id="{6D32F958-AF0B-F1F4-1952-BBBABBA7B55A}"/>
                </a:ext>
              </a:extLst>
            </p:cNvPr>
            <p:cNvSpPr/>
            <p:nvPr/>
          </p:nvSpPr>
          <p:spPr bwMode="auto">
            <a:xfrm>
              <a:off x="5487072" y="2420817"/>
              <a:ext cx="1371209" cy="1123941"/>
            </a:xfrm>
            <a:custGeom>
              <a:avLst/>
              <a:gdLst>
                <a:gd name="T0" fmla="*/ 3 w 205"/>
                <a:gd name="T1" fmla="*/ 60 h 168"/>
                <a:gd name="T2" fmla="*/ 3 w 205"/>
                <a:gd name="T3" fmla="*/ 54 h 168"/>
                <a:gd name="T4" fmla="*/ 8 w 205"/>
                <a:gd name="T5" fmla="*/ 43 h 168"/>
                <a:gd name="T6" fmla="*/ 23 w 205"/>
                <a:gd name="T7" fmla="*/ 24 h 168"/>
                <a:gd name="T8" fmla="*/ 36 w 205"/>
                <a:gd name="T9" fmla="*/ 16 h 168"/>
                <a:gd name="T10" fmla="*/ 169 w 205"/>
                <a:gd name="T11" fmla="*/ 35 h 168"/>
                <a:gd name="T12" fmla="*/ 172 w 205"/>
                <a:gd name="T13" fmla="*/ 41 h 168"/>
                <a:gd name="T14" fmla="*/ 200 w 205"/>
                <a:gd name="T15" fmla="*/ 82 h 168"/>
                <a:gd name="T16" fmla="*/ 205 w 205"/>
                <a:gd name="T17" fmla="*/ 93 h 168"/>
                <a:gd name="T18" fmla="*/ 205 w 205"/>
                <a:gd name="T19" fmla="*/ 102 h 168"/>
                <a:gd name="T20" fmla="*/ 181 w 205"/>
                <a:gd name="T21" fmla="*/ 157 h 168"/>
                <a:gd name="T22" fmla="*/ 173 w 205"/>
                <a:gd name="T23" fmla="*/ 163 h 168"/>
                <a:gd name="T24" fmla="*/ 169 w 205"/>
                <a:gd name="T25" fmla="*/ 164 h 168"/>
                <a:gd name="T26" fmla="*/ 149 w 205"/>
                <a:gd name="T27" fmla="*/ 157 h 168"/>
                <a:gd name="T28" fmla="*/ 149 w 205"/>
                <a:gd name="T29" fmla="*/ 157 h 168"/>
                <a:gd name="T30" fmla="*/ 148 w 205"/>
                <a:gd name="T31" fmla="*/ 156 h 168"/>
                <a:gd name="T32" fmla="*/ 144 w 205"/>
                <a:gd name="T33" fmla="*/ 116 h 168"/>
                <a:gd name="T34" fmla="*/ 126 w 205"/>
                <a:gd name="T35" fmla="*/ 99 h 168"/>
                <a:gd name="T36" fmla="*/ 6 w 205"/>
                <a:gd name="T37" fmla="*/ 104 h 168"/>
                <a:gd name="T38" fmla="*/ 1 w 205"/>
                <a:gd name="T39" fmla="*/ 87 h 168"/>
                <a:gd name="T40" fmla="*/ 0 w 205"/>
                <a:gd name="T41" fmla="*/ 78 h 168"/>
                <a:gd name="T42" fmla="*/ 3 w 205"/>
                <a:gd name="T43" fmla="*/ 6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5" h="168">
                  <a:moveTo>
                    <a:pt x="3" y="60"/>
                  </a:moveTo>
                  <a:cubicBezTo>
                    <a:pt x="3" y="58"/>
                    <a:pt x="3" y="56"/>
                    <a:pt x="3" y="54"/>
                  </a:cubicBezTo>
                  <a:cubicBezTo>
                    <a:pt x="3" y="50"/>
                    <a:pt x="5" y="46"/>
                    <a:pt x="8" y="43"/>
                  </a:cubicBezTo>
                  <a:cubicBezTo>
                    <a:pt x="13" y="37"/>
                    <a:pt x="18" y="31"/>
                    <a:pt x="23" y="24"/>
                  </a:cubicBezTo>
                  <a:cubicBezTo>
                    <a:pt x="25" y="19"/>
                    <a:pt x="30" y="16"/>
                    <a:pt x="36" y="16"/>
                  </a:cubicBezTo>
                  <a:cubicBezTo>
                    <a:pt x="95" y="18"/>
                    <a:pt x="138" y="0"/>
                    <a:pt x="169" y="35"/>
                  </a:cubicBezTo>
                  <a:cubicBezTo>
                    <a:pt x="170" y="37"/>
                    <a:pt x="171" y="39"/>
                    <a:pt x="172" y="41"/>
                  </a:cubicBezTo>
                  <a:cubicBezTo>
                    <a:pt x="176" y="57"/>
                    <a:pt x="187" y="71"/>
                    <a:pt x="200" y="82"/>
                  </a:cubicBezTo>
                  <a:cubicBezTo>
                    <a:pt x="203" y="85"/>
                    <a:pt x="205" y="89"/>
                    <a:pt x="205" y="93"/>
                  </a:cubicBezTo>
                  <a:cubicBezTo>
                    <a:pt x="205" y="96"/>
                    <a:pt x="205" y="99"/>
                    <a:pt x="205" y="102"/>
                  </a:cubicBezTo>
                  <a:cubicBezTo>
                    <a:pt x="205" y="123"/>
                    <a:pt x="188" y="147"/>
                    <a:pt x="181" y="157"/>
                  </a:cubicBezTo>
                  <a:cubicBezTo>
                    <a:pt x="179" y="160"/>
                    <a:pt x="176" y="162"/>
                    <a:pt x="173" y="163"/>
                  </a:cubicBezTo>
                  <a:cubicBezTo>
                    <a:pt x="172" y="163"/>
                    <a:pt x="171" y="164"/>
                    <a:pt x="169" y="164"/>
                  </a:cubicBezTo>
                  <a:cubicBezTo>
                    <a:pt x="162" y="168"/>
                    <a:pt x="152" y="165"/>
                    <a:pt x="149" y="157"/>
                  </a:cubicBezTo>
                  <a:cubicBezTo>
                    <a:pt x="149" y="157"/>
                    <a:pt x="149" y="157"/>
                    <a:pt x="149" y="157"/>
                  </a:cubicBezTo>
                  <a:cubicBezTo>
                    <a:pt x="148" y="156"/>
                    <a:pt x="148" y="156"/>
                    <a:pt x="148" y="156"/>
                  </a:cubicBezTo>
                  <a:cubicBezTo>
                    <a:pt x="147" y="152"/>
                    <a:pt x="142" y="136"/>
                    <a:pt x="144" y="116"/>
                  </a:cubicBezTo>
                  <a:cubicBezTo>
                    <a:pt x="145" y="106"/>
                    <a:pt x="136" y="97"/>
                    <a:pt x="126" y="99"/>
                  </a:cubicBezTo>
                  <a:cubicBezTo>
                    <a:pt x="102" y="103"/>
                    <a:pt x="61" y="108"/>
                    <a:pt x="6" y="104"/>
                  </a:cubicBezTo>
                  <a:cubicBezTo>
                    <a:pt x="5" y="98"/>
                    <a:pt x="3" y="92"/>
                    <a:pt x="1" y="87"/>
                  </a:cubicBezTo>
                  <a:cubicBezTo>
                    <a:pt x="0" y="84"/>
                    <a:pt x="0" y="81"/>
                    <a:pt x="0" y="78"/>
                  </a:cubicBezTo>
                  <a:cubicBezTo>
                    <a:pt x="2" y="72"/>
                    <a:pt x="3" y="66"/>
                    <a:pt x="3" y="60"/>
                  </a:cubicBezTo>
                  <a:close/>
                </a:path>
              </a:pathLst>
            </a:custGeom>
            <a:solidFill>
              <a:srgbClr val="242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任意多边形 68">
              <a:extLst>
                <a:ext uri="{FF2B5EF4-FFF2-40B4-BE49-F238E27FC236}">
                  <a16:creationId xmlns:a16="http://schemas.microsoft.com/office/drawing/2014/main" id="{B3CDD9A8-D69F-2B91-6642-9C998C240D7F}"/>
                </a:ext>
              </a:extLst>
            </p:cNvPr>
            <p:cNvSpPr/>
            <p:nvPr/>
          </p:nvSpPr>
          <p:spPr bwMode="auto">
            <a:xfrm>
              <a:off x="5621945" y="3783597"/>
              <a:ext cx="421479" cy="207930"/>
            </a:xfrm>
            <a:custGeom>
              <a:avLst/>
              <a:gdLst>
                <a:gd name="T0" fmla="*/ 42 w 63"/>
                <a:gd name="T1" fmla="*/ 20 h 31"/>
                <a:gd name="T2" fmla="*/ 56 w 63"/>
                <a:gd name="T3" fmla="*/ 25 h 31"/>
                <a:gd name="T4" fmla="*/ 63 w 63"/>
                <a:gd name="T5" fmla="*/ 7 h 31"/>
                <a:gd name="T6" fmla="*/ 26 w 63"/>
                <a:gd name="T7" fmla="*/ 9 h 31"/>
                <a:gd name="T8" fmla="*/ 1 w 63"/>
                <a:gd name="T9" fmla="*/ 0 h 31"/>
                <a:gd name="T10" fmla="*/ 14 w 63"/>
                <a:gd name="T11" fmla="*/ 31 h 31"/>
                <a:gd name="T12" fmla="*/ 42 w 63"/>
                <a:gd name="T13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31">
                  <a:moveTo>
                    <a:pt x="42" y="20"/>
                  </a:moveTo>
                  <a:cubicBezTo>
                    <a:pt x="48" y="21"/>
                    <a:pt x="52" y="23"/>
                    <a:pt x="56" y="25"/>
                  </a:cubicBezTo>
                  <a:cubicBezTo>
                    <a:pt x="62" y="17"/>
                    <a:pt x="63" y="7"/>
                    <a:pt x="63" y="7"/>
                  </a:cubicBezTo>
                  <a:cubicBezTo>
                    <a:pt x="63" y="7"/>
                    <a:pt x="40" y="13"/>
                    <a:pt x="26" y="9"/>
                  </a:cubicBezTo>
                  <a:cubicBezTo>
                    <a:pt x="12" y="6"/>
                    <a:pt x="1" y="0"/>
                    <a:pt x="1" y="0"/>
                  </a:cubicBezTo>
                  <a:cubicBezTo>
                    <a:pt x="1" y="0"/>
                    <a:pt x="0" y="21"/>
                    <a:pt x="14" y="31"/>
                  </a:cubicBezTo>
                  <a:cubicBezTo>
                    <a:pt x="19" y="24"/>
                    <a:pt x="27" y="18"/>
                    <a:pt x="42" y="20"/>
                  </a:cubicBezTo>
                  <a:close/>
                </a:path>
              </a:pathLst>
            </a:custGeom>
            <a:solidFill>
              <a:srgbClr val="242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任意多边形 69">
              <a:extLst>
                <a:ext uri="{FF2B5EF4-FFF2-40B4-BE49-F238E27FC236}">
                  <a16:creationId xmlns:a16="http://schemas.microsoft.com/office/drawing/2014/main" id="{7EA5F82B-DB4D-A54E-78C6-23E4CA8B9C77}"/>
                </a:ext>
              </a:extLst>
            </p:cNvPr>
            <p:cNvSpPr/>
            <p:nvPr/>
          </p:nvSpPr>
          <p:spPr bwMode="auto">
            <a:xfrm>
              <a:off x="5714671" y="3904420"/>
              <a:ext cx="280985" cy="132064"/>
            </a:xfrm>
            <a:custGeom>
              <a:avLst/>
              <a:gdLst>
                <a:gd name="T0" fmla="*/ 42 w 42"/>
                <a:gd name="T1" fmla="*/ 7 h 20"/>
                <a:gd name="T2" fmla="*/ 28 w 42"/>
                <a:gd name="T3" fmla="*/ 2 h 20"/>
                <a:gd name="T4" fmla="*/ 0 w 42"/>
                <a:gd name="T5" fmla="*/ 13 h 20"/>
                <a:gd name="T6" fmla="*/ 14 w 42"/>
                <a:gd name="T7" fmla="*/ 19 h 20"/>
                <a:gd name="T8" fmla="*/ 42 w 42"/>
                <a:gd name="T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0">
                  <a:moveTo>
                    <a:pt x="42" y="7"/>
                  </a:moveTo>
                  <a:cubicBezTo>
                    <a:pt x="38" y="5"/>
                    <a:pt x="34" y="3"/>
                    <a:pt x="28" y="2"/>
                  </a:cubicBezTo>
                  <a:cubicBezTo>
                    <a:pt x="13" y="0"/>
                    <a:pt x="5" y="6"/>
                    <a:pt x="0" y="13"/>
                  </a:cubicBezTo>
                  <a:cubicBezTo>
                    <a:pt x="3" y="16"/>
                    <a:pt x="8" y="18"/>
                    <a:pt x="14" y="19"/>
                  </a:cubicBezTo>
                  <a:cubicBezTo>
                    <a:pt x="28" y="20"/>
                    <a:pt x="37" y="14"/>
                    <a:pt x="42" y="7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任意多边形 83">
              <a:extLst>
                <a:ext uri="{FF2B5EF4-FFF2-40B4-BE49-F238E27FC236}">
                  <a16:creationId xmlns:a16="http://schemas.microsoft.com/office/drawing/2014/main" id="{8C0BE9D3-8CED-B3E6-9C5B-0ED48E222D24}"/>
                </a:ext>
              </a:extLst>
            </p:cNvPr>
            <p:cNvSpPr/>
            <p:nvPr/>
          </p:nvSpPr>
          <p:spPr bwMode="auto">
            <a:xfrm>
              <a:off x="5613516" y="3210386"/>
              <a:ext cx="179830" cy="59007"/>
            </a:xfrm>
            <a:custGeom>
              <a:avLst/>
              <a:gdLst>
                <a:gd name="T0" fmla="*/ 2 w 27"/>
                <a:gd name="T1" fmla="*/ 9 h 9"/>
                <a:gd name="T2" fmla="*/ 3 w 27"/>
                <a:gd name="T3" fmla="*/ 9 h 9"/>
                <a:gd name="T4" fmla="*/ 24 w 27"/>
                <a:gd name="T5" fmla="*/ 8 h 9"/>
                <a:gd name="T6" fmla="*/ 26 w 27"/>
                <a:gd name="T7" fmla="*/ 7 h 9"/>
                <a:gd name="T8" fmla="*/ 25 w 27"/>
                <a:gd name="T9" fmla="*/ 4 h 9"/>
                <a:gd name="T10" fmla="*/ 2 w 27"/>
                <a:gd name="T11" fmla="*/ 5 h 9"/>
                <a:gd name="T12" fmla="*/ 1 w 27"/>
                <a:gd name="T13" fmla="*/ 7 h 9"/>
                <a:gd name="T14" fmla="*/ 2 w 27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9">
                  <a:moveTo>
                    <a:pt x="2" y="9"/>
                  </a:moveTo>
                  <a:cubicBezTo>
                    <a:pt x="2" y="9"/>
                    <a:pt x="3" y="9"/>
                    <a:pt x="3" y="9"/>
                  </a:cubicBezTo>
                  <a:cubicBezTo>
                    <a:pt x="13" y="5"/>
                    <a:pt x="23" y="8"/>
                    <a:pt x="24" y="8"/>
                  </a:cubicBezTo>
                  <a:cubicBezTo>
                    <a:pt x="25" y="9"/>
                    <a:pt x="26" y="8"/>
                    <a:pt x="26" y="7"/>
                  </a:cubicBezTo>
                  <a:cubicBezTo>
                    <a:pt x="27" y="6"/>
                    <a:pt x="26" y="5"/>
                    <a:pt x="25" y="4"/>
                  </a:cubicBezTo>
                  <a:cubicBezTo>
                    <a:pt x="24" y="4"/>
                    <a:pt x="14" y="0"/>
                    <a:pt x="2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242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任意多边形 84">
              <a:extLst>
                <a:ext uri="{FF2B5EF4-FFF2-40B4-BE49-F238E27FC236}">
                  <a16:creationId xmlns:a16="http://schemas.microsoft.com/office/drawing/2014/main" id="{D1C8EDCE-2B4E-4C0B-B9DB-CA12AD8336D9}"/>
                </a:ext>
              </a:extLst>
            </p:cNvPr>
            <p:cNvSpPr/>
            <p:nvPr/>
          </p:nvSpPr>
          <p:spPr bwMode="auto">
            <a:xfrm>
              <a:off x="6169867" y="3308730"/>
              <a:ext cx="165782" cy="87107"/>
            </a:xfrm>
            <a:custGeom>
              <a:avLst/>
              <a:gdLst>
                <a:gd name="T0" fmla="*/ 23 w 25"/>
                <a:gd name="T1" fmla="*/ 13 h 13"/>
                <a:gd name="T2" fmla="*/ 24 w 25"/>
                <a:gd name="T3" fmla="*/ 13 h 13"/>
                <a:gd name="T4" fmla="*/ 24 w 25"/>
                <a:gd name="T5" fmla="*/ 10 h 13"/>
                <a:gd name="T6" fmla="*/ 3 w 25"/>
                <a:gd name="T7" fmla="*/ 0 h 13"/>
                <a:gd name="T8" fmla="*/ 0 w 25"/>
                <a:gd name="T9" fmla="*/ 2 h 13"/>
                <a:gd name="T10" fmla="*/ 2 w 25"/>
                <a:gd name="T11" fmla="*/ 5 h 13"/>
                <a:gd name="T12" fmla="*/ 21 w 25"/>
                <a:gd name="T13" fmla="*/ 13 h 13"/>
                <a:gd name="T14" fmla="*/ 23 w 25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3">
                  <a:moveTo>
                    <a:pt x="23" y="13"/>
                  </a:moveTo>
                  <a:cubicBezTo>
                    <a:pt x="23" y="13"/>
                    <a:pt x="24" y="13"/>
                    <a:pt x="24" y="13"/>
                  </a:cubicBezTo>
                  <a:cubicBezTo>
                    <a:pt x="25" y="12"/>
                    <a:pt x="25" y="10"/>
                    <a:pt x="24" y="10"/>
                  </a:cubicBezTo>
                  <a:cubicBezTo>
                    <a:pt x="15" y="1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5"/>
                    <a:pt x="13" y="5"/>
                    <a:pt x="21" y="13"/>
                  </a:cubicBezTo>
                  <a:cubicBezTo>
                    <a:pt x="21" y="13"/>
                    <a:pt x="22" y="13"/>
                    <a:pt x="23" y="13"/>
                  </a:cubicBezTo>
                  <a:close/>
                </a:path>
              </a:pathLst>
            </a:custGeom>
            <a:solidFill>
              <a:srgbClr val="242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任意多边形 85">
              <a:extLst>
                <a:ext uri="{FF2B5EF4-FFF2-40B4-BE49-F238E27FC236}">
                  <a16:creationId xmlns:a16="http://schemas.microsoft.com/office/drawing/2014/main" id="{262471FA-6BBD-6F7E-0BB8-B47B35A9566C}"/>
                </a:ext>
              </a:extLst>
            </p:cNvPr>
            <p:cNvSpPr/>
            <p:nvPr/>
          </p:nvSpPr>
          <p:spPr bwMode="auto">
            <a:xfrm>
              <a:off x="5768057" y="3370547"/>
              <a:ext cx="188260" cy="314704"/>
            </a:xfrm>
            <a:custGeom>
              <a:avLst/>
              <a:gdLst>
                <a:gd name="T0" fmla="*/ 14 w 28"/>
                <a:gd name="T1" fmla="*/ 47 h 47"/>
                <a:gd name="T2" fmla="*/ 16 w 28"/>
                <a:gd name="T3" fmla="*/ 45 h 47"/>
                <a:gd name="T4" fmla="*/ 14 w 28"/>
                <a:gd name="T5" fmla="*/ 43 h 47"/>
                <a:gd name="T6" fmla="*/ 5 w 28"/>
                <a:gd name="T7" fmla="*/ 39 h 47"/>
                <a:gd name="T8" fmla="*/ 5 w 28"/>
                <a:gd name="T9" fmla="*/ 34 h 47"/>
                <a:gd name="T10" fmla="*/ 8 w 28"/>
                <a:gd name="T11" fmla="*/ 31 h 47"/>
                <a:gd name="T12" fmla="*/ 16 w 28"/>
                <a:gd name="T13" fmla="*/ 32 h 47"/>
                <a:gd name="T14" fmla="*/ 18 w 28"/>
                <a:gd name="T15" fmla="*/ 32 h 47"/>
                <a:gd name="T16" fmla="*/ 19 w 28"/>
                <a:gd name="T17" fmla="*/ 31 h 47"/>
                <a:gd name="T18" fmla="*/ 28 w 28"/>
                <a:gd name="T19" fmla="*/ 3 h 47"/>
                <a:gd name="T20" fmla="*/ 27 w 28"/>
                <a:gd name="T21" fmla="*/ 0 h 47"/>
                <a:gd name="T22" fmla="*/ 24 w 28"/>
                <a:gd name="T23" fmla="*/ 2 h 47"/>
                <a:gd name="T24" fmla="*/ 16 w 28"/>
                <a:gd name="T25" fmla="*/ 27 h 47"/>
                <a:gd name="T26" fmla="*/ 6 w 28"/>
                <a:gd name="T27" fmla="*/ 27 h 47"/>
                <a:gd name="T28" fmla="*/ 1 w 28"/>
                <a:gd name="T29" fmla="*/ 33 h 47"/>
                <a:gd name="T30" fmla="*/ 2 w 28"/>
                <a:gd name="T31" fmla="*/ 41 h 47"/>
                <a:gd name="T32" fmla="*/ 13 w 28"/>
                <a:gd name="T33" fmla="*/ 47 h 47"/>
                <a:gd name="T34" fmla="*/ 14 w 28"/>
                <a:gd name="T3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47">
                  <a:moveTo>
                    <a:pt x="14" y="47"/>
                  </a:moveTo>
                  <a:cubicBezTo>
                    <a:pt x="15" y="47"/>
                    <a:pt x="16" y="46"/>
                    <a:pt x="16" y="45"/>
                  </a:cubicBezTo>
                  <a:cubicBezTo>
                    <a:pt x="16" y="44"/>
                    <a:pt x="15" y="43"/>
                    <a:pt x="14" y="43"/>
                  </a:cubicBezTo>
                  <a:cubicBezTo>
                    <a:pt x="12" y="43"/>
                    <a:pt x="7" y="42"/>
                    <a:pt x="5" y="39"/>
                  </a:cubicBezTo>
                  <a:cubicBezTo>
                    <a:pt x="4" y="38"/>
                    <a:pt x="4" y="36"/>
                    <a:pt x="5" y="34"/>
                  </a:cubicBezTo>
                  <a:cubicBezTo>
                    <a:pt x="5" y="32"/>
                    <a:pt x="6" y="31"/>
                    <a:pt x="8" y="31"/>
                  </a:cubicBezTo>
                  <a:cubicBezTo>
                    <a:pt x="11" y="29"/>
                    <a:pt x="15" y="31"/>
                    <a:pt x="16" y="32"/>
                  </a:cubicBezTo>
                  <a:cubicBezTo>
                    <a:pt x="16" y="32"/>
                    <a:pt x="17" y="32"/>
                    <a:pt x="18" y="32"/>
                  </a:cubicBezTo>
                  <a:cubicBezTo>
                    <a:pt x="18" y="32"/>
                    <a:pt x="19" y="31"/>
                    <a:pt x="19" y="31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2"/>
                    <a:pt x="28" y="1"/>
                    <a:pt x="27" y="0"/>
                  </a:cubicBezTo>
                  <a:cubicBezTo>
                    <a:pt x="26" y="0"/>
                    <a:pt x="24" y="1"/>
                    <a:pt x="24" y="2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3" y="26"/>
                    <a:pt x="10" y="25"/>
                    <a:pt x="6" y="27"/>
                  </a:cubicBezTo>
                  <a:cubicBezTo>
                    <a:pt x="4" y="28"/>
                    <a:pt x="2" y="30"/>
                    <a:pt x="1" y="33"/>
                  </a:cubicBezTo>
                  <a:cubicBezTo>
                    <a:pt x="0" y="36"/>
                    <a:pt x="0" y="39"/>
                    <a:pt x="2" y="41"/>
                  </a:cubicBezTo>
                  <a:cubicBezTo>
                    <a:pt x="5" y="46"/>
                    <a:pt x="13" y="47"/>
                    <a:pt x="13" y="47"/>
                  </a:cubicBezTo>
                  <a:cubicBezTo>
                    <a:pt x="14" y="47"/>
                    <a:pt x="14" y="47"/>
                    <a:pt x="14" y="47"/>
                  </a:cubicBezTo>
                  <a:close/>
                </a:path>
              </a:pathLst>
            </a:custGeom>
            <a:solidFill>
              <a:srgbClr val="E26C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8" name="文本框 57">
            <a:extLst>
              <a:ext uri="{FF2B5EF4-FFF2-40B4-BE49-F238E27FC236}">
                <a16:creationId xmlns:a16="http://schemas.microsoft.com/office/drawing/2014/main" id="{788D1649-C473-A0F5-3344-220C25D15651}"/>
              </a:ext>
            </a:extLst>
          </p:cNvPr>
          <p:cNvSpPr txBox="1"/>
          <p:nvPr/>
        </p:nvSpPr>
        <p:spPr>
          <a:xfrm>
            <a:off x="215443" y="261310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Alice</a:t>
            </a:r>
            <a:endParaRPr lang="zh-CN" altLang="en-US"/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FAE6011A-EE59-A8C5-86A2-8F14B730FD10}"/>
              </a:ext>
            </a:extLst>
          </p:cNvPr>
          <p:cNvSpPr txBox="1"/>
          <p:nvPr/>
        </p:nvSpPr>
        <p:spPr>
          <a:xfrm>
            <a:off x="6620934" y="382413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Bob</a:t>
            </a:r>
            <a:endParaRPr lang="zh-CN" altLang="en-US"/>
          </a:p>
        </p:txBody>
      </p:sp>
      <p:sp>
        <p:nvSpPr>
          <p:cNvPr id="60" name="矩形: 圆角 59">
            <a:extLst>
              <a:ext uri="{FF2B5EF4-FFF2-40B4-BE49-F238E27FC236}">
                <a16:creationId xmlns:a16="http://schemas.microsoft.com/office/drawing/2014/main" id="{77E9ACBE-E8F6-B39D-762A-081A8CDEB888}"/>
              </a:ext>
            </a:extLst>
          </p:cNvPr>
          <p:cNvSpPr/>
          <p:nvPr/>
        </p:nvSpPr>
        <p:spPr>
          <a:xfrm>
            <a:off x="1108811" y="4838384"/>
            <a:ext cx="9792755" cy="1691924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7039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10903236" y="6385521"/>
            <a:ext cx="939240" cy="144787"/>
          </a:xfrm>
        </p:spPr>
        <p:txBody>
          <a:bodyPr/>
          <a:lstStyle/>
          <a:p>
            <a:r>
              <a:rPr lang="zh-CN" altLang="en-US"/>
              <a:t> </a:t>
            </a:r>
            <a:fld id="{75168D04-7926-484C-B90B-2D13ABC6EC67}" type="slidenum">
              <a:rPr lang="zh-CN" altLang="en-US" smtClean="0"/>
              <a:pPr/>
              <a:t>12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-14288"/>
            <a:ext cx="12192000" cy="814388"/>
          </a:xfrm>
          <a:prstGeom prst="rect">
            <a:avLst/>
          </a:prstGeom>
          <a:solidFill>
            <a:srgbClr val="C7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       </a:t>
            </a:r>
            <a:r>
              <a:rPr lang="en-US" altLang="zh-CN" sz="3200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Teleportation with embezzling catalysts</a:t>
            </a:r>
            <a:endParaRPr lang="zh-CN" altLang="en-US" sz="3200" b="1">
              <a:solidFill>
                <a:srgbClr val="22498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15" name="Group 22">
            <a:extLst>
              <a:ext uri="{FF2B5EF4-FFF2-40B4-BE49-F238E27FC236}">
                <a16:creationId xmlns:a16="http://schemas.microsoft.com/office/drawing/2014/main" id="{0561CDF8-313F-7939-5EA7-ADADF40E507B}"/>
              </a:ext>
            </a:extLst>
          </p:cNvPr>
          <p:cNvGrpSpPr/>
          <p:nvPr/>
        </p:nvGrpSpPr>
        <p:grpSpPr bwMode="auto">
          <a:xfrm>
            <a:off x="5543" y="-9331"/>
            <a:ext cx="792000" cy="792000"/>
            <a:chOff x="197" y="84"/>
            <a:chExt cx="308" cy="308"/>
          </a:xfrm>
        </p:grpSpPr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2F720110-5F95-1B29-1E6A-64C16A070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" y="84"/>
              <a:ext cx="308" cy="30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7" name="Picture 13" descr="1 拷贝">
              <a:extLst>
                <a:ext uri="{FF2B5EF4-FFF2-40B4-BE49-F238E27FC236}">
                  <a16:creationId xmlns:a16="http://schemas.microsoft.com/office/drawing/2014/main" id="{6BE453AA-CBB1-FC97-9648-1B3F4B6B9A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" contrast="12000"/>
            </a:blip>
            <a:srcRect/>
            <a:stretch>
              <a:fillRect/>
            </a:stretch>
          </p:blipFill>
          <p:spPr bwMode="auto">
            <a:xfrm>
              <a:off x="212" y="97"/>
              <a:ext cx="281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440E8F70-0A04-A95F-594B-5A091265CCCE}"/>
              </a:ext>
            </a:extLst>
          </p:cNvPr>
          <p:cNvSpPr/>
          <p:nvPr/>
        </p:nvSpPr>
        <p:spPr>
          <a:xfrm>
            <a:off x="845" y="1013937"/>
            <a:ext cx="820970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u"/>
            </a:pPr>
            <a:r>
              <a:rPr kumimoji="1" lang="en-US" altLang="zh-CN" sz="2800"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Convex-split-lemma-assisted teleportation</a:t>
            </a:r>
            <a:endParaRPr lang="zh-SG" altLang="en-US" sz="28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AB38ECB0-1BCC-F56E-326D-B5F265A778D9}"/>
              </a:ext>
            </a:extLst>
          </p:cNvPr>
          <p:cNvSpPr txBox="1"/>
          <p:nvPr/>
        </p:nvSpPr>
        <p:spPr>
          <a:xfrm>
            <a:off x="1202141" y="1825149"/>
            <a:ext cx="592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Construction of catalyst:</a:t>
            </a: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8E34EB1A-3A21-560A-EF58-A329691D7B93}"/>
              </a:ext>
            </a:extLst>
          </p:cNvPr>
          <p:cNvGrpSpPr/>
          <p:nvPr/>
        </p:nvGrpSpPr>
        <p:grpSpPr>
          <a:xfrm>
            <a:off x="1171099" y="2522077"/>
            <a:ext cx="9882968" cy="1416871"/>
            <a:chOff x="1694753" y="2430074"/>
            <a:chExt cx="9882968" cy="14168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1C5D0F5F-3DF2-E942-69FA-4CDB2EDE3692}"/>
                    </a:ext>
                  </a:extLst>
                </p:cNvPr>
                <p:cNvSpPr txBox="1"/>
                <p:nvPr/>
              </p:nvSpPr>
              <p:spPr>
                <a:xfrm>
                  <a:off x="1694753" y="2430074"/>
                  <a:ext cx="988296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Given any bipartite state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</m:oMath>
                  </a14:m>
                  <a:r>
                    <a:rPr lang="zh-CN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and any positive numbers</a:t>
                  </a:r>
                </a:p>
                <a:p>
                  <a:r>
                    <a:rPr lang="en-US" altLang="zh-CN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ϵ</m:t>
                      </m:r>
                      <m:r>
                        <a:rPr lang="en-US" altLang="zh-CN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a14:m>
                  <a:r>
                    <a:rPr lang="zh-CN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and </a:t>
                  </a:r>
                  <a14:m>
                    <m:oMath xmlns:m="http://schemas.openxmlformats.org/officeDocument/2006/math"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a14:m>
                  <a:r>
                    <a:rPr lang="en-US" altLang="zh-CN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we choose that</a:t>
                  </a:r>
                  <a:endParaRPr lang="zh-CN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1C5D0F5F-3DF2-E942-69FA-4CDB2EDE36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4753" y="2430074"/>
                  <a:ext cx="9882968" cy="830997"/>
                </a:xfrm>
                <a:prstGeom prst="rect">
                  <a:avLst/>
                </a:prstGeom>
                <a:blipFill>
                  <a:blip r:embed="rId4"/>
                  <a:stretch>
                    <a:fillRect t="-5882" b="-1617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9" name="对象 38">
                  <a:extLst>
                    <a:ext uri="{FF2B5EF4-FFF2-40B4-BE49-F238E27FC236}">
                      <a16:creationId xmlns:a16="http://schemas.microsoft.com/office/drawing/2014/main" id="{01004849-03CF-EB70-37B3-97157F270F5E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35307309"/>
                    </p:ext>
                  </p:extLst>
                </p:nvPr>
              </p:nvGraphicFramePr>
              <p:xfrm>
                <a:off x="4032737" y="3342120"/>
                <a:ext cx="3846513" cy="5048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5" imgW="1841400" imgH="241200" progId="Equation.DSMT4">
                        <p:embed/>
                      </p:oleObj>
                    </mc:Choice>
                    <mc:Fallback>
                      <p:oleObj name="Equation" r:id="rId5" imgW="1841400" imgH="241200" progId="Equation.DSMT4">
                        <p:embed/>
                        <p:pic>
                          <p:nvPicPr>
                            <p:cNvPr id="39" name="对象 38">
                              <a:extLst>
                                <a:ext uri="{FF2B5EF4-FFF2-40B4-BE49-F238E27FC236}">
                                  <a16:creationId xmlns:a16="http://schemas.microsoft.com/office/drawing/2014/main" id="{01004849-03CF-EB70-37B3-97157F270F5E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032737" y="3342120"/>
                              <a:ext cx="3846513" cy="50482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9" name="对象 38">
                  <a:extLst>
                    <a:ext uri="{FF2B5EF4-FFF2-40B4-BE49-F238E27FC236}">
                      <a16:creationId xmlns:a16="http://schemas.microsoft.com/office/drawing/2014/main" id="{01004849-03CF-EB70-37B3-97157F270F5E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35307309"/>
                    </p:ext>
                  </p:extLst>
                </p:nvPr>
              </p:nvGraphicFramePr>
              <p:xfrm>
                <a:off x="4032737" y="3342120"/>
                <a:ext cx="3846513" cy="5048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7" imgW="1841400" imgH="241200" progId="Equation.DSMT4">
                        <p:embed/>
                      </p:oleObj>
                    </mc:Choice>
                    <mc:Fallback>
                      <p:oleObj name="Equation" r:id="rId7" imgW="1841400" imgH="241200" progId="Equation.DSMT4">
                        <p:embed/>
                        <p:pic>
                          <p:nvPicPr>
                            <p:cNvPr id="39" name="对象 38">
                              <a:extLst>
                                <a:ext uri="{FF2B5EF4-FFF2-40B4-BE49-F238E27FC236}">
                                  <a16:creationId xmlns:a16="http://schemas.microsoft.com/office/drawing/2014/main" id="{01004849-03CF-EB70-37B3-97157F270F5E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032737" y="3342120"/>
                              <a:ext cx="3846513" cy="50482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DC0646B6-E0FD-DB45-A3D2-40D5BD59B6A9}"/>
                    </a:ext>
                  </a:extLst>
                </p:cNvPr>
                <p:cNvSpPr txBox="1"/>
                <p:nvPr/>
              </p:nvSpPr>
              <p:spPr>
                <a:xfrm>
                  <a:off x="7800409" y="3274967"/>
                  <a:ext cx="36790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zh-CN" altLang="en-US" sz="2400" b="0" i="1" smtClean="0">
                          <a:latin typeface="Cambria Math" panose="02040503050406030204" pitchFamily="18" charset="0"/>
                        </a:rPr>
                        <m:t>𝜁</m:t>
                      </m:r>
                    </m:oMath>
                  </a14:m>
                  <a:r>
                    <a:rPr lang="en-US" altLang="zh-CN" sz="2800" b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DC0646B6-E0FD-DB45-A3D2-40D5BD59B6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0409" y="3274967"/>
                  <a:ext cx="367905" cy="523220"/>
                </a:xfrm>
                <a:prstGeom prst="rect">
                  <a:avLst/>
                </a:prstGeom>
                <a:blipFill>
                  <a:blip r:embed="rId9"/>
                  <a:stretch>
                    <a:fillRect t="-11628" r="-58333" b="-3139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69D3584A-2D79-0EED-A0B1-B416BD8EB1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76231" y="823203"/>
            <a:ext cx="3485740" cy="2044551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04CD97B7-4751-B0FA-2951-85AC5017CB23}"/>
              </a:ext>
            </a:extLst>
          </p:cNvPr>
          <p:cNvGrpSpPr/>
          <p:nvPr/>
        </p:nvGrpSpPr>
        <p:grpSpPr>
          <a:xfrm>
            <a:off x="749315" y="3903891"/>
            <a:ext cx="10806435" cy="2643526"/>
            <a:chOff x="749315" y="4020627"/>
            <a:chExt cx="10806435" cy="2643526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D156003C-C84B-6CAF-3707-88F60C6707AB}"/>
                </a:ext>
              </a:extLst>
            </p:cNvPr>
            <p:cNvGrpSpPr/>
            <p:nvPr/>
          </p:nvGrpSpPr>
          <p:grpSpPr>
            <a:xfrm>
              <a:off x="749315" y="4020627"/>
              <a:ext cx="10806435" cy="2079801"/>
              <a:chOff x="749315" y="4020627"/>
              <a:chExt cx="10806435" cy="2079801"/>
            </a:xfrm>
          </p:grpSpPr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6DA2CAF9-4462-EAF2-1693-59B0C00E1A51}"/>
                  </a:ext>
                </a:extLst>
              </p:cNvPr>
              <p:cNvGrpSpPr/>
              <p:nvPr/>
            </p:nvGrpSpPr>
            <p:grpSpPr>
              <a:xfrm>
                <a:off x="749315" y="4388766"/>
                <a:ext cx="10806435" cy="1711662"/>
                <a:chOff x="494877" y="4661100"/>
                <a:chExt cx="10806435" cy="1711662"/>
              </a:xfrm>
            </p:grpSpPr>
            <p:sp>
              <p:nvSpPr>
                <p:cNvPr id="47" name="箭头: 右 46">
                  <a:extLst>
                    <a:ext uri="{FF2B5EF4-FFF2-40B4-BE49-F238E27FC236}">
                      <a16:creationId xmlns:a16="http://schemas.microsoft.com/office/drawing/2014/main" id="{BE15A2A0-601D-D584-7761-EE26812507D8}"/>
                    </a:ext>
                  </a:extLst>
                </p:cNvPr>
                <p:cNvSpPr/>
                <p:nvPr/>
              </p:nvSpPr>
              <p:spPr>
                <a:xfrm>
                  <a:off x="5197404" y="5419688"/>
                  <a:ext cx="742950" cy="207950"/>
                </a:xfrm>
                <a:prstGeom prst="rightArrow">
                  <a:avLst/>
                </a:prstGeom>
                <a:noFill/>
                <a:ln w="190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8" name="组合 7">
                  <a:extLst>
                    <a:ext uri="{FF2B5EF4-FFF2-40B4-BE49-F238E27FC236}">
                      <a16:creationId xmlns:a16="http://schemas.microsoft.com/office/drawing/2014/main" id="{B448DF07-B372-EFFA-C583-E2FEE922D861}"/>
                    </a:ext>
                  </a:extLst>
                </p:cNvPr>
                <p:cNvGrpSpPr/>
                <p:nvPr/>
              </p:nvGrpSpPr>
              <p:grpSpPr>
                <a:xfrm>
                  <a:off x="1874806" y="4661100"/>
                  <a:ext cx="3048383" cy="1698198"/>
                  <a:chOff x="1304397" y="4708425"/>
                  <a:chExt cx="3048383" cy="1698198"/>
                </a:xfrm>
              </p:grpSpPr>
              <p:pic>
                <p:nvPicPr>
                  <p:cNvPr id="41" name="图片 40">
                    <a:extLst>
                      <a:ext uri="{FF2B5EF4-FFF2-40B4-BE49-F238E27FC236}">
                        <a16:creationId xmlns:a16="http://schemas.microsoft.com/office/drawing/2014/main" id="{7B47E5F4-F034-0112-0625-7AE6B72CDF0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873399" y="4879186"/>
                    <a:ext cx="1910378" cy="540000"/>
                  </a:xfrm>
                  <a:prstGeom prst="rect">
                    <a:avLst/>
                  </a:prstGeom>
                </p:spPr>
              </p:pic>
              <p:pic>
                <p:nvPicPr>
                  <p:cNvPr id="43" name="图片 42">
                    <a:extLst>
                      <a:ext uri="{FF2B5EF4-FFF2-40B4-BE49-F238E27FC236}">
                        <a16:creationId xmlns:a16="http://schemas.microsoft.com/office/drawing/2014/main" id="{5126C787-F188-0783-8235-D97F0D5FB6E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513959" y="5638290"/>
                    <a:ext cx="2500243" cy="612000"/>
                  </a:xfrm>
                  <a:prstGeom prst="rect">
                    <a:avLst/>
                  </a:prstGeom>
                </p:spPr>
              </p:pic>
              <p:sp>
                <p:nvSpPr>
                  <p:cNvPr id="6" name="矩形: 圆角 5">
                    <a:extLst>
                      <a:ext uri="{FF2B5EF4-FFF2-40B4-BE49-F238E27FC236}">
                        <a16:creationId xmlns:a16="http://schemas.microsoft.com/office/drawing/2014/main" id="{9940E3C2-D6A4-46FE-4E20-5184AAF5F312}"/>
                      </a:ext>
                    </a:extLst>
                  </p:cNvPr>
                  <p:cNvSpPr/>
                  <p:nvPr/>
                </p:nvSpPr>
                <p:spPr>
                  <a:xfrm>
                    <a:off x="1304397" y="4708425"/>
                    <a:ext cx="3048383" cy="1698198"/>
                  </a:xfrm>
                  <a:prstGeom prst="roundRect">
                    <a:avLst/>
                  </a:prstGeom>
                  <a:noFill/>
                  <a:ln w="25400">
                    <a:solidFill>
                      <a:srgbClr val="00B0F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09F674B6-D793-2568-5ECC-685D40018BD0}"/>
                    </a:ext>
                  </a:extLst>
                </p:cNvPr>
                <p:cNvSpPr txBox="1"/>
                <p:nvPr/>
              </p:nvSpPr>
              <p:spPr>
                <a:xfrm>
                  <a:off x="494877" y="5313226"/>
                  <a:ext cx="13388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b="1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Constraints</a:t>
                  </a:r>
                  <a:endParaRPr lang="zh-CN" altLang="en-US" b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31853314-7BE5-ECF4-B84E-E35AB7467AF2}"/>
                    </a:ext>
                  </a:extLst>
                </p:cNvPr>
                <p:cNvSpPr txBox="1"/>
                <p:nvPr/>
              </p:nvSpPr>
              <p:spPr>
                <a:xfrm>
                  <a:off x="10398501" y="5235022"/>
                  <a:ext cx="9028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b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Results</a:t>
                  </a:r>
                  <a:endParaRPr lang="zh-CN" altLang="en-US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9" name="组合 18">
                  <a:extLst>
                    <a:ext uri="{FF2B5EF4-FFF2-40B4-BE49-F238E27FC236}">
                      <a16:creationId xmlns:a16="http://schemas.microsoft.com/office/drawing/2014/main" id="{80E70EC3-92D5-6D30-0BB9-7C36B46BC26C}"/>
                    </a:ext>
                  </a:extLst>
                </p:cNvPr>
                <p:cNvGrpSpPr/>
                <p:nvPr/>
              </p:nvGrpSpPr>
              <p:grpSpPr>
                <a:xfrm>
                  <a:off x="6214569" y="4674564"/>
                  <a:ext cx="4119042" cy="1698198"/>
                  <a:chOff x="6214569" y="4674564"/>
                  <a:chExt cx="4119042" cy="1698198"/>
                </a:xfrm>
              </p:grpSpPr>
              <p:grpSp>
                <p:nvGrpSpPr>
                  <p:cNvPr id="14" name="组合 13">
                    <a:extLst>
                      <a:ext uri="{FF2B5EF4-FFF2-40B4-BE49-F238E27FC236}">
                        <a16:creationId xmlns:a16="http://schemas.microsoft.com/office/drawing/2014/main" id="{873E35BF-A42C-782D-13AF-24CDF381DE1E}"/>
                      </a:ext>
                    </a:extLst>
                  </p:cNvPr>
                  <p:cNvGrpSpPr/>
                  <p:nvPr/>
                </p:nvGrpSpPr>
                <p:grpSpPr>
                  <a:xfrm>
                    <a:off x="6214569" y="4674564"/>
                    <a:ext cx="4119042" cy="1698198"/>
                    <a:chOff x="5850579" y="4674564"/>
                    <a:chExt cx="4119042" cy="1698198"/>
                  </a:xfrm>
                </p:grpSpPr>
                <p:sp>
                  <p:nvSpPr>
                    <p:cNvPr id="48" name="矩形: 圆角 47">
                      <a:extLst>
                        <a:ext uri="{FF2B5EF4-FFF2-40B4-BE49-F238E27FC236}">
                          <a16:creationId xmlns:a16="http://schemas.microsoft.com/office/drawing/2014/main" id="{63266728-8A65-E6D8-E24D-593EA85D0C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0579" y="4674564"/>
                      <a:ext cx="4119042" cy="1698198"/>
                    </a:xfrm>
                    <a:prstGeom prst="roundRect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pic>
                  <p:nvPicPr>
                    <p:cNvPr id="13" name="图片 12">
                      <a:extLst>
                        <a:ext uri="{FF2B5EF4-FFF2-40B4-BE49-F238E27FC236}">
                          <a16:creationId xmlns:a16="http://schemas.microsoft.com/office/drawing/2014/main" id="{45822D5F-B8D4-4405-CEAC-DC7E716633B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"/>
                    <a:srcRect r="1724" b="9091"/>
                    <a:stretch/>
                  </p:blipFill>
                  <p:spPr>
                    <a:xfrm>
                      <a:off x="6078441" y="5698965"/>
                      <a:ext cx="3651485" cy="360000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>
                    <a:extLst>
                      <a:ext uri="{FF2B5EF4-FFF2-40B4-BE49-F238E27FC236}">
                        <a16:creationId xmlns:a16="http://schemas.microsoft.com/office/drawing/2014/main" id="{9806B113-5F0F-0CAA-0ADB-B823634F06E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6516175" y="5036581"/>
                    <a:ext cx="1751998" cy="360000"/>
                  </a:xfrm>
                  <a:prstGeom prst="rect">
                    <a:avLst/>
                  </a:prstGeom>
                </p:spPr>
              </p:pic>
            </p:grpSp>
          </p:grpSp>
          <p:cxnSp>
            <p:nvCxnSpPr>
              <p:cNvPr id="7" name="直接箭头连接符 6">
                <a:extLst>
                  <a:ext uri="{FF2B5EF4-FFF2-40B4-BE49-F238E27FC236}">
                    <a16:creationId xmlns:a16="http://schemas.microsoft.com/office/drawing/2014/main" id="{0A188F0D-3AF5-58B0-E51B-F4E754C09C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637713" y="4020627"/>
                <a:ext cx="0" cy="360000"/>
              </a:xfrm>
              <a:prstGeom prst="straightConnector1">
                <a:avLst/>
              </a:prstGeom>
              <a:ln w="25400">
                <a:solidFill>
                  <a:schemeClr val="accent6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886BA90B-03E7-A0F0-DAD4-58DF2D2256E2}"/>
                    </a:ext>
                  </a:extLst>
                </p:cNvPr>
                <p:cNvSpPr txBox="1"/>
                <p:nvPr/>
              </p:nvSpPr>
              <p:spPr>
                <a:xfrm>
                  <a:off x="1414346" y="6294821"/>
                  <a:ext cx="45778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1"/>
                    <a:t>Note: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dim</m:t>
                          </m:r>
                        </m:fNam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dim</m:t>
                          </m:r>
                        </m:fNam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</m:oMath>
                  </a14:m>
                  <a:r>
                    <a:rPr lang="en-US" altLang="zh-CN" b="0" i="1">
                      <a:latin typeface="Cambria Math" panose="02040503050406030204" pitchFamily="18" charset="0"/>
                    </a:rPr>
                    <a:t>,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886BA90B-03E7-A0F0-DAD4-58DF2D2256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4346" y="6294821"/>
                  <a:ext cx="4577892" cy="369332"/>
                </a:xfrm>
                <a:prstGeom prst="rect">
                  <a:avLst/>
                </a:prstGeom>
                <a:blipFill>
                  <a:blip r:embed="rId15"/>
                  <a:stretch>
                    <a:fillRect l="-1065" t="-9836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22575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0DBB1E7-F23E-2A03-4F3D-C11FF65D0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C55475F-1886-C202-A95B-282850F53D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3236" y="6385521"/>
            <a:ext cx="939240" cy="144787"/>
          </a:xfrm>
        </p:spPr>
        <p:txBody>
          <a:bodyPr/>
          <a:lstStyle/>
          <a:p>
            <a:fld id="{75168D04-7926-484C-B90B-2D13ABC6EC67}" type="slidenum">
              <a:rPr lang="zh-CN" altLang="en-US" smtClean="0"/>
              <a:pPr/>
              <a:t>13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11D6BF-F95C-E3FF-ADB7-AE10B2D151C5}"/>
              </a:ext>
            </a:extLst>
          </p:cNvPr>
          <p:cNvSpPr/>
          <p:nvPr/>
        </p:nvSpPr>
        <p:spPr>
          <a:xfrm>
            <a:off x="0" y="-14288"/>
            <a:ext cx="12192000" cy="814388"/>
          </a:xfrm>
          <a:prstGeom prst="rect">
            <a:avLst/>
          </a:prstGeom>
          <a:solidFill>
            <a:srgbClr val="C7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       </a:t>
            </a:r>
            <a:r>
              <a:rPr lang="en-US" altLang="zh-CN" sz="3200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Teleportation with embezzling catalysts</a:t>
            </a:r>
            <a:endParaRPr lang="zh-CN" altLang="en-US" sz="3200" b="1">
              <a:solidFill>
                <a:srgbClr val="22498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15" name="Group 22">
            <a:extLst>
              <a:ext uri="{FF2B5EF4-FFF2-40B4-BE49-F238E27FC236}">
                <a16:creationId xmlns:a16="http://schemas.microsoft.com/office/drawing/2014/main" id="{04974C50-C85E-C29B-AB65-9D891D5A31A4}"/>
              </a:ext>
            </a:extLst>
          </p:cNvPr>
          <p:cNvGrpSpPr/>
          <p:nvPr/>
        </p:nvGrpSpPr>
        <p:grpSpPr bwMode="auto">
          <a:xfrm>
            <a:off x="5543" y="-9331"/>
            <a:ext cx="792000" cy="792000"/>
            <a:chOff x="197" y="84"/>
            <a:chExt cx="308" cy="308"/>
          </a:xfrm>
        </p:grpSpPr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1BF17F5A-6FF1-05E7-9A31-ECE497A9D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" y="84"/>
              <a:ext cx="308" cy="30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7" name="Picture 13" descr="1 拷贝">
              <a:extLst>
                <a:ext uri="{FF2B5EF4-FFF2-40B4-BE49-F238E27FC236}">
                  <a16:creationId xmlns:a16="http://schemas.microsoft.com/office/drawing/2014/main" id="{D3424AE6-6F2C-6718-AD2C-ED76D289EE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" contrast="12000"/>
            </a:blip>
            <a:srcRect/>
            <a:stretch>
              <a:fillRect/>
            </a:stretch>
          </p:blipFill>
          <p:spPr bwMode="auto">
            <a:xfrm>
              <a:off x="212" y="97"/>
              <a:ext cx="281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A17D9709-664C-55F7-3D7D-773A9263FD92}"/>
              </a:ext>
            </a:extLst>
          </p:cNvPr>
          <p:cNvSpPr/>
          <p:nvPr/>
        </p:nvSpPr>
        <p:spPr>
          <a:xfrm>
            <a:off x="845" y="1013937"/>
            <a:ext cx="820970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u"/>
            </a:pPr>
            <a:r>
              <a:rPr kumimoji="1" lang="en-US" altLang="zh-CN" sz="2800"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Convex-split-lemma-assisted teleportation</a:t>
            </a:r>
            <a:endParaRPr lang="zh-SG" altLang="en-US" sz="28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0C778406-DED8-F91C-23B1-A3E0FA897872}"/>
              </a:ext>
            </a:extLst>
          </p:cNvPr>
          <p:cNvSpPr txBox="1"/>
          <p:nvPr/>
        </p:nvSpPr>
        <p:spPr>
          <a:xfrm>
            <a:off x="1202141" y="1825149"/>
            <a:ext cx="592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Dimensionality reduction: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B1B9388-F167-226E-B69D-73C2B4C994F6}"/>
                  </a:ext>
                </a:extLst>
              </p:cNvPr>
              <p:cNvSpPr txBox="1"/>
              <p:nvPr/>
            </p:nvSpPr>
            <p:spPr>
              <a:xfrm>
                <a:off x="5271482" y="1892204"/>
                <a:ext cx="24056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τ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zh-CN" altLang="en-US" sz="2000" b="0" i="1" smtClean="0">
                          <a:latin typeface="Cambria Math" panose="02040503050406030204" pitchFamily="18" charset="0"/>
                        </a:rPr>
                        <m:t>𝜁</m:t>
                      </m:r>
                    </m:oMath>
                  </m:oMathPara>
                </a14:m>
                <a:endParaRPr lang="en-US" altLang="zh-CN" sz="2400" b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B1B9388-F167-226E-B69D-73C2B4C99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482" y="1892204"/>
                <a:ext cx="2405668" cy="400110"/>
              </a:xfrm>
              <a:prstGeom prst="rect">
                <a:avLst/>
              </a:prstGeom>
              <a:blipFill>
                <a:blip r:embed="rId7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E2804A9C-CCED-7BB4-8D96-DA8D76F38C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39" y="2654285"/>
            <a:ext cx="9173722" cy="382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54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8E9D2CA-4122-B6A6-6DB4-61274CD98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3C4D20E-CC61-1F39-311D-248BFDC589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3236" y="6385521"/>
            <a:ext cx="939240" cy="144787"/>
          </a:xfrm>
        </p:spPr>
        <p:txBody>
          <a:bodyPr/>
          <a:lstStyle/>
          <a:p>
            <a:fld id="{75168D04-7926-484C-B90B-2D13ABC6EC67}" type="slidenum">
              <a:rPr lang="zh-CN" altLang="en-US" smtClean="0"/>
              <a:pPr/>
              <a:t>14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9896C92-D364-E945-4D04-A2DD78634FEA}"/>
              </a:ext>
            </a:extLst>
          </p:cNvPr>
          <p:cNvSpPr/>
          <p:nvPr/>
        </p:nvSpPr>
        <p:spPr>
          <a:xfrm>
            <a:off x="0" y="-14288"/>
            <a:ext cx="12192000" cy="814388"/>
          </a:xfrm>
          <a:prstGeom prst="rect">
            <a:avLst/>
          </a:prstGeom>
          <a:solidFill>
            <a:srgbClr val="C7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       </a:t>
            </a:r>
            <a:r>
              <a:rPr lang="en-US" altLang="zh-CN" sz="3200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Teleportation with embezzling catalysts</a:t>
            </a:r>
            <a:endParaRPr lang="zh-CN" altLang="en-US" sz="3200" b="1">
              <a:solidFill>
                <a:srgbClr val="22498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15" name="Group 22">
            <a:extLst>
              <a:ext uri="{FF2B5EF4-FFF2-40B4-BE49-F238E27FC236}">
                <a16:creationId xmlns:a16="http://schemas.microsoft.com/office/drawing/2014/main" id="{EAC07D6F-B4E9-DD77-98C8-79FCF11EA034}"/>
              </a:ext>
            </a:extLst>
          </p:cNvPr>
          <p:cNvGrpSpPr/>
          <p:nvPr/>
        </p:nvGrpSpPr>
        <p:grpSpPr bwMode="auto">
          <a:xfrm>
            <a:off x="5543" y="-9331"/>
            <a:ext cx="792000" cy="792000"/>
            <a:chOff x="197" y="84"/>
            <a:chExt cx="308" cy="308"/>
          </a:xfrm>
        </p:grpSpPr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C4CBCAB5-C610-F072-3B85-CC9843B3B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" y="84"/>
              <a:ext cx="308" cy="30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7" name="Picture 13" descr="1 拷贝">
              <a:extLst>
                <a:ext uri="{FF2B5EF4-FFF2-40B4-BE49-F238E27FC236}">
                  <a16:creationId xmlns:a16="http://schemas.microsoft.com/office/drawing/2014/main" id="{F98EA12B-6431-7FD5-B86E-0A0CF87B54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" contrast="12000"/>
            </a:blip>
            <a:srcRect/>
            <a:stretch>
              <a:fillRect/>
            </a:stretch>
          </p:blipFill>
          <p:spPr bwMode="auto">
            <a:xfrm>
              <a:off x="212" y="97"/>
              <a:ext cx="281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A153FEE7-D484-9424-E268-BCD53ADA772A}"/>
              </a:ext>
            </a:extLst>
          </p:cNvPr>
          <p:cNvSpPr/>
          <p:nvPr/>
        </p:nvSpPr>
        <p:spPr>
          <a:xfrm>
            <a:off x="845" y="1013937"/>
            <a:ext cx="820970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u"/>
            </a:pPr>
            <a:r>
              <a:rPr kumimoji="1" lang="en-US" altLang="zh-CN" sz="2800"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Convex-split-lemma-assisted teleportation</a:t>
            </a:r>
            <a:endParaRPr lang="zh-SG" altLang="en-US" sz="28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CD7CCC3-15CD-9772-1EF6-D98E5CB2AC16}"/>
              </a:ext>
            </a:extLst>
          </p:cNvPr>
          <p:cNvSpPr txBox="1"/>
          <p:nvPr/>
        </p:nvSpPr>
        <p:spPr>
          <a:xfrm>
            <a:off x="1202141" y="1825149"/>
            <a:ext cx="592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Dimensionality reduction: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7DCFE5D-B8D5-5290-8721-752E452CE713}"/>
                  </a:ext>
                </a:extLst>
              </p:cNvPr>
              <p:cNvSpPr txBox="1"/>
              <p:nvPr/>
            </p:nvSpPr>
            <p:spPr>
              <a:xfrm>
                <a:off x="5271482" y="1892204"/>
                <a:ext cx="24056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τ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zh-CN" altLang="en-US" sz="2000" b="0" i="1" smtClean="0">
                          <a:latin typeface="Cambria Math" panose="02040503050406030204" pitchFamily="18" charset="0"/>
                        </a:rPr>
                        <m:t>𝜁</m:t>
                      </m:r>
                    </m:oMath>
                  </m:oMathPara>
                </a14:m>
                <a:endParaRPr lang="en-US" altLang="zh-CN" sz="2400" b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7DCFE5D-B8D5-5290-8721-752E452CE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482" y="1892204"/>
                <a:ext cx="2405668" cy="400110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17C9EB77-3D98-BBB7-E8C2-5FE8B992BD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" t="1419" b="55490"/>
          <a:stretch/>
        </p:blipFill>
        <p:spPr>
          <a:xfrm>
            <a:off x="1608843" y="2641861"/>
            <a:ext cx="4831389" cy="295516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F8CDD48-D9BD-2375-528A-BFE0E1FFFA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" t="46806"/>
          <a:stretch/>
        </p:blipFill>
        <p:spPr>
          <a:xfrm>
            <a:off x="6912997" y="2574806"/>
            <a:ext cx="4268943" cy="322338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6FC930B-A9F0-C956-E42A-26BCB23F43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6604" y="5945583"/>
            <a:ext cx="3778140" cy="691027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ED69E618-23F0-CFD5-91A3-974C1956C024}"/>
              </a:ext>
            </a:extLst>
          </p:cNvPr>
          <p:cNvGrpSpPr/>
          <p:nvPr/>
        </p:nvGrpSpPr>
        <p:grpSpPr>
          <a:xfrm>
            <a:off x="1529791" y="5778420"/>
            <a:ext cx="5047331" cy="369332"/>
            <a:chOff x="1309081" y="5885015"/>
            <a:chExt cx="5047331" cy="369332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612BFD91-5215-C622-B924-FBDA69204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72161" b="58882"/>
            <a:stretch/>
          </p:blipFill>
          <p:spPr>
            <a:xfrm>
              <a:off x="1309081" y="5946391"/>
              <a:ext cx="1051779" cy="28413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F95FA717-7494-CE67-28EF-A52C898173AF}"/>
                    </a:ext>
                  </a:extLst>
                </p:cNvPr>
                <p:cNvSpPr txBox="1"/>
                <p:nvPr/>
              </p:nvSpPr>
              <p:spPr>
                <a:xfrm>
                  <a:off x="2259167" y="5885015"/>
                  <a:ext cx="40972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8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 randomly select N full-ranked states </a:t>
                  </a:r>
                  <a14:m>
                    <m:oMath xmlns:m="http://schemas.openxmlformats.org/officeDocument/2006/math">
                      <m:r>
                        <a:rPr lang="zh-CN" altLang="en-US" sz="18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𝜁</m:t>
                      </m:r>
                    </m:oMath>
                  </a14:m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0B5C6AD3-A218-C309-F9A3-2997500C46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9167" y="5885015"/>
                  <a:ext cx="4097245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1190" t="-8197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B86E5050-D41E-33CC-F911-C78C0E97948A}"/>
              </a:ext>
            </a:extLst>
          </p:cNvPr>
          <p:cNvGrpSpPr/>
          <p:nvPr/>
        </p:nvGrpSpPr>
        <p:grpSpPr>
          <a:xfrm>
            <a:off x="1202141" y="6291096"/>
            <a:ext cx="5362714" cy="369332"/>
            <a:chOff x="993698" y="6435206"/>
            <a:chExt cx="5362714" cy="369332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1823DE6F-D0D4-AB43-CB32-E4B619CB7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29047" t="1" r="34767" b="58881"/>
            <a:stretch/>
          </p:blipFill>
          <p:spPr>
            <a:xfrm>
              <a:off x="993698" y="6480783"/>
              <a:ext cx="1367162" cy="28413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248AA3E4-CADF-B419-ADB7-CD53A0BB87B5}"/>
                    </a:ext>
                  </a:extLst>
                </p:cNvPr>
                <p:cNvSpPr txBox="1"/>
                <p:nvPr/>
              </p:nvSpPr>
              <p:spPr>
                <a:xfrm>
                  <a:off x="2259167" y="6435206"/>
                  <a:ext cx="40972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80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 fix </a:t>
                  </a:r>
                  <a14:m>
                    <m:oMath xmlns:m="http://schemas.openxmlformats.org/officeDocument/2006/math">
                      <m:r>
                        <a:rPr lang="zh-CN" altLang="en-US" sz="18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𝜁</m:t>
                      </m:r>
                    </m:oMath>
                  </a14:m>
                  <a:r>
                    <a: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to be the maximally mixed state</a:t>
                  </a:r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7AC3D040-B1EF-9F19-4F47-0B01C0DFBA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9167" y="6435206"/>
                  <a:ext cx="4097245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1339" t="-10000" b="-2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D8AA4D0E-FF0A-C3D8-C1DF-EB6FC3C5D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47067" y="6511182"/>
              <a:ext cx="389245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9745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768FEDC-1A9E-79B1-1FA2-92654E2F4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134CECD-4048-7F5C-1932-3B709B42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3236" y="6385521"/>
            <a:ext cx="939240" cy="144787"/>
          </a:xfrm>
        </p:spPr>
        <p:txBody>
          <a:bodyPr/>
          <a:lstStyle/>
          <a:p>
            <a:fld id="{75168D04-7926-484C-B90B-2D13ABC6EC67}" type="slidenum">
              <a:rPr lang="zh-CN" altLang="en-US" smtClean="0"/>
              <a:pPr/>
              <a:t>15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10773F7-C836-E57F-F418-5DA0E0995C81}"/>
              </a:ext>
            </a:extLst>
          </p:cNvPr>
          <p:cNvSpPr/>
          <p:nvPr/>
        </p:nvSpPr>
        <p:spPr>
          <a:xfrm>
            <a:off x="0" y="-14288"/>
            <a:ext cx="12192000" cy="814388"/>
          </a:xfrm>
          <a:prstGeom prst="rect">
            <a:avLst/>
          </a:prstGeom>
          <a:solidFill>
            <a:srgbClr val="C7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       </a:t>
            </a:r>
            <a:r>
              <a:rPr lang="en-US" altLang="zh-CN" sz="3200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Teleportation with embezzling catalysts</a:t>
            </a:r>
            <a:endParaRPr lang="zh-CN" altLang="en-US" sz="3200" b="1">
              <a:solidFill>
                <a:srgbClr val="22498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15" name="Group 22">
            <a:extLst>
              <a:ext uri="{FF2B5EF4-FFF2-40B4-BE49-F238E27FC236}">
                <a16:creationId xmlns:a16="http://schemas.microsoft.com/office/drawing/2014/main" id="{FC7CD811-517C-4D08-DC7A-296509AD980C}"/>
              </a:ext>
            </a:extLst>
          </p:cNvPr>
          <p:cNvGrpSpPr/>
          <p:nvPr/>
        </p:nvGrpSpPr>
        <p:grpSpPr bwMode="auto">
          <a:xfrm>
            <a:off x="5543" y="-9331"/>
            <a:ext cx="792000" cy="792000"/>
            <a:chOff x="197" y="84"/>
            <a:chExt cx="308" cy="308"/>
          </a:xfrm>
        </p:grpSpPr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8D2D193-E687-A127-B06A-1472FAEC7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" y="84"/>
              <a:ext cx="308" cy="30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7" name="Picture 13" descr="1 拷贝">
              <a:extLst>
                <a:ext uri="{FF2B5EF4-FFF2-40B4-BE49-F238E27FC236}">
                  <a16:creationId xmlns:a16="http://schemas.microsoft.com/office/drawing/2014/main" id="{BA3CDE8E-854B-8485-3C02-C3B2C7501C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" contrast="12000"/>
            </a:blip>
            <a:srcRect/>
            <a:stretch>
              <a:fillRect/>
            </a:stretch>
          </p:blipFill>
          <p:spPr bwMode="auto">
            <a:xfrm>
              <a:off x="212" y="97"/>
              <a:ext cx="281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77F01604-2234-36AB-4219-334BF377D8FD}"/>
              </a:ext>
            </a:extLst>
          </p:cNvPr>
          <p:cNvSpPr/>
          <p:nvPr/>
        </p:nvSpPr>
        <p:spPr>
          <a:xfrm>
            <a:off x="845" y="1013937"/>
            <a:ext cx="820970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u"/>
            </a:pPr>
            <a:r>
              <a:rPr kumimoji="1" lang="en-US" altLang="zh-CN" sz="2800"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Convex-split-lemma-assisted teleportation</a:t>
            </a:r>
            <a:endParaRPr lang="zh-SG" altLang="en-US" sz="28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0E099C0-16EE-AEC7-1882-EA066BD00433}"/>
              </a:ext>
            </a:extLst>
          </p:cNvPr>
          <p:cNvSpPr txBox="1"/>
          <p:nvPr/>
        </p:nvSpPr>
        <p:spPr>
          <a:xfrm>
            <a:off x="1202141" y="1825149"/>
            <a:ext cx="592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Dimensionality reduction: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5EDCFCF-A93C-1EC7-1697-6EEB23FD2530}"/>
              </a:ext>
            </a:extLst>
          </p:cNvPr>
          <p:cNvSpPr txBox="1"/>
          <p:nvPr/>
        </p:nvSpPr>
        <p:spPr>
          <a:xfrm>
            <a:off x="5082518" y="1907647"/>
            <a:ext cx="2477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Monte Carlo simulations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8F9F38A-FCE0-070D-AC55-F4646BDB80E3}"/>
              </a:ext>
            </a:extLst>
          </p:cNvPr>
          <p:cNvSpPr txBox="1"/>
          <p:nvPr/>
        </p:nvSpPr>
        <p:spPr>
          <a:xfrm>
            <a:off x="1143698" y="5778645"/>
            <a:ext cx="9619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Our method of reducing the dimension of embezzling catalysts by randomly choosing full-ranked states is statistically </a:t>
            </a:r>
            <a:r>
              <a:rPr lang="en-US" altLang="zh-CN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robust and unbiased </a:t>
            </a:r>
            <a:r>
              <a:rPr lang="en-US" altLang="zh-CN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 respect to the initial state shared between the sender and receiver.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FEA0356-E2E3-9112-0EBC-725F9592F3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409" y="2563339"/>
            <a:ext cx="8109712" cy="294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91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2FC7490-7587-415B-36FF-A0AF67C43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CD8ACFD-5ECC-D79A-B933-BC412EFF5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3236" y="6385521"/>
            <a:ext cx="939240" cy="144787"/>
          </a:xfrm>
        </p:spPr>
        <p:txBody>
          <a:bodyPr/>
          <a:lstStyle/>
          <a:p>
            <a:fld id="{75168D04-7926-484C-B90B-2D13ABC6EC67}" type="slidenum">
              <a:rPr lang="zh-CN" altLang="en-US" smtClean="0"/>
              <a:pPr/>
              <a:t>16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4127A6D-F20A-7E13-D1A1-89A139F29A09}"/>
              </a:ext>
            </a:extLst>
          </p:cNvPr>
          <p:cNvSpPr/>
          <p:nvPr/>
        </p:nvSpPr>
        <p:spPr>
          <a:xfrm>
            <a:off x="0" y="-14288"/>
            <a:ext cx="12192000" cy="814388"/>
          </a:xfrm>
          <a:prstGeom prst="rect">
            <a:avLst/>
          </a:prstGeom>
          <a:solidFill>
            <a:srgbClr val="C7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       </a:t>
            </a:r>
            <a:r>
              <a:rPr lang="en-US" altLang="zh-CN" sz="3200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Teleportation with embezzling catalysts</a:t>
            </a:r>
            <a:endParaRPr lang="zh-CN" altLang="en-US" sz="3200" b="1">
              <a:solidFill>
                <a:srgbClr val="22498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15" name="Group 22">
            <a:extLst>
              <a:ext uri="{FF2B5EF4-FFF2-40B4-BE49-F238E27FC236}">
                <a16:creationId xmlns:a16="http://schemas.microsoft.com/office/drawing/2014/main" id="{D9ABC8FB-7053-8BF2-BD6F-67EA5ABED4BB}"/>
              </a:ext>
            </a:extLst>
          </p:cNvPr>
          <p:cNvGrpSpPr/>
          <p:nvPr/>
        </p:nvGrpSpPr>
        <p:grpSpPr bwMode="auto">
          <a:xfrm>
            <a:off x="5543" y="-9331"/>
            <a:ext cx="792000" cy="792000"/>
            <a:chOff x="197" y="84"/>
            <a:chExt cx="308" cy="308"/>
          </a:xfrm>
        </p:grpSpPr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70C0B7AD-7B1A-6D20-D81F-3B85DA51D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" y="84"/>
              <a:ext cx="308" cy="30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7" name="Picture 13" descr="1 拷贝">
              <a:extLst>
                <a:ext uri="{FF2B5EF4-FFF2-40B4-BE49-F238E27FC236}">
                  <a16:creationId xmlns:a16="http://schemas.microsoft.com/office/drawing/2014/main" id="{6A9EBAC5-EDB1-E741-6EAC-9EA8E43CDA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" contrast="12000"/>
            </a:blip>
            <a:srcRect/>
            <a:stretch>
              <a:fillRect/>
            </a:stretch>
          </p:blipFill>
          <p:spPr bwMode="auto">
            <a:xfrm>
              <a:off x="212" y="97"/>
              <a:ext cx="281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2E8C3246-0FBE-906E-7EC8-ABF0708261A2}"/>
              </a:ext>
            </a:extLst>
          </p:cNvPr>
          <p:cNvSpPr/>
          <p:nvPr/>
        </p:nvSpPr>
        <p:spPr>
          <a:xfrm>
            <a:off x="845" y="1013937"/>
            <a:ext cx="820970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u"/>
            </a:pPr>
            <a:r>
              <a:rPr kumimoji="1" lang="en-US" altLang="zh-CN" sz="2800"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Embezzling-state-assisted teleportation</a:t>
            </a:r>
            <a:endParaRPr lang="zh-SG" altLang="en-US" sz="28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4316765-AB03-F0E3-D682-F7AEF4F64D8B}"/>
                  </a:ext>
                </a:extLst>
              </p:cNvPr>
              <p:cNvSpPr txBox="1"/>
              <p:nvPr/>
            </p:nvSpPr>
            <p:spPr>
              <a:xfrm>
                <a:off x="1485840" y="2613444"/>
                <a:ext cx="988296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Given any bipartite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zh-CN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any positive numbers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ϵ</m:t>
                    </m:r>
                    <m:r>
                      <a:rPr lang="en-US" altLang="zh-CN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zh-CN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CN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choose the 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embezzling state </a:t>
                </a:r>
              </a:p>
              <a:p>
                <a:endParaRPr lang="en-US" altLang="zh-CN" sz="24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4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be the embezzling catalyst. </a:t>
                </a:r>
              </a:p>
              <a:p>
                <a:r>
                  <a:rPr lang="en-US" altLang="zh-CN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zh-CN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4316765-AB03-F0E3-D682-F7AEF4F64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840" y="2613444"/>
                <a:ext cx="9882968" cy="2308324"/>
              </a:xfrm>
              <a:prstGeom prst="rect">
                <a:avLst/>
              </a:prstGeom>
              <a:blipFill>
                <a:blip r:embed="rId4"/>
                <a:stretch>
                  <a:fillRect l="-987" t="-21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本框 30">
            <a:extLst>
              <a:ext uri="{FF2B5EF4-FFF2-40B4-BE49-F238E27FC236}">
                <a16:creationId xmlns:a16="http://schemas.microsoft.com/office/drawing/2014/main" id="{FB6CB242-4B13-920F-F2EF-A9DB18E34859}"/>
              </a:ext>
            </a:extLst>
          </p:cNvPr>
          <p:cNvSpPr txBox="1"/>
          <p:nvPr/>
        </p:nvSpPr>
        <p:spPr>
          <a:xfrm>
            <a:off x="1202141" y="1825149"/>
            <a:ext cx="592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Construction of catalyst: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2DA1FDB-6DAF-1314-1D50-E0F45DD1AD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976" y="3387387"/>
            <a:ext cx="2355707" cy="743757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94F0EB6-46FE-14DA-014E-CDA8FFA0D662}"/>
              </a:ext>
            </a:extLst>
          </p:cNvPr>
          <p:cNvGrpSpPr/>
          <p:nvPr/>
        </p:nvGrpSpPr>
        <p:grpSpPr>
          <a:xfrm>
            <a:off x="1485840" y="4074370"/>
            <a:ext cx="9557989" cy="2733297"/>
            <a:chOff x="1485840" y="4074370"/>
            <a:chExt cx="9557989" cy="2733297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FD8F3AF-D0C8-861E-CDBA-EE54FD8C2B9B}"/>
                </a:ext>
              </a:extLst>
            </p:cNvPr>
            <p:cNvSpPr txBox="1"/>
            <p:nvPr/>
          </p:nvSpPr>
          <p:spPr>
            <a:xfrm>
              <a:off x="1485840" y="5479600"/>
              <a:ext cx="12009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we have</a:t>
              </a:r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8943737-9E3D-E2B2-DAC0-CE091DFBC848}"/>
                </a:ext>
              </a:extLst>
            </p:cNvPr>
            <p:cNvGrpSpPr/>
            <p:nvPr/>
          </p:nvGrpSpPr>
          <p:grpSpPr>
            <a:xfrm>
              <a:off x="3719744" y="4691840"/>
              <a:ext cx="5424278" cy="1009725"/>
              <a:chOff x="3708348" y="3895650"/>
              <a:chExt cx="5424278" cy="1009725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E5ADC2CA-6236-722B-E3A7-0983C1F85C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27977" y="4039932"/>
                <a:ext cx="3631407" cy="720000"/>
              </a:xfrm>
              <a:prstGeom prst="rect">
                <a:avLst/>
              </a:prstGeom>
            </p:spPr>
          </p:pic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6B1D802-09E6-5FC1-7C07-206DE7B206D7}"/>
                  </a:ext>
                </a:extLst>
              </p:cNvPr>
              <p:cNvSpPr txBox="1"/>
              <p:nvPr/>
            </p:nvSpPr>
            <p:spPr>
              <a:xfrm>
                <a:off x="7793798" y="4215266"/>
                <a:ext cx="1338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Constraints</a:t>
                </a:r>
                <a:endParaRPr lang="zh-CN" altLang="en-US" b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矩形: 圆角 27">
                <a:extLst>
                  <a:ext uri="{FF2B5EF4-FFF2-40B4-BE49-F238E27FC236}">
                    <a16:creationId xmlns:a16="http://schemas.microsoft.com/office/drawing/2014/main" id="{BBC1F03A-0FF9-E67E-C4BF-6AEAB7BD3825}"/>
                  </a:ext>
                </a:extLst>
              </p:cNvPr>
              <p:cNvSpPr/>
              <p:nvPr/>
            </p:nvSpPr>
            <p:spPr>
              <a:xfrm>
                <a:off x="3708348" y="3895650"/>
                <a:ext cx="3870663" cy="1009725"/>
              </a:xfrm>
              <a:prstGeom prst="roundRect">
                <a:avLst/>
              </a:prstGeom>
              <a:noFill/>
              <a:ln w="25400">
                <a:solidFill>
                  <a:srgbClr val="00B0F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FEC18BBD-24EF-6236-CE29-73790F8AFD57}"/>
                </a:ext>
              </a:extLst>
            </p:cNvPr>
            <p:cNvGrpSpPr/>
            <p:nvPr/>
          </p:nvGrpSpPr>
          <p:grpSpPr>
            <a:xfrm>
              <a:off x="2829397" y="6087667"/>
              <a:ext cx="7234326" cy="720000"/>
              <a:chOff x="2813430" y="5427980"/>
              <a:chExt cx="7234326" cy="720000"/>
            </a:xfrm>
          </p:grpSpPr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9EACDF45-EA9A-2343-C1F1-FFCBB89398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51978" y="5594393"/>
                <a:ext cx="1751998" cy="360000"/>
              </a:xfrm>
              <a:prstGeom prst="rect">
                <a:avLst/>
              </a:prstGeom>
            </p:spPr>
          </p:pic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8025A81-FA2C-32E3-61DA-E51E015BDC22}"/>
                  </a:ext>
                </a:extLst>
              </p:cNvPr>
              <p:cNvSpPr txBox="1"/>
              <p:nvPr/>
            </p:nvSpPr>
            <p:spPr>
              <a:xfrm>
                <a:off x="4807491" y="5528463"/>
                <a:ext cx="6286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endParaRPr lang="zh-CN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5C81F38A-2344-119C-C550-5EBD14EDA2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43680" y="5568732"/>
                <a:ext cx="3270580" cy="396000"/>
              </a:xfrm>
              <a:prstGeom prst="rect">
                <a:avLst/>
              </a:prstGeom>
            </p:spPr>
          </p:pic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A8429569-3CDE-F825-201C-5008523E87BE}"/>
                  </a:ext>
                </a:extLst>
              </p:cNvPr>
              <p:cNvSpPr txBox="1"/>
              <p:nvPr/>
            </p:nvSpPr>
            <p:spPr>
              <a:xfrm>
                <a:off x="9144945" y="5615502"/>
                <a:ext cx="9028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Results</a:t>
                </a:r>
                <a:endParaRPr lang="zh-CN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矩形: 圆角 28">
                <a:extLst>
                  <a:ext uri="{FF2B5EF4-FFF2-40B4-BE49-F238E27FC236}">
                    <a16:creationId xmlns:a16="http://schemas.microsoft.com/office/drawing/2014/main" id="{5A5E5B8F-DC20-46F9-ABDA-4360C53A9976}"/>
                  </a:ext>
                </a:extLst>
              </p:cNvPr>
              <p:cNvSpPr/>
              <p:nvPr/>
            </p:nvSpPr>
            <p:spPr>
              <a:xfrm>
                <a:off x="2813430" y="5427980"/>
                <a:ext cx="6228000" cy="720000"/>
              </a:xfrm>
              <a:prstGeom prst="roundRect">
                <a:avLst/>
              </a:prstGeom>
              <a:noFill/>
              <a:ln w="254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061CB95F-7ED7-766E-DFE2-4F1DAACAFFDE}"/>
                    </a:ext>
                  </a:extLst>
                </p:cNvPr>
                <p:cNvSpPr txBox="1"/>
                <p:nvPr/>
              </p:nvSpPr>
              <p:spPr>
                <a:xfrm>
                  <a:off x="5377270" y="4074370"/>
                  <a:ext cx="5666559" cy="4682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If the Schmidt rank M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altLang="zh-CN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sup>
                      </m:sSup>
                    </m:oMath>
                  </a14:m>
                  <a:r>
                    <a:rPr lang="en-US" altLang="zh-CN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satisfies</a:t>
                  </a:r>
                  <a:endParaRPr lang="zh-CN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061CB95F-7ED7-766E-DFE2-4F1DAACAFF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7270" y="4074370"/>
                  <a:ext cx="5666559" cy="468205"/>
                </a:xfrm>
                <a:prstGeom prst="rect">
                  <a:avLst/>
                </a:prstGeom>
                <a:blipFill>
                  <a:blip r:embed="rId10"/>
                  <a:stretch>
                    <a:fillRect l="-1613" t="-9091" b="-2857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33DAEC79-E0FB-FF71-BDB1-00636A236B1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r="11099" b="2546"/>
          <a:stretch/>
        </p:blipFill>
        <p:spPr>
          <a:xfrm>
            <a:off x="7671687" y="1058875"/>
            <a:ext cx="4389596" cy="122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37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9415349-0407-ECCE-BF3A-EB86B49BF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DC9A23F-1787-BC46-07FE-223731C07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3236" y="6385521"/>
            <a:ext cx="939240" cy="144787"/>
          </a:xfrm>
        </p:spPr>
        <p:txBody>
          <a:bodyPr/>
          <a:lstStyle/>
          <a:p>
            <a:fld id="{75168D04-7926-484C-B90B-2D13ABC6EC67}" type="slidenum">
              <a:rPr lang="zh-CN" altLang="en-US" smtClean="0"/>
              <a:pPr/>
              <a:t>17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2E85CC6-9A90-EA7B-231F-8E4DAF950316}"/>
              </a:ext>
            </a:extLst>
          </p:cNvPr>
          <p:cNvSpPr/>
          <p:nvPr/>
        </p:nvSpPr>
        <p:spPr>
          <a:xfrm>
            <a:off x="0" y="-14288"/>
            <a:ext cx="12192000" cy="814388"/>
          </a:xfrm>
          <a:prstGeom prst="rect">
            <a:avLst/>
          </a:prstGeom>
          <a:solidFill>
            <a:srgbClr val="C7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       </a:t>
            </a:r>
            <a:r>
              <a:rPr lang="en-US" altLang="zh-CN" sz="3200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Teleportation with embezzling catalysts</a:t>
            </a:r>
            <a:endParaRPr lang="zh-CN" altLang="en-US" sz="3200" b="1">
              <a:solidFill>
                <a:srgbClr val="22498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15" name="Group 22">
            <a:extLst>
              <a:ext uri="{FF2B5EF4-FFF2-40B4-BE49-F238E27FC236}">
                <a16:creationId xmlns:a16="http://schemas.microsoft.com/office/drawing/2014/main" id="{96A3BC9E-C407-0702-B282-19375C678330}"/>
              </a:ext>
            </a:extLst>
          </p:cNvPr>
          <p:cNvGrpSpPr/>
          <p:nvPr/>
        </p:nvGrpSpPr>
        <p:grpSpPr bwMode="auto">
          <a:xfrm>
            <a:off x="5543" y="-9331"/>
            <a:ext cx="792000" cy="792000"/>
            <a:chOff x="197" y="84"/>
            <a:chExt cx="308" cy="308"/>
          </a:xfrm>
        </p:grpSpPr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CA265A4-2B79-4E47-CDF5-E70FF4B10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" y="84"/>
              <a:ext cx="308" cy="30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7" name="Picture 13" descr="1 拷贝">
              <a:extLst>
                <a:ext uri="{FF2B5EF4-FFF2-40B4-BE49-F238E27FC236}">
                  <a16:creationId xmlns:a16="http://schemas.microsoft.com/office/drawing/2014/main" id="{B68043E5-773C-922F-13AF-FF78EB52F9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" contrast="12000"/>
            </a:blip>
            <a:srcRect/>
            <a:stretch>
              <a:fillRect/>
            </a:stretch>
          </p:blipFill>
          <p:spPr bwMode="auto">
            <a:xfrm>
              <a:off x="212" y="97"/>
              <a:ext cx="281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6A957A51-DDCE-68DA-9B5C-25B67BB4448D}"/>
              </a:ext>
            </a:extLst>
          </p:cNvPr>
          <p:cNvSpPr/>
          <p:nvPr/>
        </p:nvSpPr>
        <p:spPr>
          <a:xfrm>
            <a:off x="845" y="1013937"/>
            <a:ext cx="820970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u"/>
            </a:pPr>
            <a:r>
              <a:rPr kumimoji="1" lang="en-US" altLang="zh-CN" sz="2800"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Embezzling-state-assisted teleportation</a:t>
            </a:r>
            <a:endParaRPr lang="zh-SG" altLang="en-US" sz="28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A1789258-A9B6-4E8F-34F3-8A01AB7C976E}"/>
              </a:ext>
            </a:extLst>
          </p:cNvPr>
          <p:cNvSpPr txBox="1"/>
          <p:nvPr/>
        </p:nvSpPr>
        <p:spPr>
          <a:xfrm>
            <a:off x="1202142" y="1825149"/>
            <a:ext cx="7320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l"/>
            </a:pPr>
            <a:r>
              <a:rPr lang="en-US" altLang="zh-CN" sz="2400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Comparisons across different embezzling catalysts: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8651EFC-CA1B-CCAF-977E-A06840A31592}"/>
              </a:ext>
            </a:extLst>
          </p:cNvPr>
          <p:cNvSpPr txBox="1"/>
          <p:nvPr/>
        </p:nvSpPr>
        <p:spPr>
          <a:xfrm>
            <a:off x="1973528" y="5197011"/>
            <a:ext cx="3775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altLang="zh-CN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CN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dimension required for catalytic systems</a:t>
            </a:r>
            <a:r>
              <a:rPr lang="en-US" altLang="zh-CN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6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embezzling-state-assisted protocol </a:t>
            </a:r>
            <a:r>
              <a:rPr lang="en-US" altLang="zh-CN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outperforms the convex-split-lemma-assisted protocol. 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F05DDEA-8373-691C-56C1-92166C08E2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71"/>
          <a:stretch/>
        </p:blipFill>
        <p:spPr>
          <a:xfrm>
            <a:off x="1317800" y="2543611"/>
            <a:ext cx="9556399" cy="239660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669CB70-B813-53D3-AFE3-1202A89337B5}"/>
              </a:ext>
            </a:extLst>
          </p:cNvPr>
          <p:cNvSpPr txBox="1"/>
          <p:nvPr/>
        </p:nvSpPr>
        <p:spPr>
          <a:xfrm>
            <a:off x="6889048" y="5197011"/>
            <a:ext cx="3957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altLang="zh-CN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en-US" altLang="zh-CN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consumption of  catalysts</a:t>
            </a:r>
            <a:r>
              <a:rPr lang="en-US" altLang="zh-CN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convex-split-lemma-assisted protocol is better than </a:t>
            </a:r>
            <a:r>
              <a:rPr lang="en-US" altLang="zh-CN" sz="16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embezzling-state-assisted protocol</a:t>
            </a:r>
            <a:r>
              <a:rPr lang="en-US" altLang="zh-CN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CN" alt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10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85631-4966-1628-95AC-F584FFFA8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F74FC39-4E56-A45C-277D-63DC779B9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71984" y="6241745"/>
            <a:ext cx="939240" cy="144787"/>
          </a:xfrm>
        </p:spPr>
        <p:txBody>
          <a:bodyPr/>
          <a:lstStyle/>
          <a:p>
            <a:r>
              <a:rPr lang="zh-CN" altLang="en-US"/>
              <a:t> </a:t>
            </a:r>
            <a:fld id="{75168D04-7926-484C-B90B-2D13ABC6EC67}" type="slidenum">
              <a:rPr lang="zh-CN" altLang="en-US" smtClean="0"/>
              <a:pPr/>
              <a:t>18</a:t>
            </a:fld>
            <a:r>
              <a:rPr lang="zh-CN" altLang="en-US"/>
              <a:t> </a:t>
            </a:r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591A494-5EAE-5F8A-E78F-581BA5DE382A}"/>
              </a:ext>
            </a:extLst>
          </p:cNvPr>
          <p:cNvGrpSpPr/>
          <p:nvPr/>
        </p:nvGrpSpPr>
        <p:grpSpPr>
          <a:xfrm>
            <a:off x="814922" y="2726638"/>
            <a:ext cx="10562154" cy="1618734"/>
            <a:chOff x="2832283" y="2570733"/>
            <a:chExt cx="8082456" cy="967134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D9D9861-3DEE-1A34-15A5-EBFF27D97EFF}"/>
                </a:ext>
              </a:extLst>
            </p:cNvPr>
            <p:cNvSpPr txBox="1"/>
            <p:nvPr/>
          </p:nvSpPr>
          <p:spPr>
            <a:xfrm>
              <a:off x="2832283" y="2570733"/>
              <a:ext cx="1180424" cy="967134"/>
            </a:xfrm>
            <a:prstGeom prst="rect">
              <a:avLst/>
            </a:prstGeom>
            <a:noFill/>
            <a:ln w="117475">
              <a:noFill/>
            </a:ln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sz="7200" b="1" spc="100">
                  <a:solidFill>
                    <a:schemeClr val="accent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Arial" panose="020B0604020202020204" pitchFamily="34" charset="0"/>
                </a:rPr>
                <a:t>/03</a:t>
              </a:r>
              <a:endParaRPr lang="zh-CN" altLang="en-US" sz="7200" b="1" spc="100" dirty="0">
                <a:solidFill>
                  <a:schemeClr val="accent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" name="标题 4">
              <a:extLst>
                <a:ext uri="{FF2B5EF4-FFF2-40B4-BE49-F238E27FC236}">
                  <a16:creationId xmlns:a16="http://schemas.microsoft.com/office/drawing/2014/main" id="{CA3B58EB-C36E-F816-464A-819130F5917C}"/>
                </a:ext>
              </a:extLst>
            </p:cNvPr>
            <p:cNvSpPr txBox="1">
              <a:spLocks/>
            </p:cNvSpPr>
            <p:nvPr/>
          </p:nvSpPr>
          <p:spPr>
            <a:xfrm>
              <a:off x="4441802" y="2570733"/>
              <a:ext cx="6472937" cy="895350"/>
            </a:xfrm>
          </p:spPr>
          <p:txBody>
            <a:bodyPr anchor="ctr" anchorCtr="0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100" b="1" kern="1200" dirty="0">
                  <a:solidFill>
                    <a:schemeClr val="tx1"/>
                  </a:solidFill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altLang="zh-CN" sz="5400" b="1">
                  <a:solidFill>
                    <a:srgbClr val="025483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ea"/>
                </a:rPr>
                <a:t>C</a:t>
              </a:r>
              <a:r>
                <a:rPr lang="en-US" altLang="zh-CN" sz="5400" b="1">
                  <a:solidFill>
                    <a:srgbClr val="025483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</a:rPr>
                <a:t>omparisons  </a:t>
              </a:r>
            </a:p>
            <a:p>
              <a:r>
                <a:rPr lang="en-US" altLang="zh-CN" sz="5400" b="1">
                  <a:solidFill>
                    <a:srgbClr val="025483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</a:rPr>
                <a:t>with  </a:t>
              </a:r>
              <a:r>
                <a:rPr lang="en-US" altLang="zh-CN" sz="5400">
                  <a:solidFill>
                    <a:srgbClr val="025483"/>
                  </a:solidFill>
                  <a:latin typeface="Arial" panose="020B0604020202020204"/>
                  <a:cs typeface="+mn-ea"/>
                </a:rPr>
                <a:t>correlated catalysts</a:t>
              </a:r>
              <a:endParaRPr lang="en-US" altLang="en-US" sz="5400" dirty="0">
                <a:solidFill>
                  <a:srgbClr val="025483"/>
                </a:solidFill>
                <a:latin typeface="Arial" panose="020B0604020202020204"/>
                <a:cs typeface="+mn-ea"/>
              </a:endParaRPr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EB110F0F-47B0-96A9-C3D3-B97D906D8546}"/>
              </a:ext>
            </a:extLst>
          </p:cNvPr>
          <p:cNvSpPr txBox="1"/>
          <p:nvPr/>
        </p:nvSpPr>
        <p:spPr>
          <a:xfrm>
            <a:off x="7923444" y="4533410"/>
            <a:ext cx="4074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altLang="zh-CN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Phys. Rev. Lett. 127, 080502(2021)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2177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957">
        <p14:ripple/>
      </p:transition>
    </mc:Choice>
    <mc:Fallback xmlns="">
      <p:transition spd="slow" advTm="9957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0A1DFEF-35B7-FF42-ADB4-52FF6DEEE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09BD084-2426-1CD1-ECBF-8743634EA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3236" y="6385521"/>
            <a:ext cx="939240" cy="144787"/>
          </a:xfrm>
        </p:spPr>
        <p:txBody>
          <a:bodyPr/>
          <a:lstStyle/>
          <a:p>
            <a:fld id="{75168D04-7926-484C-B90B-2D13ABC6EC67}" type="slidenum">
              <a:rPr lang="zh-CN" altLang="en-US" smtClean="0"/>
              <a:pPr/>
              <a:t>19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57CD680-C140-6D1E-5E34-18FDE4BD52AD}"/>
              </a:ext>
            </a:extLst>
          </p:cNvPr>
          <p:cNvSpPr/>
          <p:nvPr/>
        </p:nvSpPr>
        <p:spPr>
          <a:xfrm>
            <a:off x="0" y="-14288"/>
            <a:ext cx="12192000" cy="814388"/>
          </a:xfrm>
          <a:prstGeom prst="rect">
            <a:avLst/>
          </a:prstGeom>
          <a:solidFill>
            <a:srgbClr val="C7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224982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       </a:t>
            </a:r>
            <a:r>
              <a:rPr lang="en-US" altLang="zh-CN" sz="3200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lang="en-US" altLang="zh-CN" sz="3200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omparision  with correlated catalysts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224982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5" name="Group 22">
            <a:extLst>
              <a:ext uri="{FF2B5EF4-FFF2-40B4-BE49-F238E27FC236}">
                <a16:creationId xmlns:a16="http://schemas.microsoft.com/office/drawing/2014/main" id="{E1C7B1FC-1305-6866-DA36-9045D1B73E3A}"/>
              </a:ext>
            </a:extLst>
          </p:cNvPr>
          <p:cNvGrpSpPr/>
          <p:nvPr/>
        </p:nvGrpSpPr>
        <p:grpSpPr bwMode="auto">
          <a:xfrm>
            <a:off x="5543" y="-9331"/>
            <a:ext cx="792000" cy="792000"/>
            <a:chOff x="197" y="84"/>
            <a:chExt cx="308" cy="308"/>
          </a:xfrm>
        </p:grpSpPr>
        <p:sp>
          <p:nvSpPr>
            <p:cNvPr id="6" name="Oval 20">
              <a:extLst>
                <a:ext uri="{FF2B5EF4-FFF2-40B4-BE49-F238E27FC236}">
                  <a16:creationId xmlns:a16="http://schemas.microsoft.com/office/drawing/2014/main" id="{C6578B8D-7436-D341-31CD-674D7D83E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" y="84"/>
              <a:ext cx="308" cy="30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7" name="Picture 13" descr="1 拷贝">
              <a:extLst>
                <a:ext uri="{FF2B5EF4-FFF2-40B4-BE49-F238E27FC236}">
                  <a16:creationId xmlns:a16="http://schemas.microsoft.com/office/drawing/2014/main" id="{5CAFB6AC-D0E5-286E-7B27-6D156E0552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" contrast="12000"/>
            </a:blip>
            <a:srcRect/>
            <a:stretch>
              <a:fillRect/>
            </a:stretch>
          </p:blipFill>
          <p:spPr bwMode="auto">
            <a:xfrm>
              <a:off x="212" y="97"/>
              <a:ext cx="281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9F203A69-E02D-7E88-7F62-0559691C6490}"/>
              </a:ext>
            </a:extLst>
          </p:cNvPr>
          <p:cNvSpPr/>
          <p:nvPr/>
        </p:nvSpPr>
        <p:spPr>
          <a:xfrm>
            <a:off x="846" y="1013937"/>
            <a:ext cx="779933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u"/>
            </a:pPr>
            <a:r>
              <a:rPr kumimoji="1" lang="en-US" altLang="zh-CN" sz="2800"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Teleportation with correlated catalysts</a:t>
            </a:r>
            <a:endParaRPr lang="zh-SG" altLang="en-US" sz="28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26B4B48-DCC8-BBE4-E856-512E3548E30D}"/>
              </a:ext>
            </a:extLst>
          </p:cNvPr>
          <p:cNvSpPr txBox="1"/>
          <p:nvPr/>
        </p:nvSpPr>
        <p:spPr>
          <a:xfrm>
            <a:off x="930300" y="4032523"/>
            <a:ext cx="5340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224982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construction of correlated catalysts: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4B51018-4380-202F-E285-706BCBB7F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98" y="4470999"/>
            <a:ext cx="4001144" cy="720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F03575B5-F215-93ED-3081-78E76A551AFB}"/>
              </a:ext>
            </a:extLst>
          </p:cNvPr>
          <p:cNvGrpSpPr/>
          <p:nvPr/>
        </p:nvGrpSpPr>
        <p:grpSpPr>
          <a:xfrm>
            <a:off x="958688" y="4032523"/>
            <a:ext cx="9679372" cy="2797392"/>
            <a:chOff x="958688" y="4032523"/>
            <a:chExt cx="9679372" cy="2797392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64865450-9146-AB5D-6A10-81B10E103CB3}"/>
                </a:ext>
              </a:extLst>
            </p:cNvPr>
            <p:cNvGrpSpPr/>
            <p:nvPr/>
          </p:nvGrpSpPr>
          <p:grpSpPr>
            <a:xfrm>
              <a:off x="6767736" y="4032523"/>
              <a:ext cx="3870324" cy="2797392"/>
              <a:chOff x="7032912" y="4060546"/>
              <a:chExt cx="3870324" cy="27973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文本框 11">
                    <a:extLst>
                      <a:ext uri="{FF2B5EF4-FFF2-40B4-BE49-F238E27FC236}">
                        <a16:creationId xmlns:a16="http://schemas.microsoft.com/office/drawing/2014/main" id="{58853C2B-C3C4-5C33-DDB1-579EFE6EF34D}"/>
                      </a:ext>
                    </a:extLst>
                  </p:cNvPr>
                  <p:cNvSpPr txBox="1"/>
                  <p:nvPr/>
                </p:nvSpPr>
                <p:spPr>
                  <a:xfrm>
                    <a:off x="7032912" y="4060546"/>
                    <a:ext cx="3870324" cy="4056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457200" lvl="0" indent="-457200">
                      <a:buFont typeface="Wingdings" panose="05000000000000000000" pitchFamily="2" charset="2"/>
                      <a:buChar char="l"/>
                    </a:pPr>
                    <a:r>
                      <a:rPr kumimoji="0" lang="en-US" altLang="zh-CN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24982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a:t>The LOCC operation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000" b="1" i="1">
                                <a:solidFill>
                                  <a:srgbClr val="224982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000" b="1">
                                <a:solidFill>
                                  <a:srgbClr val="224982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𝚲</m:t>
                            </m:r>
                          </m:e>
                          <m:sup>
                            <m:r>
                              <a:rPr lang="en-US" altLang="zh-CN" sz="2000" b="1">
                                <a:solidFill>
                                  <a:srgbClr val="224982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sup>
                        </m:sSup>
                      </m:oMath>
                    </a14:m>
                    <a:r>
                      <a:rPr lang="en-US" altLang="zh-CN" sz="2000" b="1">
                        <a:solidFill>
                          <a:srgbClr val="224982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a:t> </a:t>
                    </a:r>
                    <a:r>
                      <a:rPr kumimoji="0" lang="en-US" altLang="zh-CN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24982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a:t>:</a:t>
                    </a:r>
                  </a:p>
                </p:txBody>
              </p:sp>
            </mc:Choice>
            <mc:Fallback xmlns="">
              <p:sp>
                <p:nvSpPr>
                  <p:cNvPr id="12" name="文本框 11">
                    <a:extLst>
                      <a:ext uri="{FF2B5EF4-FFF2-40B4-BE49-F238E27FC236}">
                        <a16:creationId xmlns:a16="http://schemas.microsoft.com/office/drawing/2014/main" id="{58853C2B-C3C4-5C33-DDB1-579EFE6EF34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32912" y="4060546"/>
                    <a:ext cx="3870324" cy="40562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417" t="-7576" b="-2727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D530FCFA-BE1C-65FD-BBEC-2F9EC9E0E9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406"/>
              <a:stretch/>
            </p:blipFill>
            <p:spPr>
              <a:xfrm>
                <a:off x="7870072" y="4562656"/>
                <a:ext cx="2553692" cy="1116000"/>
              </a:xfrm>
              <a:prstGeom prst="rect">
                <a:avLst/>
              </a:prstGeom>
            </p:spPr>
          </p:pic>
          <p:pic>
            <p:nvPicPr>
              <p:cNvPr id="25" name="图片 24">
                <a:extLst>
                  <a:ext uri="{FF2B5EF4-FFF2-40B4-BE49-F238E27FC236}">
                    <a16:creationId xmlns:a16="http://schemas.microsoft.com/office/drawing/2014/main" id="{4B70EABC-E222-3F38-7FEF-9D1D8FAF9D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1083" b="2323"/>
              <a:stretch/>
            </p:blipFill>
            <p:spPr>
              <a:xfrm>
                <a:off x="7870072" y="5741938"/>
                <a:ext cx="2553692" cy="1116000"/>
              </a:xfrm>
              <a:prstGeom prst="rect">
                <a:avLst/>
              </a:prstGeom>
            </p:spPr>
          </p:pic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E1590BF-BF23-8962-7F7D-BDE6648527FB}"/>
                </a:ext>
              </a:extLst>
            </p:cNvPr>
            <p:cNvSpPr txBox="1"/>
            <p:nvPr/>
          </p:nvSpPr>
          <p:spPr>
            <a:xfrm>
              <a:off x="958688" y="5443446"/>
              <a:ext cx="53409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2249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The consumption of correlated catalysts: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6" name="对象 25">
                  <a:extLst>
                    <a:ext uri="{FF2B5EF4-FFF2-40B4-BE49-F238E27FC236}">
                      <a16:creationId xmlns:a16="http://schemas.microsoft.com/office/drawing/2014/main" id="{8BB8AEB9-4BC1-A4C2-837C-D14DD3712CAF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15723509"/>
                    </p:ext>
                  </p:extLst>
                </p:nvPr>
              </p:nvGraphicFramePr>
              <p:xfrm>
                <a:off x="2026478" y="5909974"/>
                <a:ext cx="3050527" cy="360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8" imgW="2044440" imgH="241200" progId="Equation.DSMT4">
                        <p:embed/>
                      </p:oleObj>
                    </mc:Choice>
                    <mc:Fallback>
                      <p:oleObj name="Equation" r:id="rId8" imgW="2044440" imgH="241200" progId="Equation.DSMT4">
                        <p:embed/>
                        <p:pic>
                          <p:nvPicPr>
                            <p:cNvPr id="26" name="对象 25">
                              <a:extLst>
                                <a:ext uri="{FF2B5EF4-FFF2-40B4-BE49-F238E27FC236}">
                                  <a16:creationId xmlns:a16="http://schemas.microsoft.com/office/drawing/2014/main" id="{8BB8AEB9-4BC1-A4C2-837C-D14DD3712CAF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026478" y="5909974"/>
                              <a:ext cx="3050527" cy="3600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6" name="对象 25">
                  <a:extLst>
                    <a:ext uri="{FF2B5EF4-FFF2-40B4-BE49-F238E27FC236}">
                      <a16:creationId xmlns:a16="http://schemas.microsoft.com/office/drawing/2014/main" id="{8BB8AEB9-4BC1-A4C2-837C-D14DD3712CAF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15723509"/>
                    </p:ext>
                  </p:extLst>
                </p:nvPr>
              </p:nvGraphicFramePr>
              <p:xfrm>
                <a:off x="2026478" y="5909974"/>
                <a:ext cx="3050527" cy="360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0" imgW="2044440" imgH="241200" progId="Equation.DSMT4">
                        <p:embed/>
                      </p:oleObj>
                    </mc:Choice>
                    <mc:Fallback>
                      <p:oleObj name="Equation" r:id="rId10" imgW="2044440" imgH="241200" progId="Equation.DSMT4">
                        <p:embed/>
                        <p:pic>
                          <p:nvPicPr>
                            <p:cNvPr id="26" name="对象 25">
                              <a:extLst>
                                <a:ext uri="{FF2B5EF4-FFF2-40B4-BE49-F238E27FC236}">
                                  <a16:creationId xmlns:a16="http://schemas.microsoft.com/office/drawing/2014/main" id="{9356EC40-A82C-6421-CF8E-A3B17889E7B5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026478" y="5909974"/>
                              <a:ext cx="3050527" cy="3600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AF963471-D7BF-D00D-0785-0D400158752B}"/>
              </a:ext>
            </a:extLst>
          </p:cNvPr>
          <p:cNvSpPr txBox="1"/>
          <p:nvPr/>
        </p:nvSpPr>
        <p:spPr>
          <a:xfrm>
            <a:off x="44114" y="6457914"/>
            <a:ext cx="4074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altLang="zh-CN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Phys. Rev. Lett. 127, 080502(2021)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557278A-5491-3A4F-6C14-81C0DE9FAA7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61"/>
          <a:stretch/>
        </p:blipFill>
        <p:spPr>
          <a:xfrm>
            <a:off x="3047088" y="1698105"/>
            <a:ext cx="5834654" cy="226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9C37ABB-2D74-698B-49BB-FA560B0BFD58}"/>
              </a:ext>
            </a:extLst>
          </p:cNvPr>
          <p:cNvSpPr txBox="1"/>
          <p:nvPr/>
        </p:nvSpPr>
        <p:spPr>
          <a:xfrm>
            <a:off x="270504" y="4568707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(Duan state)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BBBD33B8-2123-8A30-39C4-5E953836F359}"/>
              </a:ext>
            </a:extLst>
          </p:cNvPr>
          <p:cNvGrpSpPr>
            <a:grpSpLocks noChangeAspect="1"/>
          </p:cNvGrpSpPr>
          <p:nvPr/>
        </p:nvGrpSpPr>
        <p:grpSpPr>
          <a:xfrm>
            <a:off x="2307526" y="1826653"/>
            <a:ext cx="751632" cy="720000"/>
            <a:chOff x="4370920" y="1776533"/>
            <a:chExt cx="3450159" cy="3304934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953E57AF-68D6-9E17-1A54-FC24EA01631E}"/>
                </a:ext>
              </a:extLst>
            </p:cNvPr>
            <p:cNvSpPr/>
            <p:nvPr/>
          </p:nvSpPr>
          <p:spPr bwMode="auto">
            <a:xfrm>
              <a:off x="4370920" y="1776533"/>
              <a:ext cx="3450159" cy="330493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9" name="任意多边形 24">
              <a:extLst>
                <a:ext uri="{FF2B5EF4-FFF2-40B4-BE49-F238E27FC236}">
                  <a16:creationId xmlns:a16="http://schemas.microsoft.com/office/drawing/2014/main" id="{AA93B5B6-6815-3018-F580-7A859D63471C}"/>
                </a:ext>
              </a:extLst>
            </p:cNvPr>
            <p:cNvSpPr/>
            <p:nvPr/>
          </p:nvSpPr>
          <p:spPr bwMode="auto">
            <a:xfrm>
              <a:off x="5586895" y="3941122"/>
              <a:ext cx="1008726" cy="1140345"/>
            </a:xfrm>
            <a:custGeom>
              <a:avLst/>
              <a:gdLst>
                <a:gd name="connsiteX0" fmla="*/ 377600 w 728698"/>
                <a:gd name="connsiteY0" fmla="*/ 587 h 857239"/>
                <a:gd name="connsiteX1" fmla="*/ 475757 w 728698"/>
                <a:gd name="connsiteY1" fmla="*/ 26996 h 857239"/>
                <a:gd name="connsiteX2" fmla="*/ 471982 w 728698"/>
                <a:gd name="connsiteY2" fmla="*/ 49632 h 857239"/>
                <a:gd name="connsiteX3" fmla="*/ 468206 w 728698"/>
                <a:gd name="connsiteY3" fmla="*/ 53405 h 857239"/>
                <a:gd name="connsiteX4" fmla="*/ 551262 w 728698"/>
                <a:gd name="connsiteY4" fmla="*/ 128860 h 857239"/>
                <a:gd name="connsiteX5" fmla="*/ 728698 w 728698"/>
                <a:gd name="connsiteY5" fmla="*/ 457088 h 857239"/>
                <a:gd name="connsiteX6" fmla="*/ 703215 w 728698"/>
                <a:gd name="connsiteY6" fmla="*/ 784432 h 857239"/>
                <a:gd name="connsiteX7" fmla="*/ 702197 w 728698"/>
                <a:gd name="connsiteY7" fmla="*/ 810659 h 857239"/>
                <a:gd name="connsiteX8" fmla="*/ 618926 w 728698"/>
                <a:gd name="connsiteY8" fmla="*/ 832002 h 857239"/>
                <a:gd name="connsiteX9" fmla="*/ 367775 w 728698"/>
                <a:gd name="connsiteY9" fmla="*/ 857239 h 857239"/>
                <a:gd name="connsiteX10" fmla="*/ 116625 w 728698"/>
                <a:gd name="connsiteY10" fmla="*/ 832002 h 857239"/>
                <a:gd name="connsiteX11" fmla="*/ 54345 w 728698"/>
                <a:gd name="connsiteY11" fmla="*/ 816039 h 857239"/>
                <a:gd name="connsiteX12" fmla="*/ 52103 w 728698"/>
                <a:gd name="connsiteY12" fmla="*/ 784300 h 857239"/>
                <a:gd name="connsiteX13" fmla="*/ 75 w 728698"/>
                <a:gd name="connsiteY13" fmla="*/ 291088 h 857239"/>
                <a:gd name="connsiteX14" fmla="*/ 283219 w 728698"/>
                <a:gd name="connsiteY14" fmla="*/ 30769 h 857239"/>
                <a:gd name="connsiteX15" fmla="*/ 377600 w 728698"/>
                <a:gd name="connsiteY15" fmla="*/ 587 h 85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8698" h="857239">
                  <a:moveTo>
                    <a:pt x="377600" y="587"/>
                  </a:moveTo>
                  <a:cubicBezTo>
                    <a:pt x="385151" y="-3186"/>
                    <a:pt x="449330" y="11905"/>
                    <a:pt x="475757" y="26996"/>
                  </a:cubicBezTo>
                  <a:cubicBezTo>
                    <a:pt x="487083" y="34542"/>
                    <a:pt x="460656" y="42087"/>
                    <a:pt x="471982" y="49632"/>
                  </a:cubicBezTo>
                  <a:cubicBezTo>
                    <a:pt x="471982" y="49632"/>
                    <a:pt x="471982" y="49632"/>
                    <a:pt x="468206" y="53405"/>
                  </a:cubicBezTo>
                  <a:cubicBezTo>
                    <a:pt x="498408" y="79814"/>
                    <a:pt x="524835" y="106224"/>
                    <a:pt x="551262" y="128860"/>
                  </a:cubicBezTo>
                  <a:cubicBezTo>
                    <a:pt x="653194" y="226951"/>
                    <a:pt x="728698" y="340133"/>
                    <a:pt x="728698" y="457088"/>
                  </a:cubicBezTo>
                  <a:cubicBezTo>
                    <a:pt x="728698" y="547634"/>
                    <a:pt x="711710" y="623325"/>
                    <a:pt x="703215" y="784432"/>
                  </a:cubicBezTo>
                  <a:lnTo>
                    <a:pt x="702197" y="810659"/>
                  </a:lnTo>
                  <a:lnTo>
                    <a:pt x="618926" y="832002"/>
                  </a:lnTo>
                  <a:cubicBezTo>
                    <a:pt x="537802" y="848549"/>
                    <a:pt x="453807" y="857239"/>
                    <a:pt x="367775" y="857239"/>
                  </a:cubicBezTo>
                  <a:cubicBezTo>
                    <a:pt x="281744" y="857239"/>
                    <a:pt x="197749" y="848549"/>
                    <a:pt x="116625" y="832002"/>
                  </a:cubicBezTo>
                  <a:lnTo>
                    <a:pt x="54345" y="816039"/>
                  </a:lnTo>
                  <a:lnTo>
                    <a:pt x="52103" y="784300"/>
                  </a:lnTo>
                  <a:cubicBezTo>
                    <a:pt x="37651" y="608823"/>
                    <a:pt x="75" y="291088"/>
                    <a:pt x="75" y="291088"/>
                  </a:cubicBezTo>
                  <a:cubicBezTo>
                    <a:pt x="-3700" y="143951"/>
                    <a:pt x="135984" y="132633"/>
                    <a:pt x="283219" y="30769"/>
                  </a:cubicBezTo>
                  <a:cubicBezTo>
                    <a:pt x="305871" y="15678"/>
                    <a:pt x="370050" y="-3186"/>
                    <a:pt x="377600" y="587"/>
                  </a:cubicBezTo>
                  <a:close/>
                </a:path>
              </a:pathLst>
            </a:custGeom>
            <a:solidFill>
              <a:srgbClr val="E86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20" name="任意多边形 6">
              <a:extLst>
                <a:ext uri="{FF2B5EF4-FFF2-40B4-BE49-F238E27FC236}">
                  <a16:creationId xmlns:a16="http://schemas.microsoft.com/office/drawing/2014/main" id="{F7C97587-F3E2-8227-A6F3-455A3C2B1982}"/>
                </a:ext>
              </a:extLst>
            </p:cNvPr>
            <p:cNvSpPr/>
            <p:nvPr/>
          </p:nvSpPr>
          <p:spPr bwMode="auto">
            <a:xfrm>
              <a:off x="5988319" y="3962224"/>
              <a:ext cx="268102" cy="236519"/>
            </a:xfrm>
            <a:custGeom>
              <a:avLst/>
              <a:gdLst>
                <a:gd name="T0" fmla="*/ 17 w 51"/>
                <a:gd name="T1" fmla="*/ 7 h 47"/>
                <a:gd name="T2" fmla="*/ 50 w 51"/>
                <a:gd name="T3" fmla="*/ 9 h 47"/>
                <a:gd name="T4" fmla="*/ 51 w 51"/>
                <a:gd name="T5" fmla="*/ 23 h 47"/>
                <a:gd name="T6" fmla="*/ 0 w 51"/>
                <a:gd name="T7" fmla="*/ 24 h 47"/>
                <a:gd name="T8" fmla="*/ 0 w 51"/>
                <a:gd name="T9" fmla="*/ 0 h 47"/>
                <a:gd name="T10" fmla="*/ 17 w 51"/>
                <a:gd name="T11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47">
                  <a:moveTo>
                    <a:pt x="17" y="7"/>
                  </a:moveTo>
                  <a:cubicBezTo>
                    <a:pt x="28" y="10"/>
                    <a:pt x="42" y="9"/>
                    <a:pt x="50" y="9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46"/>
                    <a:pt x="1" y="47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3"/>
                    <a:pt x="12" y="5"/>
                    <a:pt x="17" y="7"/>
                  </a:cubicBezTo>
                  <a:close/>
                </a:path>
              </a:pathLst>
            </a:custGeom>
            <a:solidFill>
              <a:srgbClr val="F9D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22" name="任意多边形 7">
              <a:extLst>
                <a:ext uri="{FF2B5EF4-FFF2-40B4-BE49-F238E27FC236}">
                  <a16:creationId xmlns:a16="http://schemas.microsoft.com/office/drawing/2014/main" id="{9625A1C0-116F-1E51-4ADC-B76E2501E046}"/>
                </a:ext>
              </a:extLst>
            </p:cNvPr>
            <p:cNvSpPr/>
            <p:nvPr/>
          </p:nvSpPr>
          <p:spPr bwMode="auto">
            <a:xfrm>
              <a:off x="5983924" y="3687692"/>
              <a:ext cx="265905" cy="164719"/>
            </a:xfrm>
            <a:custGeom>
              <a:avLst/>
              <a:gdLst>
                <a:gd name="T0" fmla="*/ 0 w 51"/>
                <a:gd name="T1" fmla="*/ 1 h 33"/>
                <a:gd name="T2" fmla="*/ 50 w 51"/>
                <a:gd name="T3" fmla="*/ 0 h 33"/>
                <a:gd name="T4" fmla="*/ 51 w 51"/>
                <a:gd name="T5" fmla="*/ 33 h 33"/>
                <a:gd name="T6" fmla="*/ 0 w 51"/>
                <a:gd name="T7" fmla="*/ 27 h 33"/>
                <a:gd name="T8" fmla="*/ 0 w 51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3">
                  <a:moveTo>
                    <a:pt x="0" y="1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35" y="31"/>
                    <a:pt x="13" y="29"/>
                    <a:pt x="0" y="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9C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23" name="任意多边形 8">
              <a:extLst>
                <a:ext uri="{FF2B5EF4-FFF2-40B4-BE49-F238E27FC236}">
                  <a16:creationId xmlns:a16="http://schemas.microsoft.com/office/drawing/2014/main" id="{298C7562-FC50-EAB9-DCB4-9CA9317795CF}"/>
                </a:ext>
              </a:extLst>
            </p:cNvPr>
            <p:cNvSpPr/>
            <p:nvPr/>
          </p:nvSpPr>
          <p:spPr bwMode="auto">
            <a:xfrm>
              <a:off x="5983924" y="3822846"/>
              <a:ext cx="265905" cy="219625"/>
            </a:xfrm>
            <a:custGeom>
              <a:avLst/>
              <a:gdLst>
                <a:gd name="T0" fmla="*/ 18 w 51"/>
                <a:gd name="T1" fmla="*/ 35 h 44"/>
                <a:gd name="T2" fmla="*/ 1 w 51"/>
                <a:gd name="T3" fmla="*/ 28 h 44"/>
                <a:gd name="T4" fmla="*/ 0 w 51"/>
                <a:gd name="T5" fmla="*/ 0 h 44"/>
                <a:gd name="T6" fmla="*/ 51 w 51"/>
                <a:gd name="T7" fmla="*/ 6 h 44"/>
                <a:gd name="T8" fmla="*/ 51 w 51"/>
                <a:gd name="T9" fmla="*/ 37 h 44"/>
                <a:gd name="T10" fmla="*/ 18 w 51"/>
                <a:gd name="T11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44">
                  <a:moveTo>
                    <a:pt x="18" y="35"/>
                  </a:moveTo>
                  <a:cubicBezTo>
                    <a:pt x="13" y="33"/>
                    <a:pt x="7" y="31"/>
                    <a:pt x="1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2"/>
                    <a:pt x="35" y="4"/>
                    <a:pt x="51" y="6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35" y="44"/>
                    <a:pt x="29" y="38"/>
                    <a:pt x="18" y="35"/>
                  </a:cubicBezTo>
                  <a:close/>
                </a:path>
              </a:pathLst>
            </a:custGeom>
            <a:solidFill>
              <a:srgbClr val="E5B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27" name="任意多边形 9">
              <a:extLst>
                <a:ext uri="{FF2B5EF4-FFF2-40B4-BE49-F238E27FC236}">
                  <a16:creationId xmlns:a16="http://schemas.microsoft.com/office/drawing/2014/main" id="{2C30641D-D21F-9771-B0D3-7AA28C8480F9}"/>
                </a:ext>
              </a:extLst>
            </p:cNvPr>
            <p:cNvSpPr/>
            <p:nvPr/>
          </p:nvSpPr>
          <p:spPr bwMode="auto">
            <a:xfrm>
              <a:off x="5665280" y="2644474"/>
              <a:ext cx="1015270" cy="1338867"/>
            </a:xfrm>
            <a:custGeom>
              <a:avLst/>
              <a:gdLst>
                <a:gd name="T0" fmla="*/ 119 w 194"/>
                <a:gd name="T1" fmla="*/ 260 h 267"/>
                <a:gd name="T2" fmla="*/ 186 w 194"/>
                <a:gd name="T3" fmla="*/ 164 h 267"/>
                <a:gd name="T4" fmla="*/ 171 w 194"/>
                <a:gd name="T5" fmla="*/ 76 h 267"/>
                <a:gd name="T6" fmla="*/ 76 w 194"/>
                <a:gd name="T7" fmla="*/ 8 h 267"/>
                <a:gd name="T8" fmla="*/ 8 w 194"/>
                <a:gd name="T9" fmla="*/ 103 h 267"/>
                <a:gd name="T10" fmla="*/ 23 w 194"/>
                <a:gd name="T11" fmla="*/ 192 h 267"/>
                <a:gd name="T12" fmla="*/ 119 w 194"/>
                <a:gd name="T13" fmla="*/ 26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267">
                  <a:moveTo>
                    <a:pt x="119" y="260"/>
                  </a:moveTo>
                  <a:cubicBezTo>
                    <a:pt x="164" y="252"/>
                    <a:pt x="194" y="209"/>
                    <a:pt x="186" y="164"/>
                  </a:cubicBezTo>
                  <a:cubicBezTo>
                    <a:pt x="171" y="76"/>
                    <a:pt x="171" y="76"/>
                    <a:pt x="171" y="76"/>
                  </a:cubicBezTo>
                  <a:cubicBezTo>
                    <a:pt x="164" y="30"/>
                    <a:pt x="121" y="0"/>
                    <a:pt x="76" y="8"/>
                  </a:cubicBezTo>
                  <a:cubicBezTo>
                    <a:pt x="31" y="15"/>
                    <a:pt x="0" y="58"/>
                    <a:pt x="8" y="103"/>
                  </a:cubicBezTo>
                  <a:cubicBezTo>
                    <a:pt x="23" y="192"/>
                    <a:pt x="23" y="192"/>
                    <a:pt x="23" y="192"/>
                  </a:cubicBezTo>
                  <a:cubicBezTo>
                    <a:pt x="31" y="237"/>
                    <a:pt x="74" y="267"/>
                    <a:pt x="119" y="260"/>
                  </a:cubicBezTo>
                </a:path>
              </a:pathLst>
            </a:custGeom>
            <a:solidFill>
              <a:srgbClr val="E5B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28" name="任意多边形 10">
              <a:extLst>
                <a:ext uri="{FF2B5EF4-FFF2-40B4-BE49-F238E27FC236}">
                  <a16:creationId xmlns:a16="http://schemas.microsoft.com/office/drawing/2014/main" id="{4F317F76-22F6-07AA-0D9A-62BBEC6CE804}"/>
                </a:ext>
              </a:extLst>
            </p:cNvPr>
            <p:cNvSpPr/>
            <p:nvPr/>
          </p:nvSpPr>
          <p:spPr bwMode="auto">
            <a:xfrm>
              <a:off x="5759774" y="2638138"/>
              <a:ext cx="925171" cy="1334643"/>
            </a:xfrm>
            <a:custGeom>
              <a:avLst/>
              <a:gdLst>
                <a:gd name="T0" fmla="*/ 112 w 177"/>
                <a:gd name="T1" fmla="*/ 259 h 266"/>
                <a:gd name="T2" fmla="*/ 170 w 177"/>
                <a:gd name="T3" fmla="*/ 172 h 266"/>
                <a:gd name="T4" fmla="*/ 157 w 177"/>
                <a:gd name="T5" fmla="*/ 69 h 266"/>
                <a:gd name="T6" fmla="*/ 69 w 177"/>
                <a:gd name="T7" fmla="*/ 7 h 266"/>
                <a:gd name="T8" fmla="*/ 7 w 177"/>
                <a:gd name="T9" fmla="*/ 95 h 266"/>
                <a:gd name="T10" fmla="*/ 24 w 177"/>
                <a:gd name="T11" fmla="*/ 196 h 266"/>
                <a:gd name="T12" fmla="*/ 112 w 177"/>
                <a:gd name="T13" fmla="*/ 259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266">
                  <a:moveTo>
                    <a:pt x="112" y="259"/>
                  </a:moveTo>
                  <a:cubicBezTo>
                    <a:pt x="154" y="251"/>
                    <a:pt x="177" y="214"/>
                    <a:pt x="170" y="172"/>
                  </a:cubicBezTo>
                  <a:cubicBezTo>
                    <a:pt x="157" y="69"/>
                    <a:pt x="157" y="69"/>
                    <a:pt x="157" y="69"/>
                  </a:cubicBezTo>
                  <a:cubicBezTo>
                    <a:pt x="150" y="28"/>
                    <a:pt x="111" y="0"/>
                    <a:pt x="69" y="7"/>
                  </a:cubicBezTo>
                  <a:cubicBezTo>
                    <a:pt x="28" y="14"/>
                    <a:pt x="0" y="53"/>
                    <a:pt x="7" y="95"/>
                  </a:cubicBezTo>
                  <a:cubicBezTo>
                    <a:pt x="24" y="196"/>
                    <a:pt x="24" y="196"/>
                    <a:pt x="24" y="196"/>
                  </a:cubicBezTo>
                  <a:cubicBezTo>
                    <a:pt x="31" y="238"/>
                    <a:pt x="71" y="266"/>
                    <a:pt x="112" y="259"/>
                  </a:cubicBezTo>
                </a:path>
              </a:pathLst>
            </a:custGeom>
            <a:solidFill>
              <a:srgbClr val="F9D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29" name="任意多边形 11">
              <a:extLst>
                <a:ext uri="{FF2B5EF4-FFF2-40B4-BE49-F238E27FC236}">
                  <a16:creationId xmlns:a16="http://schemas.microsoft.com/office/drawing/2014/main" id="{EBBB16C5-2658-5638-6B77-F125225273BC}"/>
                </a:ext>
              </a:extLst>
            </p:cNvPr>
            <p:cNvSpPr/>
            <p:nvPr/>
          </p:nvSpPr>
          <p:spPr bwMode="auto">
            <a:xfrm>
              <a:off x="5968542" y="3535644"/>
              <a:ext cx="167014" cy="65466"/>
            </a:xfrm>
            <a:custGeom>
              <a:avLst/>
              <a:gdLst>
                <a:gd name="T0" fmla="*/ 20 w 32"/>
                <a:gd name="T1" fmla="*/ 0 h 13"/>
                <a:gd name="T2" fmla="*/ 14 w 32"/>
                <a:gd name="T3" fmla="*/ 0 h 13"/>
                <a:gd name="T4" fmla="*/ 1 w 32"/>
                <a:gd name="T5" fmla="*/ 9 h 13"/>
                <a:gd name="T6" fmla="*/ 12 w 32"/>
                <a:gd name="T7" fmla="*/ 13 h 13"/>
                <a:gd name="T8" fmla="*/ 18 w 32"/>
                <a:gd name="T9" fmla="*/ 12 h 13"/>
                <a:gd name="T10" fmla="*/ 31 w 32"/>
                <a:gd name="T11" fmla="*/ 4 h 13"/>
                <a:gd name="T12" fmla="*/ 20 w 32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3">
                  <a:moveTo>
                    <a:pt x="20" y="0"/>
                  </a:moveTo>
                  <a:cubicBezTo>
                    <a:pt x="18" y="0"/>
                    <a:pt x="16" y="0"/>
                    <a:pt x="14" y="0"/>
                  </a:cubicBezTo>
                  <a:cubicBezTo>
                    <a:pt x="6" y="2"/>
                    <a:pt x="0" y="6"/>
                    <a:pt x="1" y="9"/>
                  </a:cubicBezTo>
                  <a:cubicBezTo>
                    <a:pt x="2" y="11"/>
                    <a:pt x="6" y="13"/>
                    <a:pt x="12" y="13"/>
                  </a:cubicBezTo>
                  <a:cubicBezTo>
                    <a:pt x="14" y="13"/>
                    <a:pt x="16" y="13"/>
                    <a:pt x="18" y="12"/>
                  </a:cubicBezTo>
                  <a:cubicBezTo>
                    <a:pt x="26" y="11"/>
                    <a:pt x="32" y="7"/>
                    <a:pt x="31" y="4"/>
                  </a:cubicBezTo>
                  <a:cubicBezTo>
                    <a:pt x="30" y="1"/>
                    <a:pt x="26" y="0"/>
                    <a:pt x="20" y="0"/>
                  </a:cubicBezTo>
                </a:path>
              </a:pathLst>
            </a:custGeom>
            <a:solidFill>
              <a:srgbClr val="F4C2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30" name="任意多边形 12">
              <a:extLst>
                <a:ext uri="{FF2B5EF4-FFF2-40B4-BE49-F238E27FC236}">
                  <a16:creationId xmlns:a16="http://schemas.microsoft.com/office/drawing/2014/main" id="{EA48DD1F-2F21-7A38-BB93-4DAE83C51A02}"/>
                </a:ext>
              </a:extLst>
            </p:cNvPr>
            <p:cNvSpPr/>
            <p:nvPr/>
          </p:nvSpPr>
          <p:spPr bwMode="auto">
            <a:xfrm>
              <a:off x="6454201" y="3440614"/>
              <a:ext cx="173607" cy="69689"/>
            </a:xfrm>
            <a:custGeom>
              <a:avLst/>
              <a:gdLst>
                <a:gd name="T0" fmla="*/ 22 w 33"/>
                <a:gd name="T1" fmla="*/ 0 h 14"/>
                <a:gd name="T2" fmla="*/ 14 w 33"/>
                <a:gd name="T3" fmla="*/ 1 h 14"/>
                <a:gd name="T4" fmla="*/ 2 w 33"/>
                <a:gd name="T5" fmla="*/ 10 h 14"/>
                <a:gd name="T6" fmla="*/ 11 w 33"/>
                <a:gd name="T7" fmla="*/ 14 h 14"/>
                <a:gd name="T8" fmla="*/ 19 w 33"/>
                <a:gd name="T9" fmla="*/ 12 h 14"/>
                <a:gd name="T10" fmla="*/ 31 w 33"/>
                <a:gd name="T11" fmla="*/ 3 h 14"/>
                <a:gd name="T12" fmla="*/ 22 w 33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4">
                  <a:moveTo>
                    <a:pt x="22" y="0"/>
                  </a:moveTo>
                  <a:cubicBezTo>
                    <a:pt x="20" y="0"/>
                    <a:pt x="17" y="0"/>
                    <a:pt x="14" y="1"/>
                  </a:cubicBezTo>
                  <a:cubicBezTo>
                    <a:pt x="6" y="3"/>
                    <a:pt x="0" y="7"/>
                    <a:pt x="2" y="10"/>
                  </a:cubicBezTo>
                  <a:cubicBezTo>
                    <a:pt x="3" y="12"/>
                    <a:pt x="6" y="14"/>
                    <a:pt x="11" y="14"/>
                  </a:cubicBezTo>
                  <a:cubicBezTo>
                    <a:pt x="13" y="14"/>
                    <a:pt x="16" y="13"/>
                    <a:pt x="19" y="12"/>
                  </a:cubicBezTo>
                  <a:cubicBezTo>
                    <a:pt x="27" y="10"/>
                    <a:pt x="33" y="6"/>
                    <a:pt x="31" y="3"/>
                  </a:cubicBezTo>
                  <a:cubicBezTo>
                    <a:pt x="31" y="1"/>
                    <a:pt x="27" y="0"/>
                    <a:pt x="22" y="0"/>
                  </a:cubicBezTo>
                </a:path>
              </a:pathLst>
            </a:custGeom>
            <a:solidFill>
              <a:srgbClr val="F4C2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31" name="任意多边形 13">
              <a:extLst>
                <a:ext uri="{FF2B5EF4-FFF2-40B4-BE49-F238E27FC236}">
                  <a16:creationId xmlns:a16="http://schemas.microsoft.com/office/drawing/2014/main" id="{76EEF368-EFBB-9E2B-6FF7-0D34F16D2C64}"/>
                </a:ext>
              </a:extLst>
            </p:cNvPr>
            <p:cNvSpPr/>
            <p:nvPr/>
          </p:nvSpPr>
          <p:spPr bwMode="auto">
            <a:xfrm>
              <a:off x="5555402" y="3366702"/>
              <a:ext cx="303262" cy="354779"/>
            </a:xfrm>
            <a:custGeom>
              <a:avLst/>
              <a:gdLst>
                <a:gd name="T0" fmla="*/ 52 w 58"/>
                <a:gd name="T1" fmla="*/ 31 h 71"/>
                <a:gd name="T2" fmla="*/ 39 w 58"/>
                <a:gd name="T3" fmla="*/ 68 h 71"/>
                <a:gd name="T4" fmla="*/ 5 w 58"/>
                <a:gd name="T5" fmla="*/ 40 h 71"/>
                <a:gd name="T6" fmla="*/ 18 w 58"/>
                <a:gd name="T7" fmla="*/ 3 h 71"/>
                <a:gd name="T8" fmla="*/ 52 w 58"/>
                <a:gd name="T9" fmla="*/ 3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71">
                  <a:moveTo>
                    <a:pt x="52" y="31"/>
                  </a:moveTo>
                  <a:cubicBezTo>
                    <a:pt x="58" y="49"/>
                    <a:pt x="52" y="66"/>
                    <a:pt x="39" y="68"/>
                  </a:cubicBezTo>
                  <a:cubicBezTo>
                    <a:pt x="27" y="71"/>
                    <a:pt x="11" y="58"/>
                    <a:pt x="5" y="40"/>
                  </a:cubicBezTo>
                  <a:cubicBezTo>
                    <a:pt x="0" y="22"/>
                    <a:pt x="5" y="5"/>
                    <a:pt x="18" y="3"/>
                  </a:cubicBezTo>
                  <a:cubicBezTo>
                    <a:pt x="31" y="0"/>
                    <a:pt x="46" y="12"/>
                    <a:pt x="52" y="31"/>
                  </a:cubicBezTo>
                  <a:close/>
                </a:path>
              </a:pathLst>
            </a:custGeom>
            <a:solidFill>
              <a:srgbClr val="E5B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32" name="任意多边形 14">
              <a:extLst>
                <a:ext uri="{FF2B5EF4-FFF2-40B4-BE49-F238E27FC236}">
                  <a16:creationId xmlns:a16="http://schemas.microsoft.com/office/drawing/2014/main" id="{17D4BE49-FEDC-BB68-A492-1B6DCC4A7EB9}"/>
                </a:ext>
              </a:extLst>
            </p:cNvPr>
            <p:cNvSpPr/>
            <p:nvPr/>
          </p:nvSpPr>
          <p:spPr bwMode="auto">
            <a:xfrm>
              <a:off x="5518043" y="2543109"/>
              <a:ext cx="1155913" cy="918624"/>
            </a:xfrm>
            <a:custGeom>
              <a:avLst/>
              <a:gdLst>
                <a:gd name="T0" fmla="*/ 58 w 221"/>
                <a:gd name="T1" fmla="*/ 98 h 183"/>
                <a:gd name="T2" fmla="*/ 218 w 221"/>
                <a:gd name="T3" fmla="*/ 109 h 183"/>
                <a:gd name="T4" fmla="*/ 191 w 221"/>
                <a:gd name="T5" fmla="*/ 28 h 183"/>
                <a:gd name="T6" fmla="*/ 38 w 221"/>
                <a:gd name="T7" fmla="*/ 30 h 183"/>
                <a:gd name="T8" fmla="*/ 0 w 221"/>
                <a:gd name="T9" fmla="*/ 106 h 183"/>
                <a:gd name="T10" fmla="*/ 29 w 221"/>
                <a:gd name="T11" fmla="*/ 169 h 183"/>
                <a:gd name="T12" fmla="*/ 50 w 221"/>
                <a:gd name="T13" fmla="*/ 183 h 183"/>
                <a:gd name="T14" fmla="*/ 59 w 221"/>
                <a:gd name="T15" fmla="*/ 163 h 183"/>
                <a:gd name="T16" fmla="*/ 58 w 221"/>
                <a:gd name="T17" fmla="*/ 9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183">
                  <a:moveTo>
                    <a:pt x="58" y="98"/>
                  </a:moveTo>
                  <a:cubicBezTo>
                    <a:pt x="58" y="98"/>
                    <a:pt x="117" y="136"/>
                    <a:pt x="218" y="109"/>
                  </a:cubicBezTo>
                  <a:cubicBezTo>
                    <a:pt x="218" y="109"/>
                    <a:pt x="221" y="52"/>
                    <a:pt x="191" y="28"/>
                  </a:cubicBezTo>
                  <a:cubicBezTo>
                    <a:pt x="161" y="5"/>
                    <a:pt x="81" y="0"/>
                    <a:pt x="38" y="30"/>
                  </a:cubicBezTo>
                  <a:cubicBezTo>
                    <a:pt x="23" y="41"/>
                    <a:pt x="0" y="55"/>
                    <a:pt x="0" y="106"/>
                  </a:cubicBezTo>
                  <a:cubicBezTo>
                    <a:pt x="0" y="135"/>
                    <a:pt x="29" y="169"/>
                    <a:pt x="29" y="169"/>
                  </a:cubicBezTo>
                  <a:cubicBezTo>
                    <a:pt x="29" y="169"/>
                    <a:pt x="41" y="169"/>
                    <a:pt x="50" y="183"/>
                  </a:cubicBezTo>
                  <a:cubicBezTo>
                    <a:pt x="50" y="183"/>
                    <a:pt x="55" y="172"/>
                    <a:pt x="59" y="163"/>
                  </a:cubicBezTo>
                  <a:cubicBezTo>
                    <a:pt x="59" y="163"/>
                    <a:pt x="71" y="132"/>
                    <a:pt x="58" y="98"/>
                  </a:cubicBezTo>
                  <a:close/>
                </a:path>
              </a:pathLst>
            </a:custGeom>
            <a:solidFill>
              <a:srgbClr val="996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33" name="任意多边形 15">
              <a:extLst>
                <a:ext uri="{FF2B5EF4-FFF2-40B4-BE49-F238E27FC236}">
                  <a16:creationId xmlns:a16="http://schemas.microsoft.com/office/drawing/2014/main" id="{58206C51-2321-81BF-F3DD-0B2AAE42EAEC}"/>
                </a:ext>
              </a:extLst>
            </p:cNvPr>
            <p:cNvSpPr/>
            <p:nvPr/>
          </p:nvSpPr>
          <p:spPr bwMode="auto">
            <a:xfrm>
              <a:off x="6282792" y="3670798"/>
              <a:ext cx="151632" cy="86584"/>
            </a:xfrm>
            <a:custGeom>
              <a:avLst/>
              <a:gdLst>
                <a:gd name="T0" fmla="*/ 29 w 29"/>
                <a:gd name="T1" fmla="*/ 0 h 17"/>
                <a:gd name="T2" fmla="*/ 17 w 29"/>
                <a:gd name="T3" fmla="*/ 4 h 17"/>
                <a:gd name="T4" fmla="*/ 0 w 29"/>
                <a:gd name="T5" fmla="*/ 3 h 17"/>
                <a:gd name="T6" fmla="*/ 3 w 29"/>
                <a:gd name="T7" fmla="*/ 11 h 17"/>
                <a:gd name="T8" fmla="*/ 16 w 29"/>
                <a:gd name="T9" fmla="*/ 16 h 17"/>
                <a:gd name="T10" fmla="*/ 23 w 29"/>
                <a:gd name="T11" fmla="*/ 13 h 17"/>
                <a:gd name="T12" fmla="*/ 29 w 29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7">
                  <a:moveTo>
                    <a:pt x="29" y="0"/>
                  </a:moveTo>
                  <a:cubicBezTo>
                    <a:pt x="29" y="0"/>
                    <a:pt x="24" y="2"/>
                    <a:pt x="17" y="4"/>
                  </a:cubicBezTo>
                  <a:cubicBezTo>
                    <a:pt x="10" y="5"/>
                    <a:pt x="0" y="3"/>
                    <a:pt x="0" y="3"/>
                  </a:cubicBezTo>
                  <a:cubicBezTo>
                    <a:pt x="0" y="3"/>
                    <a:pt x="0" y="7"/>
                    <a:pt x="3" y="11"/>
                  </a:cubicBezTo>
                  <a:cubicBezTo>
                    <a:pt x="6" y="14"/>
                    <a:pt x="10" y="17"/>
                    <a:pt x="16" y="16"/>
                  </a:cubicBezTo>
                  <a:cubicBezTo>
                    <a:pt x="19" y="15"/>
                    <a:pt x="21" y="15"/>
                    <a:pt x="23" y="13"/>
                  </a:cubicBezTo>
                  <a:cubicBezTo>
                    <a:pt x="29" y="9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34" name="任意多边形 26">
              <a:extLst>
                <a:ext uri="{FF2B5EF4-FFF2-40B4-BE49-F238E27FC236}">
                  <a16:creationId xmlns:a16="http://schemas.microsoft.com/office/drawing/2014/main" id="{1E177060-3C0D-BBE8-54FF-E5DA28C5211A}"/>
                </a:ext>
              </a:extLst>
            </p:cNvPr>
            <p:cNvSpPr/>
            <p:nvPr/>
          </p:nvSpPr>
          <p:spPr bwMode="auto">
            <a:xfrm>
              <a:off x="5421398" y="4074014"/>
              <a:ext cx="586253" cy="979871"/>
            </a:xfrm>
            <a:custGeom>
              <a:avLst/>
              <a:gdLst>
                <a:gd name="connsiteX0" fmla="*/ 263027 w 423506"/>
                <a:gd name="connsiteY0" fmla="*/ 321 h 736605"/>
                <a:gd name="connsiteX1" fmla="*/ 387634 w 423506"/>
                <a:gd name="connsiteY1" fmla="*/ 40375 h 736605"/>
                <a:gd name="connsiteX2" fmla="*/ 402738 w 423506"/>
                <a:gd name="connsiteY2" fmla="*/ 232631 h 736605"/>
                <a:gd name="connsiteX3" fmla="*/ 266331 w 423506"/>
                <a:gd name="connsiteY3" fmla="*/ 680286 h 736605"/>
                <a:gd name="connsiteX4" fmla="*/ 265778 w 423506"/>
                <a:gd name="connsiteY4" fmla="*/ 736605 h 736605"/>
                <a:gd name="connsiteX5" fmla="*/ 236179 w 423506"/>
                <a:gd name="connsiteY5" fmla="*/ 732102 h 736605"/>
                <a:gd name="connsiteX6" fmla="*/ 116751 w 423506"/>
                <a:gd name="connsiteY6" fmla="*/ 701491 h 736605"/>
                <a:gd name="connsiteX7" fmla="*/ 3293 w 423506"/>
                <a:gd name="connsiteY7" fmla="*/ 660098 h 736605"/>
                <a:gd name="connsiteX8" fmla="*/ 2012 w 423506"/>
                <a:gd name="connsiteY8" fmla="*/ 649657 h 736605"/>
                <a:gd name="connsiteX9" fmla="*/ 161075 w 423506"/>
                <a:gd name="connsiteY9" fmla="*/ 36605 h 736605"/>
                <a:gd name="connsiteX10" fmla="*/ 263027 w 423506"/>
                <a:gd name="connsiteY10" fmla="*/ 321 h 7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3506" h="736605">
                  <a:moveTo>
                    <a:pt x="263027" y="321"/>
                  </a:moveTo>
                  <a:cubicBezTo>
                    <a:pt x="308339" y="-2035"/>
                    <a:pt x="357427" y="8332"/>
                    <a:pt x="387634" y="40375"/>
                  </a:cubicBezTo>
                  <a:cubicBezTo>
                    <a:pt x="440498" y="96920"/>
                    <a:pt x="425394" y="202473"/>
                    <a:pt x="402738" y="232631"/>
                  </a:cubicBezTo>
                  <a:cubicBezTo>
                    <a:pt x="319667" y="343838"/>
                    <a:pt x="276243" y="510648"/>
                    <a:pt x="266331" y="680286"/>
                  </a:cubicBezTo>
                  <a:lnTo>
                    <a:pt x="265778" y="736605"/>
                  </a:lnTo>
                  <a:lnTo>
                    <a:pt x="236179" y="732102"/>
                  </a:lnTo>
                  <a:cubicBezTo>
                    <a:pt x="195617" y="723828"/>
                    <a:pt x="155773" y="713590"/>
                    <a:pt x="116751" y="701491"/>
                  </a:cubicBezTo>
                  <a:lnTo>
                    <a:pt x="3293" y="660098"/>
                  </a:lnTo>
                  <a:lnTo>
                    <a:pt x="2012" y="649657"/>
                  </a:lnTo>
                  <a:cubicBezTo>
                    <a:pt x="-10732" y="424887"/>
                    <a:pt x="36468" y="198703"/>
                    <a:pt x="161075" y="36605"/>
                  </a:cubicBezTo>
                  <a:cubicBezTo>
                    <a:pt x="176179" y="17756"/>
                    <a:pt x="217715" y="2677"/>
                    <a:pt x="263027" y="321"/>
                  </a:cubicBezTo>
                  <a:close/>
                </a:path>
              </a:pathLst>
            </a:custGeom>
            <a:solidFill>
              <a:srgbClr val="D64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24713244-DBD4-9DDC-42BE-36C9A6E74762}"/>
                </a:ext>
              </a:extLst>
            </p:cNvPr>
            <p:cNvSpPr/>
            <p:nvPr/>
          </p:nvSpPr>
          <p:spPr bwMode="auto">
            <a:xfrm>
              <a:off x="5241151" y="2524102"/>
              <a:ext cx="496647" cy="475151"/>
            </a:xfrm>
            <a:prstGeom prst="ellipse">
              <a:avLst/>
            </a:prstGeom>
            <a:solidFill>
              <a:srgbClr val="996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36" name="任意多边形 18">
              <a:extLst>
                <a:ext uri="{FF2B5EF4-FFF2-40B4-BE49-F238E27FC236}">
                  <a16:creationId xmlns:a16="http://schemas.microsoft.com/office/drawing/2014/main" id="{7BE1E1A4-DC48-BD70-7072-0D94580F53B1}"/>
                </a:ext>
              </a:extLst>
            </p:cNvPr>
            <p:cNvSpPr/>
            <p:nvPr/>
          </p:nvSpPr>
          <p:spPr bwMode="auto">
            <a:xfrm>
              <a:off x="6403658" y="3220989"/>
              <a:ext cx="167014" cy="139377"/>
            </a:xfrm>
            <a:custGeom>
              <a:avLst/>
              <a:gdLst>
                <a:gd name="T0" fmla="*/ 5 w 32"/>
                <a:gd name="T1" fmla="*/ 28 h 28"/>
                <a:gd name="T2" fmla="*/ 14 w 32"/>
                <a:gd name="T3" fmla="*/ 2 h 28"/>
                <a:gd name="T4" fmla="*/ 32 w 32"/>
                <a:gd name="T5" fmla="*/ 23 h 28"/>
                <a:gd name="T6" fmla="*/ 16 w 32"/>
                <a:gd name="T7" fmla="*/ 9 h 28"/>
                <a:gd name="T8" fmla="*/ 5 w 3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5" y="28"/>
                  </a:moveTo>
                  <a:cubicBezTo>
                    <a:pt x="5" y="28"/>
                    <a:pt x="0" y="4"/>
                    <a:pt x="14" y="2"/>
                  </a:cubicBezTo>
                  <a:cubicBezTo>
                    <a:pt x="29" y="0"/>
                    <a:pt x="32" y="23"/>
                    <a:pt x="32" y="23"/>
                  </a:cubicBezTo>
                  <a:cubicBezTo>
                    <a:pt x="32" y="23"/>
                    <a:pt x="24" y="7"/>
                    <a:pt x="16" y="9"/>
                  </a:cubicBezTo>
                  <a:cubicBezTo>
                    <a:pt x="8" y="11"/>
                    <a:pt x="5" y="28"/>
                    <a:pt x="5" y="28"/>
                  </a:cubicBezTo>
                  <a:close/>
                </a:path>
              </a:pathLst>
            </a:custGeom>
            <a:solidFill>
              <a:srgbClr val="242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37" name="任意多边形 19">
              <a:extLst>
                <a:ext uri="{FF2B5EF4-FFF2-40B4-BE49-F238E27FC236}">
                  <a16:creationId xmlns:a16="http://schemas.microsoft.com/office/drawing/2014/main" id="{C229A161-C5F8-955D-73B9-548E9371709A}"/>
                </a:ext>
              </a:extLst>
            </p:cNvPr>
            <p:cNvSpPr/>
            <p:nvPr/>
          </p:nvSpPr>
          <p:spPr bwMode="auto">
            <a:xfrm>
              <a:off x="6005900" y="3286455"/>
              <a:ext cx="160422" cy="143601"/>
            </a:xfrm>
            <a:custGeom>
              <a:avLst/>
              <a:gdLst>
                <a:gd name="T0" fmla="*/ 4 w 31"/>
                <a:gd name="T1" fmla="*/ 29 h 29"/>
                <a:gd name="T2" fmla="*/ 14 w 31"/>
                <a:gd name="T3" fmla="*/ 2 h 29"/>
                <a:gd name="T4" fmla="*/ 31 w 31"/>
                <a:gd name="T5" fmla="*/ 24 h 29"/>
                <a:gd name="T6" fmla="*/ 15 w 31"/>
                <a:gd name="T7" fmla="*/ 9 h 29"/>
                <a:gd name="T8" fmla="*/ 4 w 31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4" y="29"/>
                  </a:moveTo>
                  <a:cubicBezTo>
                    <a:pt x="4" y="29"/>
                    <a:pt x="0" y="4"/>
                    <a:pt x="14" y="2"/>
                  </a:cubicBezTo>
                  <a:cubicBezTo>
                    <a:pt x="28" y="0"/>
                    <a:pt x="31" y="24"/>
                    <a:pt x="31" y="24"/>
                  </a:cubicBezTo>
                  <a:cubicBezTo>
                    <a:pt x="31" y="24"/>
                    <a:pt x="23" y="7"/>
                    <a:pt x="15" y="9"/>
                  </a:cubicBezTo>
                  <a:cubicBezTo>
                    <a:pt x="7" y="11"/>
                    <a:pt x="4" y="29"/>
                    <a:pt x="4" y="29"/>
                  </a:cubicBezTo>
                  <a:close/>
                </a:path>
              </a:pathLst>
            </a:custGeom>
            <a:solidFill>
              <a:srgbClr val="242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38" name="任意多边形 20">
              <a:extLst>
                <a:ext uri="{FF2B5EF4-FFF2-40B4-BE49-F238E27FC236}">
                  <a16:creationId xmlns:a16="http://schemas.microsoft.com/office/drawing/2014/main" id="{1D5D2058-07C1-A0F5-B024-0C0CE61D690F}"/>
                </a:ext>
              </a:extLst>
            </p:cNvPr>
            <p:cNvSpPr/>
            <p:nvPr/>
          </p:nvSpPr>
          <p:spPr bwMode="auto">
            <a:xfrm>
              <a:off x="6392669" y="3100618"/>
              <a:ext cx="145039" cy="48572"/>
            </a:xfrm>
            <a:custGeom>
              <a:avLst/>
              <a:gdLst>
                <a:gd name="T0" fmla="*/ 27 w 28"/>
                <a:gd name="T1" fmla="*/ 9 h 10"/>
                <a:gd name="T2" fmla="*/ 25 w 28"/>
                <a:gd name="T3" fmla="*/ 9 h 10"/>
                <a:gd name="T4" fmla="*/ 3 w 28"/>
                <a:gd name="T5" fmla="*/ 10 h 10"/>
                <a:gd name="T6" fmla="*/ 0 w 28"/>
                <a:gd name="T7" fmla="*/ 8 h 10"/>
                <a:gd name="T8" fmla="*/ 1 w 28"/>
                <a:gd name="T9" fmla="*/ 5 h 10"/>
                <a:gd name="T10" fmla="*/ 26 w 28"/>
                <a:gd name="T11" fmla="*/ 5 h 10"/>
                <a:gd name="T12" fmla="*/ 28 w 28"/>
                <a:gd name="T13" fmla="*/ 8 h 10"/>
                <a:gd name="T14" fmla="*/ 27 w 28"/>
                <a:gd name="T1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0">
                  <a:moveTo>
                    <a:pt x="27" y="9"/>
                  </a:moveTo>
                  <a:cubicBezTo>
                    <a:pt x="26" y="9"/>
                    <a:pt x="26" y="9"/>
                    <a:pt x="25" y="9"/>
                  </a:cubicBezTo>
                  <a:cubicBezTo>
                    <a:pt x="14" y="5"/>
                    <a:pt x="3" y="10"/>
                    <a:pt x="3" y="10"/>
                  </a:cubicBezTo>
                  <a:cubicBezTo>
                    <a:pt x="2" y="10"/>
                    <a:pt x="1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14" y="0"/>
                    <a:pt x="26" y="5"/>
                  </a:cubicBezTo>
                  <a:cubicBezTo>
                    <a:pt x="28" y="5"/>
                    <a:pt x="28" y="6"/>
                    <a:pt x="28" y="8"/>
                  </a:cubicBezTo>
                  <a:cubicBezTo>
                    <a:pt x="28" y="8"/>
                    <a:pt x="27" y="9"/>
                    <a:pt x="27" y="9"/>
                  </a:cubicBezTo>
                  <a:close/>
                </a:path>
              </a:pathLst>
            </a:custGeom>
            <a:solidFill>
              <a:srgbClr val="996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39" name="任意多边形 21">
              <a:extLst>
                <a:ext uri="{FF2B5EF4-FFF2-40B4-BE49-F238E27FC236}">
                  <a16:creationId xmlns:a16="http://schemas.microsoft.com/office/drawing/2014/main" id="{6E42FAB0-AB1E-6641-B734-22BB213E5B49}"/>
                </a:ext>
              </a:extLst>
            </p:cNvPr>
            <p:cNvSpPr/>
            <p:nvPr/>
          </p:nvSpPr>
          <p:spPr bwMode="auto">
            <a:xfrm>
              <a:off x="5937776" y="3195648"/>
              <a:ext cx="134051" cy="73913"/>
            </a:xfrm>
            <a:custGeom>
              <a:avLst/>
              <a:gdLst>
                <a:gd name="T0" fmla="*/ 2 w 26"/>
                <a:gd name="T1" fmla="*/ 15 h 15"/>
                <a:gd name="T2" fmla="*/ 1 w 26"/>
                <a:gd name="T3" fmla="*/ 14 h 15"/>
                <a:gd name="T4" fmla="*/ 1 w 26"/>
                <a:gd name="T5" fmla="*/ 11 h 15"/>
                <a:gd name="T6" fmla="*/ 23 w 26"/>
                <a:gd name="T7" fmla="*/ 0 h 15"/>
                <a:gd name="T8" fmla="*/ 26 w 26"/>
                <a:gd name="T9" fmla="*/ 2 h 15"/>
                <a:gd name="T10" fmla="*/ 23 w 26"/>
                <a:gd name="T11" fmla="*/ 5 h 15"/>
                <a:gd name="T12" fmla="*/ 4 w 26"/>
                <a:gd name="T13" fmla="*/ 14 h 15"/>
                <a:gd name="T14" fmla="*/ 2 w 26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5">
                  <a:moveTo>
                    <a:pt x="2" y="15"/>
                  </a:moveTo>
                  <a:cubicBezTo>
                    <a:pt x="1" y="15"/>
                    <a:pt x="1" y="15"/>
                    <a:pt x="1" y="14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10" y="2"/>
                    <a:pt x="22" y="0"/>
                    <a:pt x="23" y="0"/>
                  </a:cubicBezTo>
                  <a:cubicBezTo>
                    <a:pt x="24" y="0"/>
                    <a:pt x="25" y="1"/>
                    <a:pt x="26" y="2"/>
                  </a:cubicBezTo>
                  <a:cubicBezTo>
                    <a:pt x="26" y="4"/>
                    <a:pt x="25" y="5"/>
                    <a:pt x="23" y="5"/>
                  </a:cubicBezTo>
                  <a:cubicBezTo>
                    <a:pt x="23" y="5"/>
                    <a:pt x="12" y="6"/>
                    <a:pt x="4" y="14"/>
                  </a:cubicBezTo>
                  <a:cubicBezTo>
                    <a:pt x="3" y="15"/>
                    <a:pt x="2" y="15"/>
                    <a:pt x="2" y="15"/>
                  </a:cubicBezTo>
                  <a:close/>
                </a:path>
              </a:pathLst>
            </a:custGeom>
            <a:solidFill>
              <a:srgbClr val="996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40" name="任意多边形 22">
              <a:extLst>
                <a:ext uri="{FF2B5EF4-FFF2-40B4-BE49-F238E27FC236}">
                  <a16:creationId xmlns:a16="http://schemas.microsoft.com/office/drawing/2014/main" id="{11CCBDCA-7081-9861-0734-831C7EB46B3F}"/>
                </a:ext>
              </a:extLst>
            </p:cNvPr>
            <p:cNvSpPr/>
            <p:nvPr/>
          </p:nvSpPr>
          <p:spPr bwMode="auto">
            <a:xfrm>
              <a:off x="6276200" y="3294902"/>
              <a:ext cx="147237" cy="236519"/>
            </a:xfrm>
            <a:custGeom>
              <a:avLst/>
              <a:gdLst>
                <a:gd name="T0" fmla="*/ 14 w 28"/>
                <a:gd name="T1" fmla="*/ 47 h 47"/>
                <a:gd name="T2" fmla="*/ 12 w 28"/>
                <a:gd name="T3" fmla="*/ 45 h 47"/>
                <a:gd name="T4" fmla="*/ 14 w 28"/>
                <a:gd name="T5" fmla="*/ 43 h 47"/>
                <a:gd name="T6" fmla="*/ 23 w 28"/>
                <a:gd name="T7" fmla="*/ 39 h 47"/>
                <a:gd name="T8" fmla="*/ 23 w 28"/>
                <a:gd name="T9" fmla="*/ 34 h 47"/>
                <a:gd name="T10" fmla="*/ 20 w 28"/>
                <a:gd name="T11" fmla="*/ 30 h 47"/>
                <a:gd name="T12" fmla="*/ 12 w 28"/>
                <a:gd name="T13" fmla="*/ 32 h 47"/>
                <a:gd name="T14" fmla="*/ 10 w 28"/>
                <a:gd name="T15" fmla="*/ 32 h 47"/>
                <a:gd name="T16" fmla="*/ 9 w 28"/>
                <a:gd name="T17" fmla="*/ 30 h 47"/>
                <a:gd name="T18" fmla="*/ 0 w 28"/>
                <a:gd name="T19" fmla="*/ 3 h 47"/>
                <a:gd name="T20" fmla="*/ 1 w 28"/>
                <a:gd name="T21" fmla="*/ 0 h 47"/>
                <a:gd name="T22" fmla="*/ 4 w 28"/>
                <a:gd name="T23" fmla="*/ 2 h 47"/>
                <a:gd name="T24" fmla="*/ 12 w 28"/>
                <a:gd name="T25" fmla="*/ 27 h 47"/>
                <a:gd name="T26" fmla="*/ 21 w 28"/>
                <a:gd name="T27" fmla="*/ 27 h 47"/>
                <a:gd name="T28" fmla="*/ 27 w 28"/>
                <a:gd name="T29" fmla="*/ 33 h 47"/>
                <a:gd name="T30" fmla="*/ 26 w 28"/>
                <a:gd name="T31" fmla="*/ 41 h 47"/>
                <a:gd name="T32" fmla="*/ 14 w 28"/>
                <a:gd name="T3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47">
                  <a:moveTo>
                    <a:pt x="14" y="47"/>
                  </a:moveTo>
                  <a:cubicBezTo>
                    <a:pt x="13" y="47"/>
                    <a:pt x="12" y="46"/>
                    <a:pt x="12" y="45"/>
                  </a:cubicBezTo>
                  <a:cubicBezTo>
                    <a:pt x="12" y="44"/>
                    <a:pt x="13" y="43"/>
                    <a:pt x="14" y="43"/>
                  </a:cubicBezTo>
                  <a:cubicBezTo>
                    <a:pt x="16" y="43"/>
                    <a:pt x="21" y="42"/>
                    <a:pt x="23" y="39"/>
                  </a:cubicBezTo>
                  <a:cubicBezTo>
                    <a:pt x="23" y="37"/>
                    <a:pt x="23" y="36"/>
                    <a:pt x="23" y="34"/>
                  </a:cubicBezTo>
                  <a:cubicBezTo>
                    <a:pt x="22" y="32"/>
                    <a:pt x="21" y="31"/>
                    <a:pt x="20" y="30"/>
                  </a:cubicBezTo>
                  <a:cubicBezTo>
                    <a:pt x="17" y="29"/>
                    <a:pt x="13" y="31"/>
                    <a:pt x="12" y="32"/>
                  </a:cubicBezTo>
                  <a:cubicBezTo>
                    <a:pt x="11" y="32"/>
                    <a:pt x="11" y="32"/>
                    <a:pt x="10" y="32"/>
                  </a:cubicBezTo>
                  <a:cubicBezTo>
                    <a:pt x="10" y="31"/>
                    <a:pt x="9" y="31"/>
                    <a:pt x="9" y="3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4" y="26"/>
                    <a:pt x="18" y="25"/>
                    <a:pt x="21" y="27"/>
                  </a:cubicBezTo>
                  <a:cubicBezTo>
                    <a:pt x="24" y="28"/>
                    <a:pt x="26" y="30"/>
                    <a:pt x="27" y="33"/>
                  </a:cubicBezTo>
                  <a:cubicBezTo>
                    <a:pt x="28" y="36"/>
                    <a:pt x="27" y="39"/>
                    <a:pt x="26" y="41"/>
                  </a:cubicBezTo>
                  <a:cubicBezTo>
                    <a:pt x="23" y="46"/>
                    <a:pt x="15" y="47"/>
                    <a:pt x="14" y="47"/>
                  </a:cubicBezTo>
                  <a:close/>
                </a:path>
              </a:pathLst>
            </a:custGeom>
            <a:solidFill>
              <a:srgbClr val="E5B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73FFDB55-CEF6-5871-FBE5-8D2620499555}"/>
              </a:ext>
            </a:extLst>
          </p:cNvPr>
          <p:cNvGrpSpPr>
            <a:grpSpLocks noChangeAspect="1"/>
          </p:cNvGrpSpPr>
          <p:nvPr/>
        </p:nvGrpSpPr>
        <p:grpSpPr>
          <a:xfrm>
            <a:off x="9068149" y="2941553"/>
            <a:ext cx="721838" cy="720000"/>
            <a:chOff x="4516660" y="1853683"/>
            <a:chExt cx="3158681" cy="3150635"/>
          </a:xfrm>
        </p:grpSpPr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19D06C8C-B9D3-1DEF-2D54-BDF73203C30E}"/>
                </a:ext>
              </a:extLst>
            </p:cNvPr>
            <p:cNvSpPr/>
            <p:nvPr/>
          </p:nvSpPr>
          <p:spPr bwMode="auto">
            <a:xfrm>
              <a:off x="4516660" y="1853683"/>
              <a:ext cx="3158681" cy="315063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任意多边形 47">
              <a:extLst>
                <a:ext uri="{FF2B5EF4-FFF2-40B4-BE49-F238E27FC236}">
                  <a16:creationId xmlns:a16="http://schemas.microsoft.com/office/drawing/2014/main" id="{F0FC03B6-E4C9-2714-C51A-38D35FB8F32D}"/>
                </a:ext>
              </a:extLst>
            </p:cNvPr>
            <p:cNvSpPr/>
            <p:nvPr/>
          </p:nvSpPr>
          <p:spPr bwMode="auto">
            <a:xfrm>
              <a:off x="5419636" y="2361811"/>
              <a:ext cx="1618475" cy="1416166"/>
            </a:xfrm>
            <a:custGeom>
              <a:avLst/>
              <a:gdLst>
                <a:gd name="T0" fmla="*/ 47 w 242"/>
                <a:gd name="T1" fmla="*/ 105 h 212"/>
                <a:gd name="T2" fmla="*/ 21 w 242"/>
                <a:gd name="T3" fmla="*/ 127 h 212"/>
                <a:gd name="T4" fmla="*/ 7 w 242"/>
                <a:gd name="T5" fmla="*/ 115 h 212"/>
                <a:gd name="T6" fmla="*/ 11 w 242"/>
                <a:gd name="T7" fmla="*/ 83 h 212"/>
                <a:gd name="T8" fmla="*/ 1 w 242"/>
                <a:gd name="T9" fmla="*/ 70 h 212"/>
                <a:gd name="T10" fmla="*/ 9 w 242"/>
                <a:gd name="T11" fmla="*/ 55 h 212"/>
                <a:gd name="T12" fmla="*/ 15 w 242"/>
                <a:gd name="T13" fmla="*/ 51 h 212"/>
                <a:gd name="T14" fmla="*/ 16 w 242"/>
                <a:gd name="T15" fmla="*/ 45 h 212"/>
                <a:gd name="T16" fmla="*/ 31 w 242"/>
                <a:gd name="T17" fmla="*/ 21 h 212"/>
                <a:gd name="T18" fmla="*/ 41 w 242"/>
                <a:gd name="T19" fmla="*/ 22 h 212"/>
                <a:gd name="T20" fmla="*/ 67 w 242"/>
                <a:gd name="T21" fmla="*/ 5 h 212"/>
                <a:gd name="T22" fmla="*/ 87 w 242"/>
                <a:gd name="T23" fmla="*/ 12 h 212"/>
                <a:gd name="T24" fmla="*/ 109 w 242"/>
                <a:gd name="T25" fmla="*/ 0 h 212"/>
                <a:gd name="T26" fmla="*/ 132 w 242"/>
                <a:gd name="T27" fmla="*/ 11 h 212"/>
                <a:gd name="T28" fmla="*/ 136 w 242"/>
                <a:gd name="T29" fmla="*/ 14 h 212"/>
                <a:gd name="T30" fmla="*/ 141 w 242"/>
                <a:gd name="T31" fmla="*/ 12 h 212"/>
                <a:gd name="T32" fmla="*/ 166 w 242"/>
                <a:gd name="T33" fmla="*/ 11 h 212"/>
                <a:gd name="T34" fmla="*/ 180 w 242"/>
                <a:gd name="T35" fmla="*/ 33 h 212"/>
                <a:gd name="T36" fmla="*/ 199 w 242"/>
                <a:gd name="T37" fmla="*/ 32 h 212"/>
                <a:gd name="T38" fmla="*/ 212 w 242"/>
                <a:gd name="T39" fmla="*/ 43 h 212"/>
                <a:gd name="T40" fmla="*/ 214 w 242"/>
                <a:gd name="T41" fmla="*/ 52 h 212"/>
                <a:gd name="T42" fmla="*/ 219 w 242"/>
                <a:gd name="T43" fmla="*/ 54 h 212"/>
                <a:gd name="T44" fmla="*/ 235 w 242"/>
                <a:gd name="T45" fmla="*/ 86 h 212"/>
                <a:gd name="T46" fmla="*/ 234 w 242"/>
                <a:gd name="T47" fmla="*/ 93 h 212"/>
                <a:gd name="T48" fmla="*/ 236 w 242"/>
                <a:gd name="T49" fmla="*/ 96 h 212"/>
                <a:gd name="T50" fmla="*/ 239 w 242"/>
                <a:gd name="T51" fmla="*/ 128 h 212"/>
                <a:gd name="T52" fmla="*/ 237 w 242"/>
                <a:gd name="T53" fmla="*/ 133 h 212"/>
                <a:gd name="T54" fmla="*/ 239 w 242"/>
                <a:gd name="T55" fmla="*/ 140 h 212"/>
                <a:gd name="T56" fmla="*/ 235 w 242"/>
                <a:gd name="T57" fmla="*/ 167 h 212"/>
                <a:gd name="T58" fmla="*/ 227 w 242"/>
                <a:gd name="T59" fmla="*/ 177 h 212"/>
                <a:gd name="T60" fmla="*/ 218 w 242"/>
                <a:gd name="T61" fmla="*/ 192 h 212"/>
                <a:gd name="T62" fmla="*/ 196 w 242"/>
                <a:gd name="T63" fmla="*/ 212 h 212"/>
                <a:gd name="T64" fmla="*/ 192 w 242"/>
                <a:gd name="T65" fmla="*/ 212 h 212"/>
                <a:gd name="T66" fmla="*/ 188 w 242"/>
                <a:gd name="T67" fmla="*/ 210 h 212"/>
                <a:gd name="T68" fmla="*/ 183 w 242"/>
                <a:gd name="T69" fmla="*/ 210 h 212"/>
                <a:gd name="T70" fmla="*/ 161 w 242"/>
                <a:gd name="T71" fmla="*/ 196 h 212"/>
                <a:gd name="T72" fmla="*/ 158 w 242"/>
                <a:gd name="T73" fmla="*/ 177 h 212"/>
                <a:gd name="T74" fmla="*/ 159 w 242"/>
                <a:gd name="T75" fmla="*/ 149 h 212"/>
                <a:gd name="T76" fmla="*/ 156 w 242"/>
                <a:gd name="T77" fmla="*/ 133 h 212"/>
                <a:gd name="T78" fmla="*/ 141 w 242"/>
                <a:gd name="T79" fmla="*/ 115 h 212"/>
                <a:gd name="T80" fmla="*/ 125 w 242"/>
                <a:gd name="T81" fmla="*/ 107 h 212"/>
                <a:gd name="T82" fmla="*/ 59 w 242"/>
                <a:gd name="T83" fmla="*/ 10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2" h="212">
                  <a:moveTo>
                    <a:pt x="47" y="105"/>
                  </a:moveTo>
                  <a:cubicBezTo>
                    <a:pt x="37" y="111"/>
                    <a:pt x="33" y="126"/>
                    <a:pt x="21" y="127"/>
                  </a:cubicBezTo>
                  <a:cubicBezTo>
                    <a:pt x="14" y="128"/>
                    <a:pt x="10" y="121"/>
                    <a:pt x="7" y="115"/>
                  </a:cubicBezTo>
                  <a:cubicBezTo>
                    <a:pt x="2" y="104"/>
                    <a:pt x="1" y="92"/>
                    <a:pt x="11" y="83"/>
                  </a:cubicBezTo>
                  <a:cubicBezTo>
                    <a:pt x="5" y="80"/>
                    <a:pt x="1" y="76"/>
                    <a:pt x="1" y="70"/>
                  </a:cubicBezTo>
                  <a:cubicBezTo>
                    <a:pt x="0" y="64"/>
                    <a:pt x="4" y="59"/>
                    <a:pt x="9" y="55"/>
                  </a:cubicBezTo>
                  <a:cubicBezTo>
                    <a:pt x="11" y="54"/>
                    <a:pt x="13" y="53"/>
                    <a:pt x="15" y="51"/>
                  </a:cubicBezTo>
                  <a:cubicBezTo>
                    <a:pt x="16" y="49"/>
                    <a:pt x="16" y="47"/>
                    <a:pt x="16" y="45"/>
                  </a:cubicBezTo>
                  <a:cubicBezTo>
                    <a:pt x="18" y="34"/>
                    <a:pt x="23" y="26"/>
                    <a:pt x="31" y="21"/>
                  </a:cubicBezTo>
                  <a:cubicBezTo>
                    <a:pt x="35" y="18"/>
                    <a:pt x="39" y="18"/>
                    <a:pt x="41" y="22"/>
                  </a:cubicBezTo>
                  <a:cubicBezTo>
                    <a:pt x="46" y="11"/>
                    <a:pt x="56" y="7"/>
                    <a:pt x="67" y="5"/>
                  </a:cubicBezTo>
                  <a:cubicBezTo>
                    <a:pt x="75" y="4"/>
                    <a:pt x="83" y="5"/>
                    <a:pt x="87" y="12"/>
                  </a:cubicBezTo>
                  <a:cubicBezTo>
                    <a:pt x="93" y="6"/>
                    <a:pt x="100" y="1"/>
                    <a:pt x="109" y="0"/>
                  </a:cubicBezTo>
                  <a:cubicBezTo>
                    <a:pt x="119" y="0"/>
                    <a:pt x="126" y="4"/>
                    <a:pt x="132" y="11"/>
                  </a:cubicBezTo>
                  <a:cubicBezTo>
                    <a:pt x="133" y="12"/>
                    <a:pt x="134" y="14"/>
                    <a:pt x="136" y="14"/>
                  </a:cubicBezTo>
                  <a:cubicBezTo>
                    <a:pt x="138" y="14"/>
                    <a:pt x="139" y="13"/>
                    <a:pt x="141" y="12"/>
                  </a:cubicBezTo>
                  <a:cubicBezTo>
                    <a:pt x="149" y="7"/>
                    <a:pt x="157" y="6"/>
                    <a:pt x="166" y="11"/>
                  </a:cubicBezTo>
                  <a:cubicBezTo>
                    <a:pt x="175" y="15"/>
                    <a:pt x="179" y="23"/>
                    <a:pt x="180" y="33"/>
                  </a:cubicBezTo>
                  <a:cubicBezTo>
                    <a:pt x="186" y="32"/>
                    <a:pt x="193" y="30"/>
                    <a:pt x="199" y="32"/>
                  </a:cubicBezTo>
                  <a:cubicBezTo>
                    <a:pt x="205" y="33"/>
                    <a:pt x="210" y="37"/>
                    <a:pt x="212" y="43"/>
                  </a:cubicBezTo>
                  <a:cubicBezTo>
                    <a:pt x="213" y="46"/>
                    <a:pt x="211" y="50"/>
                    <a:pt x="214" y="52"/>
                  </a:cubicBezTo>
                  <a:cubicBezTo>
                    <a:pt x="216" y="53"/>
                    <a:pt x="217" y="53"/>
                    <a:pt x="219" y="54"/>
                  </a:cubicBezTo>
                  <a:cubicBezTo>
                    <a:pt x="233" y="59"/>
                    <a:pt x="240" y="71"/>
                    <a:pt x="235" y="86"/>
                  </a:cubicBezTo>
                  <a:cubicBezTo>
                    <a:pt x="235" y="89"/>
                    <a:pt x="234" y="91"/>
                    <a:pt x="234" y="93"/>
                  </a:cubicBezTo>
                  <a:cubicBezTo>
                    <a:pt x="234" y="95"/>
                    <a:pt x="235" y="95"/>
                    <a:pt x="236" y="96"/>
                  </a:cubicBezTo>
                  <a:cubicBezTo>
                    <a:pt x="241" y="107"/>
                    <a:pt x="242" y="116"/>
                    <a:pt x="239" y="128"/>
                  </a:cubicBezTo>
                  <a:cubicBezTo>
                    <a:pt x="238" y="130"/>
                    <a:pt x="237" y="131"/>
                    <a:pt x="237" y="133"/>
                  </a:cubicBezTo>
                  <a:cubicBezTo>
                    <a:pt x="237" y="136"/>
                    <a:pt x="239" y="137"/>
                    <a:pt x="239" y="140"/>
                  </a:cubicBezTo>
                  <a:cubicBezTo>
                    <a:pt x="242" y="149"/>
                    <a:pt x="240" y="158"/>
                    <a:pt x="235" y="167"/>
                  </a:cubicBezTo>
                  <a:cubicBezTo>
                    <a:pt x="233" y="171"/>
                    <a:pt x="230" y="173"/>
                    <a:pt x="227" y="177"/>
                  </a:cubicBezTo>
                  <a:cubicBezTo>
                    <a:pt x="225" y="181"/>
                    <a:pt x="221" y="188"/>
                    <a:pt x="218" y="192"/>
                  </a:cubicBezTo>
                  <a:cubicBezTo>
                    <a:pt x="212" y="201"/>
                    <a:pt x="206" y="208"/>
                    <a:pt x="196" y="212"/>
                  </a:cubicBezTo>
                  <a:cubicBezTo>
                    <a:pt x="194" y="212"/>
                    <a:pt x="193" y="212"/>
                    <a:pt x="192" y="212"/>
                  </a:cubicBezTo>
                  <a:cubicBezTo>
                    <a:pt x="190" y="211"/>
                    <a:pt x="190" y="210"/>
                    <a:pt x="188" y="210"/>
                  </a:cubicBezTo>
                  <a:cubicBezTo>
                    <a:pt x="186" y="209"/>
                    <a:pt x="185" y="210"/>
                    <a:pt x="183" y="210"/>
                  </a:cubicBezTo>
                  <a:cubicBezTo>
                    <a:pt x="173" y="210"/>
                    <a:pt x="166" y="205"/>
                    <a:pt x="161" y="196"/>
                  </a:cubicBezTo>
                  <a:cubicBezTo>
                    <a:pt x="158" y="191"/>
                    <a:pt x="159" y="184"/>
                    <a:pt x="158" y="177"/>
                  </a:cubicBezTo>
                  <a:cubicBezTo>
                    <a:pt x="158" y="168"/>
                    <a:pt x="159" y="159"/>
                    <a:pt x="159" y="149"/>
                  </a:cubicBezTo>
                  <a:cubicBezTo>
                    <a:pt x="158" y="144"/>
                    <a:pt x="159" y="139"/>
                    <a:pt x="156" y="133"/>
                  </a:cubicBezTo>
                  <a:cubicBezTo>
                    <a:pt x="153" y="126"/>
                    <a:pt x="148" y="120"/>
                    <a:pt x="141" y="115"/>
                  </a:cubicBezTo>
                  <a:cubicBezTo>
                    <a:pt x="136" y="112"/>
                    <a:pt x="132" y="109"/>
                    <a:pt x="125" y="107"/>
                  </a:cubicBezTo>
                  <a:cubicBezTo>
                    <a:pt x="103" y="101"/>
                    <a:pt x="81" y="105"/>
                    <a:pt x="59" y="108"/>
                  </a:cubicBezTo>
                </a:path>
              </a:pathLst>
            </a:custGeom>
            <a:solidFill>
              <a:srgbClr val="242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任意多边形 107">
              <a:extLst>
                <a:ext uri="{FF2B5EF4-FFF2-40B4-BE49-F238E27FC236}">
                  <a16:creationId xmlns:a16="http://schemas.microsoft.com/office/drawing/2014/main" id="{F3050F7F-10A2-A83A-6E96-370AB24096BE}"/>
                </a:ext>
              </a:extLst>
            </p:cNvPr>
            <p:cNvSpPr/>
            <p:nvPr/>
          </p:nvSpPr>
          <p:spPr bwMode="auto">
            <a:xfrm>
              <a:off x="5326911" y="4202030"/>
              <a:ext cx="1583419" cy="802288"/>
            </a:xfrm>
            <a:custGeom>
              <a:avLst/>
              <a:gdLst>
                <a:gd name="connsiteX0" fmla="*/ 614032 w 1249406"/>
                <a:gd name="connsiteY0" fmla="*/ 775 h 633050"/>
                <a:gd name="connsiteX1" fmla="*/ 633839 w 1249406"/>
                <a:gd name="connsiteY1" fmla="*/ 1022 h 633050"/>
                <a:gd name="connsiteX2" fmla="*/ 765889 w 1249406"/>
                <a:gd name="connsiteY2" fmla="*/ 37917 h 633050"/>
                <a:gd name="connsiteX3" fmla="*/ 1240268 w 1249406"/>
                <a:gd name="connsiteY3" fmla="*/ 394615 h 633050"/>
                <a:gd name="connsiteX4" fmla="*/ 1249406 w 1249406"/>
                <a:gd name="connsiteY4" fmla="*/ 450110 h 633050"/>
                <a:gd name="connsiteX5" fmla="*/ 1091928 w 1249406"/>
                <a:gd name="connsiteY5" fmla="*/ 535368 h 633050"/>
                <a:gd name="connsiteX6" fmla="*/ 606855 w 1249406"/>
                <a:gd name="connsiteY6" fmla="*/ 633050 h 633050"/>
                <a:gd name="connsiteX7" fmla="*/ 121782 w 1249406"/>
                <a:gd name="connsiteY7" fmla="*/ 535368 h 633050"/>
                <a:gd name="connsiteX8" fmla="*/ 4252 w 1249406"/>
                <a:gd name="connsiteY8" fmla="*/ 471737 h 633050"/>
                <a:gd name="connsiteX9" fmla="*/ 1651 w 1249406"/>
                <a:gd name="connsiteY9" fmla="*/ 460725 h 633050"/>
                <a:gd name="connsiteX10" fmla="*/ 0 w 1249406"/>
                <a:gd name="connsiteY10" fmla="*/ 438490 h 633050"/>
                <a:gd name="connsiteX11" fmla="*/ 507071 w 1249406"/>
                <a:gd name="connsiteY11" fmla="*/ 32646 h 633050"/>
                <a:gd name="connsiteX12" fmla="*/ 614032 w 1249406"/>
                <a:gd name="connsiteY12" fmla="*/ 775 h 63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9406" h="633050">
                  <a:moveTo>
                    <a:pt x="614032" y="775"/>
                  </a:moveTo>
                  <a:cubicBezTo>
                    <a:pt x="623935" y="-296"/>
                    <a:pt x="631198" y="-296"/>
                    <a:pt x="633839" y="1022"/>
                  </a:cubicBezTo>
                  <a:cubicBezTo>
                    <a:pt x="649685" y="-4249"/>
                    <a:pt x="734197" y="16834"/>
                    <a:pt x="765889" y="37917"/>
                  </a:cubicBezTo>
                  <a:cubicBezTo>
                    <a:pt x="932272" y="157825"/>
                    <a:pt x="1183579" y="241415"/>
                    <a:pt x="1240268" y="394615"/>
                  </a:cubicBezTo>
                  <a:lnTo>
                    <a:pt x="1249406" y="450110"/>
                  </a:lnTo>
                  <a:lnTo>
                    <a:pt x="1091928" y="535368"/>
                  </a:lnTo>
                  <a:cubicBezTo>
                    <a:pt x="942836" y="598268"/>
                    <a:pt x="778918" y="633050"/>
                    <a:pt x="606855" y="633050"/>
                  </a:cubicBezTo>
                  <a:cubicBezTo>
                    <a:pt x="434792" y="633050"/>
                    <a:pt x="270874" y="598268"/>
                    <a:pt x="121782" y="535368"/>
                  </a:cubicBezTo>
                  <a:lnTo>
                    <a:pt x="4252" y="471737"/>
                  </a:lnTo>
                  <a:lnTo>
                    <a:pt x="1651" y="460725"/>
                  </a:lnTo>
                  <a:cubicBezTo>
                    <a:pt x="0" y="447384"/>
                    <a:pt x="0" y="438490"/>
                    <a:pt x="0" y="438490"/>
                  </a:cubicBezTo>
                  <a:cubicBezTo>
                    <a:pt x="5282" y="238203"/>
                    <a:pt x="306356" y="159143"/>
                    <a:pt x="507071" y="32646"/>
                  </a:cubicBezTo>
                  <a:cubicBezTo>
                    <a:pt x="530840" y="16834"/>
                    <a:pt x="584321" y="3987"/>
                    <a:pt x="614032" y="775"/>
                  </a:cubicBezTo>
                  <a:close/>
                </a:path>
              </a:pathLst>
            </a:custGeom>
            <a:solidFill>
              <a:srgbClr val="FEB0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5" name="任意多边形 58">
              <a:extLst>
                <a:ext uri="{FF2B5EF4-FFF2-40B4-BE49-F238E27FC236}">
                  <a16:creationId xmlns:a16="http://schemas.microsoft.com/office/drawing/2014/main" id="{0C6977AD-215F-18BB-7560-BCCE7CAC3383}"/>
                </a:ext>
              </a:extLst>
            </p:cNvPr>
            <p:cNvSpPr/>
            <p:nvPr/>
          </p:nvSpPr>
          <p:spPr bwMode="auto">
            <a:xfrm>
              <a:off x="5754009" y="4191024"/>
              <a:ext cx="702464" cy="460815"/>
            </a:xfrm>
            <a:custGeom>
              <a:avLst/>
              <a:gdLst>
                <a:gd name="T0" fmla="*/ 8 w 105"/>
                <a:gd name="T1" fmla="*/ 22 h 69"/>
                <a:gd name="T2" fmla="*/ 49 w 105"/>
                <a:gd name="T3" fmla="*/ 67 h 69"/>
                <a:gd name="T4" fmla="*/ 105 w 105"/>
                <a:gd name="T5" fmla="*/ 24 h 69"/>
                <a:gd name="T6" fmla="*/ 66 w 105"/>
                <a:gd name="T7" fmla="*/ 0 h 69"/>
                <a:gd name="T8" fmla="*/ 36 w 105"/>
                <a:gd name="T9" fmla="*/ 2 h 69"/>
                <a:gd name="T10" fmla="*/ 8 w 105"/>
                <a:gd name="T1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69">
                  <a:moveTo>
                    <a:pt x="8" y="22"/>
                  </a:moveTo>
                  <a:cubicBezTo>
                    <a:pt x="8" y="22"/>
                    <a:pt x="0" y="65"/>
                    <a:pt x="49" y="67"/>
                  </a:cubicBezTo>
                  <a:cubicBezTo>
                    <a:pt x="97" y="69"/>
                    <a:pt x="105" y="24"/>
                    <a:pt x="105" y="24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6" y="2"/>
                    <a:pt x="36" y="2"/>
                    <a:pt x="36" y="2"/>
                  </a:cubicBezTo>
                  <a:lnTo>
                    <a:pt x="8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任意多边形 59">
              <a:extLst>
                <a:ext uri="{FF2B5EF4-FFF2-40B4-BE49-F238E27FC236}">
                  <a16:creationId xmlns:a16="http://schemas.microsoft.com/office/drawing/2014/main" id="{3199F3A9-37F3-370A-F436-2B48513ECB9C}"/>
                </a:ext>
              </a:extLst>
            </p:cNvPr>
            <p:cNvSpPr/>
            <p:nvPr/>
          </p:nvSpPr>
          <p:spPr bwMode="auto">
            <a:xfrm>
              <a:off x="5947887" y="4224743"/>
              <a:ext cx="334373" cy="306275"/>
            </a:xfrm>
            <a:custGeom>
              <a:avLst/>
              <a:gdLst>
                <a:gd name="T0" fmla="*/ 33 w 50"/>
                <a:gd name="T1" fmla="*/ 7 h 46"/>
                <a:gd name="T2" fmla="*/ 1 w 50"/>
                <a:gd name="T3" fmla="*/ 9 h 46"/>
                <a:gd name="T4" fmla="*/ 1 w 50"/>
                <a:gd name="T5" fmla="*/ 22 h 46"/>
                <a:gd name="T6" fmla="*/ 49 w 50"/>
                <a:gd name="T7" fmla="*/ 23 h 46"/>
                <a:gd name="T8" fmla="*/ 50 w 50"/>
                <a:gd name="T9" fmla="*/ 0 h 46"/>
                <a:gd name="T10" fmla="*/ 33 w 50"/>
                <a:gd name="T11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46">
                  <a:moveTo>
                    <a:pt x="33" y="7"/>
                  </a:moveTo>
                  <a:cubicBezTo>
                    <a:pt x="23" y="10"/>
                    <a:pt x="10" y="10"/>
                    <a:pt x="1" y="9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45"/>
                    <a:pt x="49" y="46"/>
                    <a:pt x="49" y="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3" y="3"/>
                    <a:pt x="37" y="6"/>
                    <a:pt x="33" y="7"/>
                  </a:cubicBezTo>
                  <a:close/>
                </a:path>
              </a:pathLst>
            </a:custGeom>
            <a:solidFill>
              <a:srgbClr val="EF8E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任意多边形 60">
              <a:extLst>
                <a:ext uri="{FF2B5EF4-FFF2-40B4-BE49-F238E27FC236}">
                  <a16:creationId xmlns:a16="http://schemas.microsoft.com/office/drawing/2014/main" id="{5A0D6AA3-30D5-B5C7-3B74-F705D7D79C30}"/>
                </a:ext>
              </a:extLst>
            </p:cNvPr>
            <p:cNvSpPr/>
            <p:nvPr/>
          </p:nvSpPr>
          <p:spPr bwMode="auto">
            <a:xfrm>
              <a:off x="5961938" y="3876321"/>
              <a:ext cx="328754" cy="213549"/>
            </a:xfrm>
            <a:custGeom>
              <a:avLst/>
              <a:gdLst>
                <a:gd name="T0" fmla="*/ 49 w 49"/>
                <a:gd name="T1" fmla="*/ 1 h 32"/>
                <a:gd name="T2" fmla="*/ 1 w 49"/>
                <a:gd name="T3" fmla="*/ 0 h 32"/>
                <a:gd name="T4" fmla="*/ 0 w 49"/>
                <a:gd name="T5" fmla="*/ 32 h 32"/>
                <a:gd name="T6" fmla="*/ 48 w 49"/>
                <a:gd name="T7" fmla="*/ 26 h 32"/>
                <a:gd name="T8" fmla="*/ 49 w 49"/>
                <a:gd name="T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2">
                  <a:moveTo>
                    <a:pt x="49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5" y="30"/>
                    <a:pt x="36" y="27"/>
                    <a:pt x="48" y="26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EF8E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任意多边形 61">
              <a:extLst>
                <a:ext uri="{FF2B5EF4-FFF2-40B4-BE49-F238E27FC236}">
                  <a16:creationId xmlns:a16="http://schemas.microsoft.com/office/drawing/2014/main" id="{E2298C31-AEB5-1137-9B08-46D884FADF7E}"/>
                </a:ext>
              </a:extLst>
            </p:cNvPr>
            <p:cNvSpPr/>
            <p:nvPr/>
          </p:nvSpPr>
          <p:spPr bwMode="auto">
            <a:xfrm>
              <a:off x="5956318" y="4050532"/>
              <a:ext cx="325943" cy="241647"/>
            </a:xfrm>
            <a:custGeom>
              <a:avLst/>
              <a:gdLst>
                <a:gd name="T0" fmla="*/ 32 w 49"/>
                <a:gd name="T1" fmla="*/ 33 h 36"/>
                <a:gd name="T2" fmla="*/ 49 w 49"/>
                <a:gd name="T3" fmla="*/ 26 h 36"/>
                <a:gd name="T4" fmla="*/ 49 w 49"/>
                <a:gd name="T5" fmla="*/ 0 h 36"/>
                <a:gd name="T6" fmla="*/ 1 w 49"/>
                <a:gd name="T7" fmla="*/ 6 h 36"/>
                <a:gd name="T8" fmla="*/ 0 w 49"/>
                <a:gd name="T9" fmla="*/ 35 h 36"/>
                <a:gd name="T10" fmla="*/ 32 w 49"/>
                <a:gd name="T11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6">
                  <a:moveTo>
                    <a:pt x="32" y="33"/>
                  </a:moveTo>
                  <a:cubicBezTo>
                    <a:pt x="36" y="32"/>
                    <a:pt x="42" y="29"/>
                    <a:pt x="49" y="2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7" y="1"/>
                    <a:pt x="16" y="4"/>
                    <a:pt x="1" y="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9" y="36"/>
                    <a:pt x="22" y="36"/>
                    <a:pt x="32" y="33"/>
                  </a:cubicBezTo>
                  <a:close/>
                </a:path>
              </a:pathLst>
            </a:custGeom>
            <a:solidFill>
              <a:srgbClr val="E26C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任意多边形 62">
              <a:extLst>
                <a:ext uri="{FF2B5EF4-FFF2-40B4-BE49-F238E27FC236}">
                  <a16:creationId xmlns:a16="http://schemas.microsoft.com/office/drawing/2014/main" id="{479E6B0D-6EDD-95EB-A1DD-18A4763C3E09}"/>
                </a:ext>
              </a:extLst>
            </p:cNvPr>
            <p:cNvSpPr/>
            <p:nvPr/>
          </p:nvSpPr>
          <p:spPr bwMode="auto">
            <a:xfrm>
              <a:off x="5433685" y="2550070"/>
              <a:ext cx="1244766" cy="1708392"/>
            </a:xfrm>
            <a:custGeom>
              <a:avLst/>
              <a:gdLst>
                <a:gd name="T0" fmla="*/ 72 w 186"/>
                <a:gd name="T1" fmla="*/ 248 h 256"/>
                <a:gd name="T2" fmla="*/ 72 w 186"/>
                <a:gd name="T3" fmla="*/ 248 h 256"/>
                <a:gd name="T4" fmla="*/ 8 w 186"/>
                <a:gd name="T5" fmla="*/ 157 h 256"/>
                <a:gd name="T6" fmla="*/ 22 w 186"/>
                <a:gd name="T7" fmla="*/ 72 h 256"/>
                <a:gd name="T8" fmla="*/ 114 w 186"/>
                <a:gd name="T9" fmla="*/ 8 h 256"/>
                <a:gd name="T10" fmla="*/ 114 w 186"/>
                <a:gd name="T11" fmla="*/ 8 h 256"/>
                <a:gd name="T12" fmla="*/ 179 w 186"/>
                <a:gd name="T13" fmla="*/ 99 h 256"/>
                <a:gd name="T14" fmla="*/ 164 w 186"/>
                <a:gd name="T15" fmla="*/ 184 h 256"/>
                <a:gd name="T16" fmla="*/ 72 w 186"/>
                <a:gd name="T17" fmla="*/ 24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256">
                  <a:moveTo>
                    <a:pt x="72" y="248"/>
                  </a:moveTo>
                  <a:cubicBezTo>
                    <a:pt x="72" y="248"/>
                    <a:pt x="72" y="248"/>
                    <a:pt x="72" y="248"/>
                  </a:cubicBezTo>
                  <a:cubicBezTo>
                    <a:pt x="29" y="241"/>
                    <a:pt x="0" y="200"/>
                    <a:pt x="8" y="157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30" y="29"/>
                    <a:pt x="71" y="0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57" y="15"/>
                    <a:pt x="186" y="56"/>
                    <a:pt x="179" y="99"/>
                  </a:cubicBezTo>
                  <a:cubicBezTo>
                    <a:pt x="164" y="184"/>
                    <a:pt x="164" y="184"/>
                    <a:pt x="164" y="184"/>
                  </a:cubicBezTo>
                  <a:cubicBezTo>
                    <a:pt x="156" y="227"/>
                    <a:pt x="115" y="256"/>
                    <a:pt x="72" y="248"/>
                  </a:cubicBezTo>
                  <a:close/>
                </a:path>
              </a:pathLst>
            </a:custGeom>
            <a:solidFill>
              <a:srgbClr val="E26C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任意多边形 63">
              <a:extLst>
                <a:ext uri="{FF2B5EF4-FFF2-40B4-BE49-F238E27FC236}">
                  <a16:creationId xmlns:a16="http://schemas.microsoft.com/office/drawing/2014/main" id="{D6AC40FF-B4BE-5F87-2DF4-B57A43B900F2}"/>
                </a:ext>
              </a:extLst>
            </p:cNvPr>
            <p:cNvSpPr/>
            <p:nvPr/>
          </p:nvSpPr>
          <p:spPr bwMode="auto">
            <a:xfrm>
              <a:off x="5433685" y="2541641"/>
              <a:ext cx="1129562" cy="1697152"/>
            </a:xfrm>
            <a:custGeom>
              <a:avLst/>
              <a:gdLst>
                <a:gd name="T0" fmla="*/ 61 w 169"/>
                <a:gd name="T1" fmla="*/ 247 h 254"/>
                <a:gd name="T2" fmla="*/ 61 w 169"/>
                <a:gd name="T3" fmla="*/ 247 h 254"/>
                <a:gd name="T4" fmla="*/ 7 w 169"/>
                <a:gd name="T5" fmla="*/ 165 h 254"/>
                <a:gd name="T6" fmla="*/ 19 w 169"/>
                <a:gd name="T7" fmla="*/ 66 h 254"/>
                <a:gd name="T8" fmla="*/ 103 w 169"/>
                <a:gd name="T9" fmla="*/ 7 h 254"/>
                <a:gd name="T10" fmla="*/ 103 w 169"/>
                <a:gd name="T11" fmla="*/ 7 h 254"/>
                <a:gd name="T12" fmla="*/ 162 w 169"/>
                <a:gd name="T13" fmla="*/ 91 h 254"/>
                <a:gd name="T14" fmla="*/ 145 w 169"/>
                <a:gd name="T15" fmla="*/ 188 h 254"/>
                <a:gd name="T16" fmla="*/ 61 w 169"/>
                <a:gd name="T17" fmla="*/ 24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254">
                  <a:moveTo>
                    <a:pt x="61" y="247"/>
                  </a:moveTo>
                  <a:cubicBezTo>
                    <a:pt x="61" y="247"/>
                    <a:pt x="61" y="247"/>
                    <a:pt x="61" y="247"/>
                  </a:cubicBezTo>
                  <a:cubicBezTo>
                    <a:pt x="22" y="240"/>
                    <a:pt x="0" y="204"/>
                    <a:pt x="7" y="165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26" y="27"/>
                    <a:pt x="63" y="0"/>
                    <a:pt x="103" y="7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43" y="14"/>
                    <a:pt x="169" y="52"/>
                    <a:pt x="162" y="91"/>
                  </a:cubicBezTo>
                  <a:cubicBezTo>
                    <a:pt x="145" y="188"/>
                    <a:pt x="145" y="188"/>
                    <a:pt x="145" y="188"/>
                  </a:cubicBezTo>
                  <a:cubicBezTo>
                    <a:pt x="139" y="228"/>
                    <a:pt x="101" y="254"/>
                    <a:pt x="61" y="247"/>
                  </a:cubicBezTo>
                  <a:close/>
                </a:path>
              </a:pathLst>
            </a:custGeom>
            <a:solidFill>
              <a:srgbClr val="EF8E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任意多边形 64">
              <a:extLst>
                <a:ext uri="{FF2B5EF4-FFF2-40B4-BE49-F238E27FC236}">
                  <a16:creationId xmlns:a16="http://schemas.microsoft.com/office/drawing/2014/main" id="{60BB6361-C5D9-805E-CA9D-02050E7BC4EC}"/>
                </a:ext>
              </a:extLst>
            </p:cNvPr>
            <p:cNvSpPr/>
            <p:nvPr/>
          </p:nvSpPr>
          <p:spPr bwMode="auto">
            <a:xfrm>
              <a:off x="5633185" y="3322781"/>
              <a:ext cx="140493" cy="207930"/>
            </a:xfrm>
            <a:custGeom>
              <a:avLst/>
              <a:gdLst>
                <a:gd name="T0" fmla="*/ 1 w 21"/>
                <a:gd name="T1" fmla="*/ 14 h 31"/>
                <a:gd name="T2" fmla="*/ 8 w 21"/>
                <a:gd name="T3" fmla="*/ 30 h 31"/>
                <a:gd name="T4" fmla="*/ 19 w 21"/>
                <a:gd name="T5" fmla="*/ 17 h 31"/>
                <a:gd name="T6" fmla="*/ 13 w 21"/>
                <a:gd name="T7" fmla="*/ 1 h 31"/>
                <a:gd name="T8" fmla="*/ 1 w 21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1">
                  <a:moveTo>
                    <a:pt x="1" y="14"/>
                  </a:moveTo>
                  <a:cubicBezTo>
                    <a:pt x="0" y="22"/>
                    <a:pt x="3" y="29"/>
                    <a:pt x="8" y="30"/>
                  </a:cubicBezTo>
                  <a:cubicBezTo>
                    <a:pt x="13" y="31"/>
                    <a:pt x="18" y="25"/>
                    <a:pt x="19" y="17"/>
                  </a:cubicBezTo>
                  <a:cubicBezTo>
                    <a:pt x="21" y="9"/>
                    <a:pt x="18" y="2"/>
                    <a:pt x="13" y="1"/>
                  </a:cubicBezTo>
                  <a:cubicBezTo>
                    <a:pt x="8" y="0"/>
                    <a:pt x="3" y="6"/>
                    <a:pt x="1" y="14"/>
                  </a:cubicBezTo>
                  <a:close/>
                </a:path>
              </a:pathLst>
            </a:custGeom>
            <a:solidFill>
              <a:srgbClr val="242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任意多边形 65">
              <a:extLst>
                <a:ext uri="{FF2B5EF4-FFF2-40B4-BE49-F238E27FC236}">
                  <a16:creationId xmlns:a16="http://schemas.microsoft.com/office/drawing/2014/main" id="{A7F95039-D2C8-F8E6-0DF5-2623DDCA3DB6}"/>
                </a:ext>
              </a:extLst>
            </p:cNvPr>
            <p:cNvSpPr/>
            <p:nvPr/>
          </p:nvSpPr>
          <p:spPr bwMode="auto">
            <a:xfrm>
              <a:off x="6122098" y="3415505"/>
              <a:ext cx="140493" cy="207930"/>
            </a:xfrm>
            <a:custGeom>
              <a:avLst/>
              <a:gdLst>
                <a:gd name="T0" fmla="*/ 1 w 21"/>
                <a:gd name="T1" fmla="*/ 14 h 31"/>
                <a:gd name="T2" fmla="*/ 8 w 21"/>
                <a:gd name="T3" fmla="*/ 30 h 31"/>
                <a:gd name="T4" fmla="*/ 19 w 21"/>
                <a:gd name="T5" fmla="*/ 17 h 31"/>
                <a:gd name="T6" fmla="*/ 13 w 21"/>
                <a:gd name="T7" fmla="*/ 1 h 31"/>
                <a:gd name="T8" fmla="*/ 1 w 21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1">
                  <a:moveTo>
                    <a:pt x="1" y="14"/>
                  </a:moveTo>
                  <a:cubicBezTo>
                    <a:pt x="0" y="22"/>
                    <a:pt x="3" y="29"/>
                    <a:pt x="8" y="30"/>
                  </a:cubicBezTo>
                  <a:cubicBezTo>
                    <a:pt x="13" y="31"/>
                    <a:pt x="18" y="25"/>
                    <a:pt x="19" y="17"/>
                  </a:cubicBezTo>
                  <a:cubicBezTo>
                    <a:pt x="21" y="9"/>
                    <a:pt x="18" y="2"/>
                    <a:pt x="13" y="1"/>
                  </a:cubicBezTo>
                  <a:cubicBezTo>
                    <a:pt x="8" y="0"/>
                    <a:pt x="3" y="6"/>
                    <a:pt x="1" y="14"/>
                  </a:cubicBezTo>
                  <a:close/>
                </a:path>
              </a:pathLst>
            </a:custGeom>
            <a:solidFill>
              <a:srgbClr val="242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任意多边形 66">
              <a:extLst>
                <a:ext uri="{FF2B5EF4-FFF2-40B4-BE49-F238E27FC236}">
                  <a16:creationId xmlns:a16="http://schemas.microsoft.com/office/drawing/2014/main" id="{BF4131CD-A5C5-7CFA-95DD-7A8B80CE191C}"/>
                </a:ext>
              </a:extLst>
            </p:cNvPr>
            <p:cNvSpPr/>
            <p:nvPr/>
          </p:nvSpPr>
          <p:spPr bwMode="auto">
            <a:xfrm>
              <a:off x="6442422" y="3468894"/>
              <a:ext cx="368092" cy="455196"/>
            </a:xfrm>
            <a:custGeom>
              <a:avLst/>
              <a:gdLst>
                <a:gd name="T0" fmla="*/ 5 w 55"/>
                <a:gd name="T1" fmla="*/ 29 h 68"/>
                <a:gd name="T2" fmla="*/ 17 w 55"/>
                <a:gd name="T3" fmla="*/ 65 h 68"/>
                <a:gd name="T4" fmla="*/ 50 w 55"/>
                <a:gd name="T5" fmla="*/ 39 h 68"/>
                <a:gd name="T6" fmla="*/ 38 w 55"/>
                <a:gd name="T7" fmla="*/ 3 h 68"/>
                <a:gd name="T8" fmla="*/ 5 w 55"/>
                <a:gd name="T9" fmla="*/ 2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8">
                  <a:moveTo>
                    <a:pt x="5" y="29"/>
                  </a:moveTo>
                  <a:cubicBezTo>
                    <a:pt x="0" y="47"/>
                    <a:pt x="5" y="63"/>
                    <a:pt x="17" y="65"/>
                  </a:cubicBezTo>
                  <a:cubicBezTo>
                    <a:pt x="29" y="68"/>
                    <a:pt x="44" y="56"/>
                    <a:pt x="50" y="39"/>
                  </a:cubicBezTo>
                  <a:cubicBezTo>
                    <a:pt x="55" y="21"/>
                    <a:pt x="50" y="5"/>
                    <a:pt x="38" y="3"/>
                  </a:cubicBezTo>
                  <a:cubicBezTo>
                    <a:pt x="26" y="0"/>
                    <a:pt x="11" y="12"/>
                    <a:pt x="5" y="29"/>
                  </a:cubicBezTo>
                  <a:close/>
                </a:path>
              </a:pathLst>
            </a:custGeom>
            <a:solidFill>
              <a:srgbClr val="E26C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任意多边形 67">
              <a:extLst>
                <a:ext uri="{FF2B5EF4-FFF2-40B4-BE49-F238E27FC236}">
                  <a16:creationId xmlns:a16="http://schemas.microsoft.com/office/drawing/2014/main" id="{C36DD505-59E7-8075-5403-1C983747768D}"/>
                </a:ext>
              </a:extLst>
            </p:cNvPr>
            <p:cNvSpPr/>
            <p:nvPr/>
          </p:nvSpPr>
          <p:spPr bwMode="auto">
            <a:xfrm>
              <a:off x="5487072" y="2420817"/>
              <a:ext cx="1371209" cy="1123941"/>
            </a:xfrm>
            <a:custGeom>
              <a:avLst/>
              <a:gdLst>
                <a:gd name="T0" fmla="*/ 3 w 205"/>
                <a:gd name="T1" fmla="*/ 60 h 168"/>
                <a:gd name="T2" fmla="*/ 3 w 205"/>
                <a:gd name="T3" fmla="*/ 54 h 168"/>
                <a:gd name="T4" fmla="*/ 8 w 205"/>
                <a:gd name="T5" fmla="*/ 43 h 168"/>
                <a:gd name="T6" fmla="*/ 23 w 205"/>
                <a:gd name="T7" fmla="*/ 24 h 168"/>
                <a:gd name="T8" fmla="*/ 36 w 205"/>
                <a:gd name="T9" fmla="*/ 16 h 168"/>
                <a:gd name="T10" fmla="*/ 169 w 205"/>
                <a:gd name="T11" fmla="*/ 35 h 168"/>
                <a:gd name="T12" fmla="*/ 172 w 205"/>
                <a:gd name="T13" fmla="*/ 41 h 168"/>
                <a:gd name="T14" fmla="*/ 200 w 205"/>
                <a:gd name="T15" fmla="*/ 82 h 168"/>
                <a:gd name="T16" fmla="*/ 205 w 205"/>
                <a:gd name="T17" fmla="*/ 93 h 168"/>
                <a:gd name="T18" fmla="*/ 205 w 205"/>
                <a:gd name="T19" fmla="*/ 102 h 168"/>
                <a:gd name="T20" fmla="*/ 181 w 205"/>
                <a:gd name="T21" fmla="*/ 157 h 168"/>
                <a:gd name="T22" fmla="*/ 173 w 205"/>
                <a:gd name="T23" fmla="*/ 163 h 168"/>
                <a:gd name="T24" fmla="*/ 169 w 205"/>
                <a:gd name="T25" fmla="*/ 164 h 168"/>
                <a:gd name="T26" fmla="*/ 149 w 205"/>
                <a:gd name="T27" fmla="*/ 157 h 168"/>
                <a:gd name="T28" fmla="*/ 149 w 205"/>
                <a:gd name="T29" fmla="*/ 157 h 168"/>
                <a:gd name="T30" fmla="*/ 148 w 205"/>
                <a:gd name="T31" fmla="*/ 156 h 168"/>
                <a:gd name="T32" fmla="*/ 144 w 205"/>
                <a:gd name="T33" fmla="*/ 116 h 168"/>
                <a:gd name="T34" fmla="*/ 126 w 205"/>
                <a:gd name="T35" fmla="*/ 99 h 168"/>
                <a:gd name="T36" fmla="*/ 6 w 205"/>
                <a:gd name="T37" fmla="*/ 104 h 168"/>
                <a:gd name="T38" fmla="*/ 1 w 205"/>
                <a:gd name="T39" fmla="*/ 87 h 168"/>
                <a:gd name="T40" fmla="*/ 0 w 205"/>
                <a:gd name="T41" fmla="*/ 78 h 168"/>
                <a:gd name="T42" fmla="*/ 3 w 205"/>
                <a:gd name="T43" fmla="*/ 6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5" h="168">
                  <a:moveTo>
                    <a:pt x="3" y="60"/>
                  </a:moveTo>
                  <a:cubicBezTo>
                    <a:pt x="3" y="58"/>
                    <a:pt x="3" y="56"/>
                    <a:pt x="3" y="54"/>
                  </a:cubicBezTo>
                  <a:cubicBezTo>
                    <a:pt x="3" y="50"/>
                    <a:pt x="5" y="46"/>
                    <a:pt x="8" y="43"/>
                  </a:cubicBezTo>
                  <a:cubicBezTo>
                    <a:pt x="13" y="37"/>
                    <a:pt x="18" y="31"/>
                    <a:pt x="23" y="24"/>
                  </a:cubicBezTo>
                  <a:cubicBezTo>
                    <a:pt x="25" y="19"/>
                    <a:pt x="30" y="16"/>
                    <a:pt x="36" y="16"/>
                  </a:cubicBezTo>
                  <a:cubicBezTo>
                    <a:pt x="95" y="18"/>
                    <a:pt x="138" y="0"/>
                    <a:pt x="169" y="35"/>
                  </a:cubicBezTo>
                  <a:cubicBezTo>
                    <a:pt x="170" y="37"/>
                    <a:pt x="171" y="39"/>
                    <a:pt x="172" y="41"/>
                  </a:cubicBezTo>
                  <a:cubicBezTo>
                    <a:pt x="176" y="57"/>
                    <a:pt x="187" y="71"/>
                    <a:pt x="200" y="82"/>
                  </a:cubicBezTo>
                  <a:cubicBezTo>
                    <a:pt x="203" y="85"/>
                    <a:pt x="205" y="89"/>
                    <a:pt x="205" y="93"/>
                  </a:cubicBezTo>
                  <a:cubicBezTo>
                    <a:pt x="205" y="96"/>
                    <a:pt x="205" y="99"/>
                    <a:pt x="205" y="102"/>
                  </a:cubicBezTo>
                  <a:cubicBezTo>
                    <a:pt x="205" y="123"/>
                    <a:pt x="188" y="147"/>
                    <a:pt x="181" y="157"/>
                  </a:cubicBezTo>
                  <a:cubicBezTo>
                    <a:pt x="179" y="160"/>
                    <a:pt x="176" y="162"/>
                    <a:pt x="173" y="163"/>
                  </a:cubicBezTo>
                  <a:cubicBezTo>
                    <a:pt x="172" y="163"/>
                    <a:pt x="171" y="164"/>
                    <a:pt x="169" y="164"/>
                  </a:cubicBezTo>
                  <a:cubicBezTo>
                    <a:pt x="162" y="168"/>
                    <a:pt x="152" y="165"/>
                    <a:pt x="149" y="157"/>
                  </a:cubicBezTo>
                  <a:cubicBezTo>
                    <a:pt x="149" y="157"/>
                    <a:pt x="149" y="157"/>
                    <a:pt x="149" y="157"/>
                  </a:cubicBezTo>
                  <a:cubicBezTo>
                    <a:pt x="148" y="156"/>
                    <a:pt x="148" y="156"/>
                    <a:pt x="148" y="156"/>
                  </a:cubicBezTo>
                  <a:cubicBezTo>
                    <a:pt x="147" y="152"/>
                    <a:pt x="142" y="136"/>
                    <a:pt x="144" y="116"/>
                  </a:cubicBezTo>
                  <a:cubicBezTo>
                    <a:pt x="145" y="106"/>
                    <a:pt x="136" y="97"/>
                    <a:pt x="126" y="99"/>
                  </a:cubicBezTo>
                  <a:cubicBezTo>
                    <a:pt x="102" y="103"/>
                    <a:pt x="61" y="108"/>
                    <a:pt x="6" y="104"/>
                  </a:cubicBezTo>
                  <a:cubicBezTo>
                    <a:pt x="5" y="98"/>
                    <a:pt x="3" y="92"/>
                    <a:pt x="1" y="87"/>
                  </a:cubicBezTo>
                  <a:cubicBezTo>
                    <a:pt x="0" y="84"/>
                    <a:pt x="0" y="81"/>
                    <a:pt x="0" y="78"/>
                  </a:cubicBezTo>
                  <a:cubicBezTo>
                    <a:pt x="2" y="72"/>
                    <a:pt x="3" y="66"/>
                    <a:pt x="3" y="60"/>
                  </a:cubicBezTo>
                  <a:close/>
                </a:path>
              </a:pathLst>
            </a:custGeom>
            <a:solidFill>
              <a:srgbClr val="242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任意多边形 68">
              <a:extLst>
                <a:ext uri="{FF2B5EF4-FFF2-40B4-BE49-F238E27FC236}">
                  <a16:creationId xmlns:a16="http://schemas.microsoft.com/office/drawing/2014/main" id="{D2350B63-EF7A-A7C1-C81C-A8B7C43C83C8}"/>
                </a:ext>
              </a:extLst>
            </p:cNvPr>
            <p:cNvSpPr/>
            <p:nvPr/>
          </p:nvSpPr>
          <p:spPr bwMode="auto">
            <a:xfrm>
              <a:off x="5621945" y="3783597"/>
              <a:ext cx="421479" cy="207930"/>
            </a:xfrm>
            <a:custGeom>
              <a:avLst/>
              <a:gdLst>
                <a:gd name="T0" fmla="*/ 42 w 63"/>
                <a:gd name="T1" fmla="*/ 20 h 31"/>
                <a:gd name="T2" fmla="*/ 56 w 63"/>
                <a:gd name="T3" fmla="*/ 25 h 31"/>
                <a:gd name="T4" fmla="*/ 63 w 63"/>
                <a:gd name="T5" fmla="*/ 7 h 31"/>
                <a:gd name="T6" fmla="*/ 26 w 63"/>
                <a:gd name="T7" fmla="*/ 9 h 31"/>
                <a:gd name="T8" fmla="*/ 1 w 63"/>
                <a:gd name="T9" fmla="*/ 0 h 31"/>
                <a:gd name="T10" fmla="*/ 14 w 63"/>
                <a:gd name="T11" fmla="*/ 31 h 31"/>
                <a:gd name="T12" fmla="*/ 42 w 63"/>
                <a:gd name="T13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31">
                  <a:moveTo>
                    <a:pt x="42" y="20"/>
                  </a:moveTo>
                  <a:cubicBezTo>
                    <a:pt x="48" y="21"/>
                    <a:pt x="52" y="23"/>
                    <a:pt x="56" y="25"/>
                  </a:cubicBezTo>
                  <a:cubicBezTo>
                    <a:pt x="62" y="17"/>
                    <a:pt x="63" y="7"/>
                    <a:pt x="63" y="7"/>
                  </a:cubicBezTo>
                  <a:cubicBezTo>
                    <a:pt x="63" y="7"/>
                    <a:pt x="40" y="13"/>
                    <a:pt x="26" y="9"/>
                  </a:cubicBezTo>
                  <a:cubicBezTo>
                    <a:pt x="12" y="6"/>
                    <a:pt x="1" y="0"/>
                    <a:pt x="1" y="0"/>
                  </a:cubicBezTo>
                  <a:cubicBezTo>
                    <a:pt x="1" y="0"/>
                    <a:pt x="0" y="21"/>
                    <a:pt x="14" y="31"/>
                  </a:cubicBezTo>
                  <a:cubicBezTo>
                    <a:pt x="19" y="24"/>
                    <a:pt x="27" y="18"/>
                    <a:pt x="42" y="20"/>
                  </a:cubicBezTo>
                  <a:close/>
                </a:path>
              </a:pathLst>
            </a:custGeom>
            <a:solidFill>
              <a:srgbClr val="242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任意多边形 69">
              <a:extLst>
                <a:ext uri="{FF2B5EF4-FFF2-40B4-BE49-F238E27FC236}">
                  <a16:creationId xmlns:a16="http://schemas.microsoft.com/office/drawing/2014/main" id="{1C64E8D3-1C1D-DBB1-11B8-8D3B84982899}"/>
                </a:ext>
              </a:extLst>
            </p:cNvPr>
            <p:cNvSpPr/>
            <p:nvPr/>
          </p:nvSpPr>
          <p:spPr bwMode="auto">
            <a:xfrm>
              <a:off x="5714671" y="3904420"/>
              <a:ext cx="280985" cy="132064"/>
            </a:xfrm>
            <a:custGeom>
              <a:avLst/>
              <a:gdLst>
                <a:gd name="T0" fmla="*/ 42 w 42"/>
                <a:gd name="T1" fmla="*/ 7 h 20"/>
                <a:gd name="T2" fmla="*/ 28 w 42"/>
                <a:gd name="T3" fmla="*/ 2 h 20"/>
                <a:gd name="T4" fmla="*/ 0 w 42"/>
                <a:gd name="T5" fmla="*/ 13 h 20"/>
                <a:gd name="T6" fmla="*/ 14 w 42"/>
                <a:gd name="T7" fmla="*/ 19 h 20"/>
                <a:gd name="T8" fmla="*/ 42 w 42"/>
                <a:gd name="T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0">
                  <a:moveTo>
                    <a:pt x="42" y="7"/>
                  </a:moveTo>
                  <a:cubicBezTo>
                    <a:pt x="38" y="5"/>
                    <a:pt x="34" y="3"/>
                    <a:pt x="28" y="2"/>
                  </a:cubicBezTo>
                  <a:cubicBezTo>
                    <a:pt x="13" y="0"/>
                    <a:pt x="5" y="6"/>
                    <a:pt x="0" y="13"/>
                  </a:cubicBezTo>
                  <a:cubicBezTo>
                    <a:pt x="3" y="16"/>
                    <a:pt x="8" y="18"/>
                    <a:pt x="14" y="19"/>
                  </a:cubicBezTo>
                  <a:cubicBezTo>
                    <a:pt x="28" y="20"/>
                    <a:pt x="37" y="14"/>
                    <a:pt x="42" y="7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任意多边形 83">
              <a:extLst>
                <a:ext uri="{FF2B5EF4-FFF2-40B4-BE49-F238E27FC236}">
                  <a16:creationId xmlns:a16="http://schemas.microsoft.com/office/drawing/2014/main" id="{05D4D034-CA77-CAD9-9853-0A14A14D8023}"/>
                </a:ext>
              </a:extLst>
            </p:cNvPr>
            <p:cNvSpPr/>
            <p:nvPr/>
          </p:nvSpPr>
          <p:spPr bwMode="auto">
            <a:xfrm>
              <a:off x="5613516" y="3210386"/>
              <a:ext cx="179830" cy="59007"/>
            </a:xfrm>
            <a:custGeom>
              <a:avLst/>
              <a:gdLst>
                <a:gd name="T0" fmla="*/ 2 w 27"/>
                <a:gd name="T1" fmla="*/ 9 h 9"/>
                <a:gd name="T2" fmla="*/ 3 w 27"/>
                <a:gd name="T3" fmla="*/ 9 h 9"/>
                <a:gd name="T4" fmla="*/ 24 w 27"/>
                <a:gd name="T5" fmla="*/ 8 h 9"/>
                <a:gd name="T6" fmla="*/ 26 w 27"/>
                <a:gd name="T7" fmla="*/ 7 h 9"/>
                <a:gd name="T8" fmla="*/ 25 w 27"/>
                <a:gd name="T9" fmla="*/ 4 h 9"/>
                <a:gd name="T10" fmla="*/ 2 w 27"/>
                <a:gd name="T11" fmla="*/ 5 h 9"/>
                <a:gd name="T12" fmla="*/ 1 w 27"/>
                <a:gd name="T13" fmla="*/ 7 h 9"/>
                <a:gd name="T14" fmla="*/ 2 w 27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9">
                  <a:moveTo>
                    <a:pt x="2" y="9"/>
                  </a:moveTo>
                  <a:cubicBezTo>
                    <a:pt x="2" y="9"/>
                    <a:pt x="3" y="9"/>
                    <a:pt x="3" y="9"/>
                  </a:cubicBezTo>
                  <a:cubicBezTo>
                    <a:pt x="13" y="5"/>
                    <a:pt x="23" y="8"/>
                    <a:pt x="24" y="8"/>
                  </a:cubicBezTo>
                  <a:cubicBezTo>
                    <a:pt x="25" y="9"/>
                    <a:pt x="26" y="8"/>
                    <a:pt x="26" y="7"/>
                  </a:cubicBezTo>
                  <a:cubicBezTo>
                    <a:pt x="27" y="6"/>
                    <a:pt x="26" y="5"/>
                    <a:pt x="25" y="4"/>
                  </a:cubicBezTo>
                  <a:cubicBezTo>
                    <a:pt x="24" y="4"/>
                    <a:pt x="14" y="0"/>
                    <a:pt x="2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242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任意多边形 84">
              <a:extLst>
                <a:ext uri="{FF2B5EF4-FFF2-40B4-BE49-F238E27FC236}">
                  <a16:creationId xmlns:a16="http://schemas.microsoft.com/office/drawing/2014/main" id="{4DE47EFE-A44E-95E6-1067-6BE90AFACE86}"/>
                </a:ext>
              </a:extLst>
            </p:cNvPr>
            <p:cNvSpPr/>
            <p:nvPr/>
          </p:nvSpPr>
          <p:spPr bwMode="auto">
            <a:xfrm>
              <a:off x="6169867" y="3308730"/>
              <a:ext cx="165782" cy="87107"/>
            </a:xfrm>
            <a:custGeom>
              <a:avLst/>
              <a:gdLst>
                <a:gd name="T0" fmla="*/ 23 w 25"/>
                <a:gd name="T1" fmla="*/ 13 h 13"/>
                <a:gd name="T2" fmla="*/ 24 w 25"/>
                <a:gd name="T3" fmla="*/ 13 h 13"/>
                <a:gd name="T4" fmla="*/ 24 w 25"/>
                <a:gd name="T5" fmla="*/ 10 h 13"/>
                <a:gd name="T6" fmla="*/ 3 w 25"/>
                <a:gd name="T7" fmla="*/ 0 h 13"/>
                <a:gd name="T8" fmla="*/ 0 w 25"/>
                <a:gd name="T9" fmla="*/ 2 h 13"/>
                <a:gd name="T10" fmla="*/ 2 w 25"/>
                <a:gd name="T11" fmla="*/ 5 h 13"/>
                <a:gd name="T12" fmla="*/ 21 w 25"/>
                <a:gd name="T13" fmla="*/ 13 h 13"/>
                <a:gd name="T14" fmla="*/ 23 w 25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3">
                  <a:moveTo>
                    <a:pt x="23" y="13"/>
                  </a:moveTo>
                  <a:cubicBezTo>
                    <a:pt x="23" y="13"/>
                    <a:pt x="24" y="13"/>
                    <a:pt x="24" y="13"/>
                  </a:cubicBezTo>
                  <a:cubicBezTo>
                    <a:pt x="25" y="12"/>
                    <a:pt x="25" y="10"/>
                    <a:pt x="24" y="10"/>
                  </a:cubicBezTo>
                  <a:cubicBezTo>
                    <a:pt x="15" y="1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5"/>
                    <a:pt x="13" y="5"/>
                    <a:pt x="21" y="13"/>
                  </a:cubicBezTo>
                  <a:cubicBezTo>
                    <a:pt x="21" y="13"/>
                    <a:pt x="22" y="13"/>
                    <a:pt x="23" y="13"/>
                  </a:cubicBezTo>
                  <a:close/>
                </a:path>
              </a:pathLst>
            </a:custGeom>
            <a:solidFill>
              <a:srgbClr val="242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任意多边形 85">
              <a:extLst>
                <a:ext uri="{FF2B5EF4-FFF2-40B4-BE49-F238E27FC236}">
                  <a16:creationId xmlns:a16="http://schemas.microsoft.com/office/drawing/2014/main" id="{9AF85BFD-5A64-3F65-6EFE-CECA7A108EEC}"/>
                </a:ext>
              </a:extLst>
            </p:cNvPr>
            <p:cNvSpPr/>
            <p:nvPr/>
          </p:nvSpPr>
          <p:spPr bwMode="auto">
            <a:xfrm>
              <a:off x="5768057" y="3370547"/>
              <a:ext cx="188260" cy="314704"/>
            </a:xfrm>
            <a:custGeom>
              <a:avLst/>
              <a:gdLst>
                <a:gd name="T0" fmla="*/ 14 w 28"/>
                <a:gd name="T1" fmla="*/ 47 h 47"/>
                <a:gd name="T2" fmla="*/ 16 w 28"/>
                <a:gd name="T3" fmla="*/ 45 h 47"/>
                <a:gd name="T4" fmla="*/ 14 w 28"/>
                <a:gd name="T5" fmla="*/ 43 h 47"/>
                <a:gd name="T6" fmla="*/ 5 w 28"/>
                <a:gd name="T7" fmla="*/ 39 h 47"/>
                <a:gd name="T8" fmla="*/ 5 w 28"/>
                <a:gd name="T9" fmla="*/ 34 h 47"/>
                <a:gd name="T10" fmla="*/ 8 w 28"/>
                <a:gd name="T11" fmla="*/ 31 h 47"/>
                <a:gd name="T12" fmla="*/ 16 w 28"/>
                <a:gd name="T13" fmla="*/ 32 h 47"/>
                <a:gd name="T14" fmla="*/ 18 w 28"/>
                <a:gd name="T15" fmla="*/ 32 h 47"/>
                <a:gd name="T16" fmla="*/ 19 w 28"/>
                <a:gd name="T17" fmla="*/ 31 h 47"/>
                <a:gd name="T18" fmla="*/ 28 w 28"/>
                <a:gd name="T19" fmla="*/ 3 h 47"/>
                <a:gd name="T20" fmla="*/ 27 w 28"/>
                <a:gd name="T21" fmla="*/ 0 h 47"/>
                <a:gd name="T22" fmla="*/ 24 w 28"/>
                <a:gd name="T23" fmla="*/ 2 h 47"/>
                <a:gd name="T24" fmla="*/ 16 w 28"/>
                <a:gd name="T25" fmla="*/ 27 h 47"/>
                <a:gd name="T26" fmla="*/ 6 w 28"/>
                <a:gd name="T27" fmla="*/ 27 h 47"/>
                <a:gd name="T28" fmla="*/ 1 w 28"/>
                <a:gd name="T29" fmla="*/ 33 h 47"/>
                <a:gd name="T30" fmla="*/ 2 w 28"/>
                <a:gd name="T31" fmla="*/ 41 h 47"/>
                <a:gd name="T32" fmla="*/ 13 w 28"/>
                <a:gd name="T33" fmla="*/ 47 h 47"/>
                <a:gd name="T34" fmla="*/ 14 w 28"/>
                <a:gd name="T3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47">
                  <a:moveTo>
                    <a:pt x="14" y="47"/>
                  </a:moveTo>
                  <a:cubicBezTo>
                    <a:pt x="15" y="47"/>
                    <a:pt x="16" y="46"/>
                    <a:pt x="16" y="45"/>
                  </a:cubicBezTo>
                  <a:cubicBezTo>
                    <a:pt x="16" y="44"/>
                    <a:pt x="15" y="43"/>
                    <a:pt x="14" y="43"/>
                  </a:cubicBezTo>
                  <a:cubicBezTo>
                    <a:pt x="12" y="43"/>
                    <a:pt x="7" y="42"/>
                    <a:pt x="5" y="39"/>
                  </a:cubicBezTo>
                  <a:cubicBezTo>
                    <a:pt x="4" y="38"/>
                    <a:pt x="4" y="36"/>
                    <a:pt x="5" y="34"/>
                  </a:cubicBezTo>
                  <a:cubicBezTo>
                    <a:pt x="5" y="32"/>
                    <a:pt x="6" y="31"/>
                    <a:pt x="8" y="31"/>
                  </a:cubicBezTo>
                  <a:cubicBezTo>
                    <a:pt x="11" y="29"/>
                    <a:pt x="15" y="31"/>
                    <a:pt x="16" y="32"/>
                  </a:cubicBezTo>
                  <a:cubicBezTo>
                    <a:pt x="16" y="32"/>
                    <a:pt x="17" y="32"/>
                    <a:pt x="18" y="32"/>
                  </a:cubicBezTo>
                  <a:cubicBezTo>
                    <a:pt x="18" y="32"/>
                    <a:pt x="19" y="31"/>
                    <a:pt x="19" y="31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2"/>
                    <a:pt x="28" y="1"/>
                    <a:pt x="27" y="0"/>
                  </a:cubicBezTo>
                  <a:cubicBezTo>
                    <a:pt x="26" y="0"/>
                    <a:pt x="24" y="1"/>
                    <a:pt x="24" y="2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3" y="26"/>
                    <a:pt x="10" y="25"/>
                    <a:pt x="6" y="27"/>
                  </a:cubicBezTo>
                  <a:cubicBezTo>
                    <a:pt x="4" y="28"/>
                    <a:pt x="2" y="30"/>
                    <a:pt x="1" y="33"/>
                  </a:cubicBezTo>
                  <a:cubicBezTo>
                    <a:pt x="0" y="36"/>
                    <a:pt x="0" y="39"/>
                    <a:pt x="2" y="41"/>
                  </a:cubicBezTo>
                  <a:cubicBezTo>
                    <a:pt x="5" y="46"/>
                    <a:pt x="13" y="47"/>
                    <a:pt x="13" y="47"/>
                  </a:cubicBezTo>
                  <a:cubicBezTo>
                    <a:pt x="14" y="47"/>
                    <a:pt x="14" y="47"/>
                    <a:pt x="14" y="47"/>
                  </a:cubicBezTo>
                  <a:close/>
                </a:path>
              </a:pathLst>
            </a:custGeom>
            <a:solidFill>
              <a:srgbClr val="E26C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0" name="文本框 59">
            <a:extLst>
              <a:ext uri="{FF2B5EF4-FFF2-40B4-BE49-F238E27FC236}">
                <a16:creationId xmlns:a16="http://schemas.microsoft.com/office/drawing/2014/main" id="{5AEB5EA9-B986-C66E-6213-A21D5206C5E4}"/>
              </a:ext>
            </a:extLst>
          </p:cNvPr>
          <p:cNvSpPr txBox="1"/>
          <p:nvPr/>
        </p:nvSpPr>
        <p:spPr>
          <a:xfrm>
            <a:off x="2356260" y="256039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Alice</a:t>
            </a:r>
            <a:endParaRPr lang="zh-CN" altLang="en-US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C9FE17D3-7305-6357-DAEE-A5B7700A0009}"/>
              </a:ext>
            </a:extLst>
          </p:cNvPr>
          <p:cNvSpPr txBox="1"/>
          <p:nvPr/>
        </p:nvSpPr>
        <p:spPr>
          <a:xfrm>
            <a:off x="9148457" y="3658431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Bob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397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A0F79-74A7-E2FF-A6C1-FF86D09E4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0C85266-4984-53D2-F80B-ADD05DEFA6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71984" y="6241745"/>
            <a:ext cx="939240" cy="144787"/>
          </a:xfrm>
        </p:spPr>
        <p:txBody>
          <a:bodyPr/>
          <a:lstStyle/>
          <a:p>
            <a:r>
              <a:rPr lang="zh-CN" altLang="en-US"/>
              <a:t> </a:t>
            </a:r>
            <a:fld id="{75168D04-7926-484C-B90B-2D13ABC6EC67}" type="slidenum">
              <a:rPr lang="zh-CN" altLang="en-US" smtClean="0"/>
              <a:pPr/>
              <a:t>2</a:t>
            </a:fld>
            <a:r>
              <a:rPr lang="zh-CN" altLang="en-US"/>
              <a:t> </a:t>
            </a:r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0FE5B9A-FCE9-9648-B6B4-566B75CC7FA9}"/>
              </a:ext>
            </a:extLst>
          </p:cNvPr>
          <p:cNvGrpSpPr/>
          <p:nvPr/>
        </p:nvGrpSpPr>
        <p:grpSpPr>
          <a:xfrm>
            <a:off x="2167067" y="2573837"/>
            <a:ext cx="8222073" cy="1710326"/>
            <a:chOff x="2832283" y="2570733"/>
            <a:chExt cx="6785021" cy="1021857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210B8CAB-3304-A1AA-E0C4-D378A367835C}"/>
                </a:ext>
              </a:extLst>
            </p:cNvPr>
            <p:cNvSpPr txBox="1"/>
            <p:nvPr/>
          </p:nvSpPr>
          <p:spPr>
            <a:xfrm>
              <a:off x="2832283" y="2570733"/>
              <a:ext cx="1180424" cy="967134"/>
            </a:xfrm>
            <a:prstGeom prst="rect">
              <a:avLst/>
            </a:prstGeom>
            <a:noFill/>
            <a:ln w="117475">
              <a:noFill/>
            </a:ln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sz="7200" b="1" spc="100" dirty="0">
                  <a:solidFill>
                    <a:schemeClr val="accent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Arial" panose="020B0604020202020204" pitchFamily="34" charset="0"/>
                </a:rPr>
                <a:t>/01</a:t>
              </a:r>
              <a:endParaRPr lang="zh-CN" altLang="en-US" sz="7200" b="1" spc="100" dirty="0">
                <a:solidFill>
                  <a:schemeClr val="accent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" name="标题 4">
              <a:extLst>
                <a:ext uri="{FF2B5EF4-FFF2-40B4-BE49-F238E27FC236}">
                  <a16:creationId xmlns:a16="http://schemas.microsoft.com/office/drawing/2014/main" id="{DBCE1BC4-1BBE-C303-64D1-BF8D5C6C79CB}"/>
                </a:ext>
              </a:extLst>
            </p:cNvPr>
            <p:cNvSpPr txBox="1">
              <a:spLocks/>
            </p:cNvSpPr>
            <p:nvPr/>
          </p:nvSpPr>
          <p:spPr>
            <a:xfrm>
              <a:off x="4198119" y="2697240"/>
              <a:ext cx="5419185" cy="895350"/>
            </a:xfrm>
          </p:spPr>
          <p:txBody>
            <a:bodyPr anchor="ctr" anchorCtr="0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100" b="1" kern="1200" dirty="0">
                  <a:solidFill>
                    <a:schemeClr val="tx1"/>
                  </a:solidFill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4000">
                  <a:solidFill>
                    <a:schemeClr val="accent6"/>
                  </a:solidFill>
                  <a:latin typeface="微软雅黑" panose="020B0503020204020204" pitchFamily="34" charset="-122"/>
                </a:rPr>
                <a:t>     </a:t>
              </a:r>
              <a:r>
                <a:rPr lang="en-US" altLang="zh-CN" sz="6600">
                  <a:solidFill>
                    <a:schemeClr val="accent6"/>
                  </a:solidFill>
                  <a:latin typeface="微软雅黑" panose="020B0503020204020204" pitchFamily="34" charset="-122"/>
                </a:rPr>
                <a:t>Background</a:t>
              </a:r>
              <a:endParaRPr lang="en-US" sz="4000">
                <a:solidFill>
                  <a:schemeClr val="accent6"/>
                </a:solidFill>
                <a:latin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920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957">
        <p14:ripple/>
      </p:transition>
    </mc:Choice>
    <mc:Fallback xmlns="">
      <p:transition spd="slow" advTm="9957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408D9F0-FBD1-7F1D-EAD6-CB90B9D43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5437D4D2-F8AE-81AE-BF95-A6AA52E53517}"/>
              </a:ext>
            </a:extLst>
          </p:cNvPr>
          <p:cNvSpPr txBox="1"/>
          <p:nvPr/>
        </p:nvSpPr>
        <p:spPr>
          <a:xfrm>
            <a:off x="861441" y="5212148"/>
            <a:ext cx="1853155" cy="40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l"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224982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Lemma</a:t>
            </a:r>
            <a:r>
              <a:rPr lang="en-US" altLang="zh-CN" sz="2000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224982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72667B5-365A-35D7-49B0-723F3DCB9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3236" y="6385521"/>
            <a:ext cx="939240" cy="144787"/>
          </a:xfrm>
        </p:spPr>
        <p:txBody>
          <a:bodyPr/>
          <a:lstStyle/>
          <a:p>
            <a:fld id="{75168D04-7926-484C-B90B-2D13ABC6EC67}" type="slidenum">
              <a:rPr lang="zh-CN" altLang="en-US" smtClean="0"/>
              <a:pPr/>
              <a:t>20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B4DBA90-7392-1F81-ADB5-21D1A0795799}"/>
              </a:ext>
            </a:extLst>
          </p:cNvPr>
          <p:cNvSpPr/>
          <p:nvPr/>
        </p:nvSpPr>
        <p:spPr>
          <a:xfrm>
            <a:off x="0" y="-14288"/>
            <a:ext cx="12192000" cy="814388"/>
          </a:xfrm>
          <a:prstGeom prst="rect">
            <a:avLst/>
          </a:prstGeom>
          <a:solidFill>
            <a:srgbClr val="C7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224982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       </a:t>
            </a:r>
            <a:r>
              <a:rPr lang="en-US" altLang="zh-CN" sz="3200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lang="en-US" altLang="zh-CN" sz="3200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omparision  with correlated catalysts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224982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5" name="Group 22">
            <a:extLst>
              <a:ext uri="{FF2B5EF4-FFF2-40B4-BE49-F238E27FC236}">
                <a16:creationId xmlns:a16="http://schemas.microsoft.com/office/drawing/2014/main" id="{7E86901E-A1DB-5EE0-1A89-E19CA23D26D8}"/>
              </a:ext>
            </a:extLst>
          </p:cNvPr>
          <p:cNvGrpSpPr/>
          <p:nvPr/>
        </p:nvGrpSpPr>
        <p:grpSpPr bwMode="auto">
          <a:xfrm>
            <a:off x="5543" y="-9331"/>
            <a:ext cx="792000" cy="792000"/>
            <a:chOff x="197" y="84"/>
            <a:chExt cx="308" cy="308"/>
          </a:xfrm>
        </p:grpSpPr>
        <p:sp>
          <p:nvSpPr>
            <p:cNvPr id="6" name="Oval 20">
              <a:extLst>
                <a:ext uri="{FF2B5EF4-FFF2-40B4-BE49-F238E27FC236}">
                  <a16:creationId xmlns:a16="http://schemas.microsoft.com/office/drawing/2014/main" id="{5CDDF338-1998-16E8-28B0-9E7ACE54C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" y="84"/>
              <a:ext cx="308" cy="30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7" name="Picture 13" descr="1 拷贝">
              <a:extLst>
                <a:ext uri="{FF2B5EF4-FFF2-40B4-BE49-F238E27FC236}">
                  <a16:creationId xmlns:a16="http://schemas.microsoft.com/office/drawing/2014/main" id="{8FDB70DB-D899-DDDA-89EE-421F7D0B0C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" contrast="12000"/>
            </a:blip>
            <a:srcRect/>
            <a:stretch>
              <a:fillRect/>
            </a:stretch>
          </p:blipFill>
          <p:spPr bwMode="auto">
            <a:xfrm>
              <a:off x="212" y="97"/>
              <a:ext cx="281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070E255D-30ED-0C28-A056-DE3B1D293B1D}"/>
              </a:ext>
            </a:extLst>
          </p:cNvPr>
          <p:cNvSpPr/>
          <p:nvPr/>
        </p:nvSpPr>
        <p:spPr>
          <a:xfrm>
            <a:off x="846" y="1013937"/>
            <a:ext cx="779933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u"/>
            </a:pPr>
            <a:r>
              <a:rPr kumimoji="1" lang="en-US" altLang="zh-CN" sz="2800"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Teleportation with correlated catalysts</a:t>
            </a:r>
            <a:endParaRPr lang="zh-SG" altLang="en-US" sz="28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91A892C-DE4B-192B-10F2-539F0084FBF4}"/>
              </a:ext>
            </a:extLst>
          </p:cNvPr>
          <p:cNvSpPr txBox="1"/>
          <p:nvPr/>
        </p:nvSpPr>
        <p:spPr>
          <a:xfrm>
            <a:off x="861441" y="4389272"/>
            <a:ext cx="3870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l"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224982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Average Fidelity: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C919A2CC-FAC4-C4E7-F40F-D6656DA93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9805" y="4341089"/>
            <a:ext cx="4634593" cy="61200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5DBF0966-0E0C-2FC0-7712-348D02968A58}"/>
              </a:ext>
            </a:extLst>
          </p:cNvPr>
          <p:cNvGrpSpPr/>
          <p:nvPr/>
        </p:nvGrpSpPr>
        <p:grpSpPr>
          <a:xfrm>
            <a:off x="3688094" y="5227410"/>
            <a:ext cx="8510106" cy="1472389"/>
            <a:chOff x="3240621" y="5107868"/>
            <a:chExt cx="8510106" cy="1472389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141319DE-7B5C-652E-2DF2-6BE6EB45433B}"/>
                </a:ext>
              </a:extLst>
            </p:cNvPr>
            <p:cNvSpPr txBox="1"/>
            <p:nvPr/>
          </p:nvSpPr>
          <p:spPr>
            <a:xfrm>
              <a:off x="9126566" y="5586244"/>
              <a:ext cx="26241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0000"/>
                </a:buClr>
                <a:buSzPct val="130000"/>
              </a:pPr>
              <a:r>
                <a:rPr lang="en-US" altLang="zh-CN" i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 computable lower bound</a:t>
              </a:r>
              <a:endPara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E867E4C4-1E7A-905A-4327-C0DD0D109A31}"/>
                </a:ext>
              </a:extLst>
            </p:cNvPr>
            <p:cNvGrpSpPr/>
            <p:nvPr/>
          </p:nvGrpSpPr>
          <p:grpSpPr>
            <a:xfrm>
              <a:off x="3240621" y="5107868"/>
              <a:ext cx="5138115" cy="1472389"/>
              <a:chOff x="2168207" y="5319028"/>
              <a:chExt cx="5138115" cy="1472389"/>
            </a:xfrm>
          </p:grpSpPr>
          <p:pic>
            <p:nvPicPr>
              <p:cNvPr id="34" name="图片 33">
                <a:extLst>
                  <a:ext uri="{FF2B5EF4-FFF2-40B4-BE49-F238E27FC236}">
                    <a16:creationId xmlns:a16="http://schemas.microsoft.com/office/drawing/2014/main" id="{CABDB189-773C-6C55-C67B-7597212B3F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r="2188"/>
              <a:stretch/>
            </p:blipFill>
            <p:spPr>
              <a:xfrm>
                <a:off x="3569805" y="5848066"/>
                <a:ext cx="3240224" cy="75600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文本框 35">
                    <a:extLst>
                      <a:ext uri="{FF2B5EF4-FFF2-40B4-BE49-F238E27FC236}">
                        <a16:creationId xmlns:a16="http://schemas.microsoft.com/office/drawing/2014/main" id="{E5D6A355-A679-E2A4-7CA8-AECEDA520AEA}"/>
                      </a:ext>
                    </a:extLst>
                  </p:cNvPr>
                  <p:cNvSpPr txBox="1"/>
                  <p:nvPr/>
                </p:nvSpPr>
                <p:spPr>
                  <a:xfrm>
                    <a:off x="2339538" y="5319028"/>
                    <a:ext cx="326227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buClr>
                        <a:srgbClr val="FF0000"/>
                      </a:buClr>
                      <a:buSzPct val="130000"/>
                    </a:pPr>
                    <a:r>
                      <a: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For</a:t>
                    </a:r>
                    <a:r>
                      <a:rPr lang="en-US" altLang="zh-CN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any pure state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AB</m:t>
                            </m:r>
                          </m:sub>
                        </m:sSub>
                      </m:oMath>
                    </a14:m>
                    <a:r>
                      <a: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 we have</a:t>
                    </a:r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6" name="文本框 35">
                    <a:extLst>
                      <a:ext uri="{FF2B5EF4-FFF2-40B4-BE49-F238E27FC236}">
                        <a16:creationId xmlns:a16="http://schemas.microsoft.com/office/drawing/2014/main" id="{E5D6A355-A679-E2A4-7CA8-AECEDA520AE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39538" y="5319028"/>
                    <a:ext cx="3262272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682" t="-10000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矩形: 圆角 36">
                <a:extLst>
                  <a:ext uri="{FF2B5EF4-FFF2-40B4-BE49-F238E27FC236}">
                    <a16:creationId xmlns:a16="http://schemas.microsoft.com/office/drawing/2014/main" id="{A3CC15C4-61B7-FAD6-17ED-13D7DC1B57BE}"/>
                  </a:ext>
                </a:extLst>
              </p:cNvPr>
              <p:cNvSpPr/>
              <p:nvPr/>
            </p:nvSpPr>
            <p:spPr>
              <a:xfrm>
                <a:off x="2168207" y="5329373"/>
                <a:ext cx="5138115" cy="1462044"/>
              </a:xfrm>
              <a:prstGeom prst="round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38" name="直接箭头连接符 37">
              <a:extLst>
                <a:ext uri="{FF2B5EF4-FFF2-40B4-BE49-F238E27FC236}">
                  <a16:creationId xmlns:a16="http://schemas.microsoft.com/office/drawing/2014/main" id="{947F9AD1-B20F-10B9-E355-6A7842B79A74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7866566" y="5801601"/>
              <a:ext cx="1260000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DC41EBE6-F052-2806-B7B8-C8C3392D66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2358" y="4543370"/>
            <a:ext cx="3400973" cy="612000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180D9F52-F050-C229-5E28-8478754334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61"/>
          <a:stretch/>
        </p:blipFill>
        <p:spPr>
          <a:xfrm>
            <a:off x="3047088" y="1698105"/>
            <a:ext cx="5834654" cy="2268000"/>
          </a:xfrm>
          <a:prstGeom prst="rect">
            <a:avLst/>
          </a:prstGeom>
        </p:spPr>
      </p:pic>
      <p:grpSp>
        <p:nvGrpSpPr>
          <p:cNvPr id="62" name="组合 61">
            <a:extLst>
              <a:ext uri="{FF2B5EF4-FFF2-40B4-BE49-F238E27FC236}">
                <a16:creationId xmlns:a16="http://schemas.microsoft.com/office/drawing/2014/main" id="{198908D4-0A4C-E745-A48C-86DB21C6B108}"/>
              </a:ext>
            </a:extLst>
          </p:cNvPr>
          <p:cNvGrpSpPr>
            <a:grpSpLocks noChangeAspect="1"/>
          </p:cNvGrpSpPr>
          <p:nvPr/>
        </p:nvGrpSpPr>
        <p:grpSpPr>
          <a:xfrm>
            <a:off x="2307526" y="1826653"/>
            <a:ext cx="751632" cy="720000"/>
            <a:chOff x="4370920" y="1776533"/>
            <a:chExt cx="3450159" cy="3304934"/>
          </a:xfrm>
        </p:grpSpPr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500E64B2-1AFC-380E-AF96-D8767092E6D2}"/>
                </a:ext>
              </a:extLst>
            </p:cNvPr>
            <p:cNvSpPr/>
            <p:nvPr/>
          </p:nvSpPr>
          <p:spPr bwMode="auto">
            <a:xfrm>
              <a:off x="4370920" y="1776533"/>
              <a:ext cx="3450159" cy="330493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64" name="任意多边形 24">
              <a:extLst>
                <a:ext uri="{FF2B5EF4-FFF2-40B4-BE49-F238E27FC236}">
                  <a16:creationId xmlns:a16="http://schemas.microsoft.com/office/drawing/2014/main" id="{245FEA01-28D8-6C82-1CCC-0CB5764E2C5C}"/>
                </a:ext>
              </a:extLst>
            </p:cNvPr>
            <p:cNvSpPr/>
            <p:nvPr/>
          </p:nvSpPr>
          <p:spPr bwMode="auto">
            <a:xfrm>
              <a:off x="5586895" y="3941122"/>
              <a:ext cx="1008726" cy="1140345"/>
            </a:xfrm>
            <a:custGeom>
              <a:avLst/>
              <a:gdLst>
                <a:gd name="connsiteX0" fmla="*/ 377600 w 728698"/>
                <a:gd name="connsiteY0" fmla="*/ 587 h 857239"/>
                <a:gd name="connsiteX1" fmla="*/ 475757 w 728698"/>
                <a:gd name="connsiteY1" fmla="*/ 26996 h 857239"/>
                <a:gd name="connsiteX2" fmla="*/ 471982 w 728698"/>
                <a:gd name="connsiteY2" fmla="*/ 49632 h 857239"/>
                <a:gd name="connsiteX3" fmla="*/ 468206 w 728698"/>
                <a:gd name="connsiteY3" fmla="*/ 53405 h 857239"/>
                <a:gd name="connsiteX4" fmla="*/ 551262 w 728698"/>
                <a:gd name="connsiteY4" fmla="*/ 128860 h 857239"/>
                <a:gd name="connsiteX5" fmla="*/ 728698 w 728698"/>
                <a:gd name="connsiteY5" fmla="*/ 457088 h 857239"/>
                <a:gd name="connsiteX6" fmla="*/ 703215 w 728698"/>
                <a:gd name="connsiteY6" fmla="*/ 784432 h 857239"/>
                <a:gd name="connsiteX7" fmla="*/ 702197 w 728698"/>
                <a:gd name="connsiteY7" fmla="*/ 810659 h 857239"/>
                <a:gd name="connsiteX8" fmla="*/ 618926 w 728698"/>
                <a:gd name="connsiteY8" fmla="*/ 832002 h 857239"/>
                <a:gd name="connsiteX9" fmla="*/ 367775 w 728698"/>
                <a:gd name="connsiteY9" fmla="*/ 857239 h 857239"/>
                <a:gd name="connsiteX10" fmla="*/ 116625 w 728698"/>
                <a:gd name="connsiteY10" fmla="*/ 832002 h 857239"/>
                <a:gd name="connsiteX11" fmla="*/ 54345 w 728698"/>
                <a:gd name="connsiteY11" fmla="*/ 816039 h 857239"/>
                <a:gd name="connsiteX12" fmla="*/ 52103 w 728698"/>
                <a:gd name="connsiteY12" fmla="*/ 784300 h 857239"/>
                <a:gd name="connsiteX13" fmla="*/ 75 w 728698"/>
                <a:gd name="connsiteY13" fmla="*/ 291088 h 857239"/>
                <a:gd name="connsiteX14" fmla="*/ 283219 w 728698"/>
                <a:gd name="connsiteY14" fmla="*/ 30769 h 857239"/>
                <a:gd name="connsiteX15" fmla="*/ 377600 w 728698"/>
                <a:gd name="connsiteY15" fmla="*/ 587 h 85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8698" h="857239">
                  <a:moveTo>
                    <a:pt x="377600" y="587"/>
                  </a:moveTo>
                  <a:cubicBezTo>
                    <a:pt x="385151" y="-3186"/>
                    <a:pt x="449330" y="11905"/>
                    <a:pt x="475757" y="26996"/>
                  </a:cubicBezTo>
                  <a:cubicBezTo>
                    <a:pt x="487083" y="34542"/>
                    <a:pt x="460656" y="42087"/>
                    <a:pt x="471982" y="49632"/>
                  </a:cubicBezTo>
                  <a:cubicBezTo>
                    <a:pt x="471982" y="49632"/>
                    <a:pt x="471982" y="49632"/>
                    <a:pt x="468206" y="53405"/>
                  </a:cubicBezTo>
                  <a:cubicBezTo>
                    <a:pt x="498408" y="79814"/>
                    <a:pt x="524835" y="106224"/>
                    <a:pt x="551262" y="128860"/>
                  </a:cubicBezTo>
                  <a:cubicBezTo>
                    <a:pt x="653194" y="226951"/>
                    <a:pt x="728698" y="340133"/>
                    <a:pt x="728698" y="457088"/>
                  </a:cubicBezTo>
                  <a:cubicBezTo>
                    <a:pt x="728698" y="547634"/>
                    <a:pt x="711710" y="623325"/>
                    <a:pt x="703215" y="784432"/>
                  </a:cubicBezTo>
                  <a:lnTo>
                    <a:pt x="702197" y="810659"/>
                  </a:lnTo>
                  <a:lnTo>
                    <a:pt x="618926" y="832002"/>
                  </a:lnTo>
                  <a:cubicBezTo>
                    <a:pt x="537802" y="848549"/>
                    <a:pt x="453807" y="857239"/>
                    <a:pt x="367775" y="857239"/>
                  </a:cubicBezTo>
                  <a:cubicBezTo>
                    <a:pt x="281744" y="857239"/>
                    <a:pt x="197749" y="848549"/>
                    <a:pt x="116625" y="832002"/>
                  </a:cubicBezTo>
                  <a:lnTo>
                    <a:pt x="54345" y="816039"/>
                  </a:lnTo>
                  <a:lnTo>
                    <a:pt x="52103" y="784300"/>
                  </a:lnTo>
                  <a:cubicBezTo>
                    <a:pt x="37651" y="608823"/>
                    <a:pt x="75" y="291088"/>
                    <a:pt x="75" y="291088"/>
                  </a:cubicBezTo>
                  <a:cubicBezTo>
                    <a:pt x="-3700" y="143951"/>
                    <a:pt x="135984" y="132633"/>
                    <a:pt x="283219" y="30769"/>
                  </a:cubicBezTo>
                  <a:cubicBezTo>
                    <a:pt x="305871" y="15678"/>
                    <a:pt x="370050" y="-3186"/>
                    <a:pt x="377600" y="587"/>
                  </a:cubicBezTo>
                  <a:close/>
                </a:path>
              </a:pathLst>
            </a:custGeom>
            <a:solidFill>
              <a:srgbClr val="E86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65" name="任意多边形 6">
              <a:extLst>
                <a:ext uri="{FF2B5EF4-FFF2-40B4-BE49-F238E27FC236}">
                  <a16:creationId xmlns:a16="http://schemas.microsoft.com/office/drawing/2014/main" id="{FFD7B32A-86B2-FE79-6858-D3539BAFA00C}"/>
                </a:ext>
              </a:extLst>
            </p:cNvPr>
            <p:cNvSpPr/>
            <p:nvPr/>
          </p:nvSpPr>
          <p:spPr bwMode="auto">
            <a:xfrm>
              <a:off x="5988319" y="3962224"/>
              <a:ext cx="268102" cy="236519"/>
            </a:xfrm>
            <a:custGeom>
              <a:avLst/>
              <a:gdLst>
                <a:gd name="T0" fmla="*/ 17 w 51"/>
                <a:gd name="T1" fmla="*/ 7 h 47"/>
                <a:gd name="T2" fmla="*/ 50 w 51"/>
                <a:gd name="T3" fmla="*/ 9 h 47"/>
                <a:gd name="T4" fmla="*/ 51 w 51"/>
                <a:gd name="T5" fmla="*/ 23 h 47"/>
                <a:gd name="T6" fmla="*/ 0 w 51"/>
                <a:gd name="T7" fmla="*/ 24 h 47"/>
                <a:gd name="T8" fmla="*/ 0 w 51"/>
                <a:gd name="T9" fmla="*/ 0 h 47"/>
                <a:gd name="T10" fmla="*/ 17 w 51"/>
                <a:gd name="T11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47">
                  <a:moveTo>
                    <a:pt x="17" y="7"/>
                  </a:moveTo>
                  <a:cubicBezTo>
                    <a:pt x="28" y="10"/>
                    <a:pt x="42" y="9"/>
                    <a:pt x="50" y="9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46"/>
                    <a:pt x="1" y="47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3"/>
                    <a:pt x="12" y="5"/>
                    <a:pt x="17" y="7"/>
                  </a:cubicBezTo>
                  <a:close/>
                </a:path>
              </a:pathLst>
            </a:custGeom>
            <a:solidFill>
              <a:srgbClr val="F9D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66" name="任意多边形 7">
              <a:extLst>
                <a:ext uri="{FF2B5EF4-FFF2-40B4-BE49-F238E27FC236}">
                  <a16:creationId xmlns:a16="http://schemas.microsoft.com/office/drawing/2014/main" id="{9E8FB829-25AD-567A-E37C-6585192083D9}"/>
                </a:ext>
              </a:extLst>
            </p:cNvPr>
            <p:cNvSpPr/>
            <p:nvPr/>
          </p:nvSpPr>
          <p:spPr bwMode="auto">
            <a:xfrm>
              <a:off x="5983924" y="3687692"/>
              <a:ext cx="265905" cy="164719"/>
            </a:xfrm>
            <a:custGeom>
              <a:avLst/>
              <a:gdLst>
                <a:gd name="T0" fmla="*/ 0 w 51"/>
                <a:gd name="T1" fmla="*/ 1 h 33"/>
                <a:gd name="T2" fmla="*/ 50 w 51"/>
                <a:gd name="T3" fmla="*/ 0 h 33"/>
                <a:gd name="T4" fmla="*/ 51 w 51"/>
                <a:gd name="T5" fmla="*/ 33 h 33"/>
                <a:gd name="T6" fmla="*/ 0 w 51"/>
                <a:gd name="T7" fmla="*/ 27 h 33"/>
                <a:gd name="T8" fmla="*/ 0 w 51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3">
                  <a:moveTo>
                    <a:pt x="0" y="1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35" y="31"/>
                    <a:pt x="13" y="29"/>
                    <a:pt x="0" y="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9C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67" name="任意多边形 8">
              <a:extLst>
                <a:ext uri="{FF2B5EF4-FFF2-40B4-BE49-F238E27FC236}">
                  <a16:creationId xmlns:a16="http://schemas.microsoft.com/office/drawing/2014/main" id="{AF297B19-47CB-DD84-9AF8-C78D12183F4E}"/>
                </a:ext>
              </a:extLst>
            </p:cNvPr>
            <p:cNvSpPr/>
            <p:nvPr/>
          </p:nvSpPr>
          <p:spPr bwMode="auto">
            <a:xfrm>
              <a:off x="5983924" y="3822846"/>
              <a:ext cx="265905" cy="219625"/>
            </a:xfrm>
            <a:custGeom>
              <a:avLst/>
              <a:gdLst>
                <a:gd name="T0" fmla="*/ 18 w 51"/>
                <a:gd name="T1" fmla="*/ 35 h 44"/>
                <a:gd name="T2" fmla="*/ 1 w 51"/>
                <a:gd name="T3" fmla="*/ 28 h 44"/>
                <a:gd name="T4" fmla="*/ 0 w 51"/>
                <a:gd name="T5" fmla="*/ 0 h 44"/>
                <a:gd name="T6" fmla="*/ 51 w 51"/>
                <a:gd name="T7" fmla="*/ 6 h 44"/>
                <a:gd name="T8" fmla="*/ 51 w 51"/>
                <a:gd name="T9" fmla="*/ 37 h 44"/>
                <a:gd name="T10" fmla="*/ 18 w 51"/>
                <a:gd name="T11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44">
                  <a:moveTo>
                    <a:pt x="18" y="35"/>
                  </a:moveTo>
                  <a:cubicBezTo>
                    <a:pt x="13" y="33"/>
                    <a:pt x="7" y="31"/>
                    <a:pt x="1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2"/>
                    <a:pt x="35" y="4"/>
                    <a:pt x="51" y="6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35" y="44"/>
                    <a:pt x="29" y="38"/>
                    <a:pt x="18" y="35"/>
                  </a:cubicBezTo>
                  <a:close/>
                </a:path>
              </a:pathLst>
            </a:custGeom>
            <a:solidFill>
              <a:srgbClr val="E5B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68" name="任意多边形 9">
              <a:extLst>
                <a:ext uri="{FF2B5EF4-FFF2-40B4-BE49-F238E27FC236}">
                  <a16:creationId xmlns:a16="http://schemas.microsoft.com/office/drawing/2014/main" id="{F023C175-3C35-1A11-BFF2-E5E5A1F83199}"/>
                </a:ext>
              </a:extLst>
            </p:cNvPr>
            <p:cNvSpPr/>
            <p:nvPr/>
          </p:nvSpPr>
          <p:spPr bwMode="auto">
            <a:xfrm>
              <a:off x="5665280" y="2644474"/>
              <a:ext cx="1015270" cy="1338867"/>
            </a:xfrm>
            <a:custGeom>
              <a:avLst/>
              <a:gdLst>
                <a:gd name="T0" fmla="*/ 119 w 194"/>
                <a:gd name="T1" fmla="*/ 260 h 267"/>
                <a:gd name="T2" fmla="*/ 186 w 194"/>
                <a:gd name="T3" fmla="*/ 164 h 267"/>
                <a:gd name="T4" fmla="*/ 171 w 194"/>
                <a:gd name="T5" fmla="*/ 76 h 267"/>
                <a:gd name="T6" fmla="*/ 76 w 194"/>
                <a:gd name="T7" fmla="*/ 8 h 267"/>
                <a:gd name="T8" fmla="*/ 8 w 194"/>
                <a:gd name="T9" fmla="*/ 103 h 267"/>
                <a:gd name="T10" fmla="*/ 23 w 194"/>
                <a:gd name="T11" fmla="*/ 192 h 267"/>
                <a:gd name="T12" fmla="*/ 119 w 194"/>
                <a:gd name="T13" fmla="*/ 26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267">
                  <a:moveTo>
                    <a:pt x="119" y="260"/>
                  </a:moveTo>
                  <a:cubicBezTo>
                    <a:pt x="164" y="252"/>
                    <a:pt x="194" y="209"/>
                    <a:pt x="186" y="164"/>
                  </a:cubicBezTo>
                  <a:cubicBezTo>
                    <a:pt x="171" y="76"/>
                    <a:pt x="171" y="76"/>
                    <a:pt x="171" y="76"/>
                  </a:cubicBezTo>
                  <a:cubicBezTo>
                    <a:pt x="164" y="30"/>
                    <a:pt x="121" y="0"/>
                    <a:pt x="76" y="8"/>
                  </a:cubicBezTo>
                  <a:cubicBezTo>
                    <a:pt x="31" y="15"/>
                    <a:pt x="0" y="58"/>
                    <a:pt x="8" y="103"/>
                  </a:cubicBezTo>
                  <a:cubicBezTo>
                    <a:pt x="23" y="192"/>
                    <a:pt x="23" y="192"/>
                    <a:pt x="23" y="192"/>
                  </a:cubicBezTo>
                  <a:cubicBezTo>
                    <a:pt x="31" y="237"/>
                    <a:pt x="74" y="267"/>
                    <a:pt x="119" y="260"/>
                  </a:cubicBezTo>
                </a:path>
              </a:pathLst>
            </a:custGeom>
            <a:solidFill>
              <a:srgbClr val="E5B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69" name="任意多边形 10">
              <a:extLst>
                <a:ext uri="{FF2B5EF4-FFF2-40B4-BE49-F238E27FC236}">
                  <a16:creationId xmlns:a16="http://schemas.microsoft.com/office/drawing/2014/main" id="{A58BB752-9850-4A3C-6294-642FB4BA2C1B}"/>
                </a:ext>
              </a:extLst>
            </p:cNvPr>
            <p:cNvSpPr/>
            <p:nvPr/>
          </p:nvSpPr>
          <p:spPr bwMode="auto">
            <a:xfrm>
              <a:off x="5759774" y="2638138"/>
              <a:ext cx="925171" cy="1334643"/>
            </a:xfrm>
            <a:custGeom>
              <a:avLst/>
              <a:gdLst>
                <a:gd name="T0" fmla="*/ 112 w 177"/>
                <a:gd name="T1" fmla="*/ 259 h 266"/>
                <a:gd name="T2" fmla="*/ 170 w 177"/>
                <a:gd name="T3" fmla="*/ 172 h 266"/>
                <a:gd name="T4" fmla="*/ 157 w 177"/>
                <a:gd name="T5" fmla="*/ 69 h 266"/>
                <a:gd name="T6" fmla="*/ 69 w 177"/>
                <a:gd name="T7" fmla="*/ 7 h 266"/>
                <a:gd name="T8" fmla="*/ 7 w 177"/>
                <a:gd name="T9" fmla="*/ 95 h 266"/>
                <a:gd name="T10" fmla="*/ 24 w 177"/>
                <a:gd name="T11" fmla="*/ 196 h 266"/>
                <a:gd name="T12" fmla="*/ 112 w 177"/>
                <a:gd name="T13" fmla="*/ 259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266">
                  <a:moveTo>
                    <a:pt x="112" y="259"/>
                  </a:moveTo>
                  <a:cubicBezTo>
                    <a:pt x="154" y="251"/>
                    <a:pt x="177" y="214"/>
                    <a:pt x="170" y="172"/>
                  </a:cubicBezTo>
                  <a:cubicBezTo>
                    <a:pt x="157" y="69"/>
                    <a:pt x="157" y="69"/>
                    <a:pt x="157" y="69"/>
                  </a:cubicBezTo>
                  <a:cubicBezTo>
                    <a:pt x="150" y="28"/>
                    <a:pt x="111" y="0"/>
                    <a:pt x="69" y="7"/>
                  </a:cubicBezTo>
                  <a:cubicBezTo>
                    <a:pt x="28" y="14"/>
                    <a:pt x="0" y="53"/>
                    <a:pt x="7" y="95"/>
                  </a:cubicBezTo>
                  <a:cubicBezTo>
                    <a:pt x="24" y="196"/>
                    <a:pt x="24" y="196"/>
                    <a:pt x="24" y="196"/>
                  </a:cubicBezTo>
                  <a:cubicBezTo>
                    <a:pt x="31" y="238"/>
                    <a:pt x="71" y="266"/>
                    <a:pt x="112" y="259"/>
                  </a:cubicBezTo>
                </a:path>
              </a:pathLst>
            </a:custGeom>
            <a:solidFill>
              <a:srgbClr val="F9D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70" name="任意多边形 11">
              <a:extLst>
                <a:ext uri="{FF2B5EF4-FFF2-40B4-BE49-F238E27FC236}">
                  <a16:creationId xmlns:a16="http://schemas.microsoft.com/office/drawing/2014/main" id="{A6FB2ADC-CFA1-1283-461D-02C1C5DBCAE1}"/>
                </a:ext>
              </a:extLst>
            </p:cNvPr>
            <p:cNvSpPr/>
            <p:nvPr/>
          </p:nvSpPr>
          <p:spPr bwMode="auto">
            <a:xfrm>
              <a:off x="5968542" y="3535644"/>
              <a:ext cx="167014" cy="65466"/>
            </a:xfrm>
            <a:custGeom>
              <a:avLst/>
              <a:gdLst>
                <a:gd name="T0" fmla="*/ 20 w 32"/>
                <a:gd name="T1" fmla="*/ 0 h 13"/>
                <a:gd name="T2" fmla="*/ 14 w 32"/>
                <a:gd name="T3" fmla="*/ 0 h 13"/>
                <a:gd name="T4" fmla="*/ 1 w 32"/>
                <a:gd name="T5" fmla="*/ 9 h 13"/>
                <a:gd name="T6" fmla="*/ 12 w 32"/>
                <a:gd name="T7" fmla="*/ 13 h 13"/>
                <a:gd name="T8" fmla="*/ 18 w 32"/>
                <a:gd name="T9" fmla="*/ 12 h 13"/>
                <a:gd name="T10" fmla="*/ 31 w 32"/>
                <a:gd name="T11" fmla="*/ 4 h 13"/>
                <a:gd name="T12" fmla="*/ 20 w 32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3">
                  <a:moveTo>
                    <a:pt x="20" y="0"/>
                  </a:moveTo>
                  <a:cubicBezTo>
                    <a:pt x="18" y="0"/>
                    <a:pt x="16" y="0"/>
                    <a:pt x="14" y="0"/>
                  </a:cubicBezTo>
                  <a:cubicBezTo>
                    <a:pt x="6" y="2"/>
                    <a:pt x="0" y="6"/>
                    <a:pt x="1" y="9"/>
                  </a:cubicBezTo>
                  <a:cubicBezTo>
                    <a:pt x="2" y="11"/>
                    <a:pt x="6" y="13"/>
                    <a:pt x="12" y="13"/>
                  </a:cubicBezTo>
                  <a:cubicBezTo>
                    <a:pt x="14" y="13"/>
                    <a:pt x="16" y="13"/>
                    <a:pt x="18" y="12"/>
                  </a:cubicBezTo>
                  <a:cubicBezTo>
                    <a:pt x="26" y="11"/>
                    <a:pt x="32" y="7"/>
                    <a:pt x="31" y="4"/>
                  </a:cubicBezTo>
                  <a:cubicBezTo>
                    <a:pt x="30" y="1"/>
                    <a:pt x="26" y="0"/>
                    <a:pt x="20" y="0"/>
                  </a:cubicBezTo>
                </a:path>
              </a:pathLst>
            </a:custGeom>
            <a:solidFill>
              <a:srgbClr val="F4C2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71" name="任意多边形 12">
              <a:extLst>
                <a:ext uri="{FF2B5EF4-FFF2-40B4-BE49-F238E27FC236}">
                  <a16:creationId xmlns:a16="http://schemas.microsoft.com/office/drawing/2014/main" id="{DB8EA193-97A5-EAB0-D304-25D58CDA2EBC}"/>
                </a:ext>
              </a:extLst>
            </p:cNvPr>
            <p:cNvSpPr/>
            <p:nvPr/>
          </p:nvSpPr>
          <p:spPr bwMode="auto">
            <a:xfrm>
              <a:off x="6454201" y="3440614"/>
              <a:ext cx="173607" cy="69689"/>
            </a:xfrm>
            <a:custGeom>
              <a:avLst/>
              <a:gdLst>
                <a:gd name="T0" fmla="*/ 22 w 33"/>
                <a:gd name="T1" fmla="*/ 0 h 14"/>
                <a:gd name="T2" fmla="*/ 14 w 33"/>
                <a:gd name="T3" fmla="*/ 1 h 14"/>
                <a:gd name="T4" fmla="*/ 2 w 33"/>
                <a:gd name="T5" fmla="*/ 10 h 14"/>
                <a:gd name="T6" fmla="*/ 11 w 33"/>
                <a:gd name="T7" fmla="*/ 14 h 14"/>
                <a:gd name="T8" fmla="*/ 19 w 33"/>
                <a:gd name="T9" fmla="*/ 12 h 14"/>
                <a:gd name="T10" fmla="*/ 31 w 33"/>
                <a:gd name="T11" fmla="*/ 3 h 14"/>
                <a:gd name="T12" fmla="*/ 22 w 33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4">
                  <a:moveTo>
                    <a:pt x="22" y="0"/>
                  </a:moveTo>
                  <a:cubicBezTo>
                    <a:pt x="20" y="0"/>
                    <a:pt x="17" y="0"/>
                    <a:pt x="14" y="1"/>
                  </a:cubicBezTo>
                  <a:cubicBezTo>
                    <a:pt x="6" y="3"/>
                    <a:pt x="0" y="7"/>
                    <a:pt x="2" y="10"/>
                  </a:cubicBezTo>
                  <a:cubicBezTo>
                    <a:pt x="3" y="12"/>
                    <a:pt x="6" y="14"/>
                    <a:pt x="11" y="14"/>
                  </a:cubicBezTo>
                  <a:cubicBezTo>
                    <a:pt x="13" y="14"/>
                    <a:pt x="16" y="13"/>
                    <a:pt x="19" y="12"/>
                  </a:cubicBezTo>
                  <a:cubicBezTo>
                    <a:pt x="27" y="10"/>
                    <a:pt x="33" y="6"/>
                    <a:pt x="31" y="3"/>
                  </a:cubicBezTo>
                  <a:cubicBezTo>
                    <a:pt x="31" y="1"/>
                    <a:pt x="27" y="0"/>
                    <a:pt x="22" y="0"/>
                  </a:cubicBezTo>
                </a:path>
              </a:pathLst>
            </a:custGeom>
            <a:solidFill>
              <a:srgbClr val="F4C2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72" name="任意多边形 13">
              <a:extLst>
                <a:ext uri="{FF2B5EF4-FFF2-40B4-BE49-F238E27FC236}">
                  <a16:creationId xmlns:a16="http://schemas.microsoft.com/office/drawing/2014/main" id="{1A3F0F49-B615-522A-9ECB-9A571C425881}"/>
                </a:ext>
              </a:extLst>
            </p:cNvPr>
            <p:cNvSpPr/>
            <p:nvPr/>
          </p:nvSpPr>
          <p:spPr bwMode="auto">
            <a:xfrm>
              <a:off x="5555402" y="3366702"/>
              <a:ext cx="303262" cy="354779"/>
            </a:xfrm>
            <a:custGeom>
              <a:avLst/>
              <a:gdLst>
                <a:gd name="T0" fmla="*/ 52 w 58"/>
                <a:gd name="T1" fmla="*/ 31 h 71"/>
                <a:gd name="T2" fmla="*/ 39 w 58"/>
                <a:gd name="T3" fmla="*/ 68 h 71"/>
                <a:gd name="T4" fmla="*/ 5 w 58"/>
                <a:gd name="T5" fmla="*/ 40 h 71"/>
                <a:gd name="T6" fmla="*/ 18 w 58"/>
                <a:gd name="T7" fmla="*/ 3 h 71"/>
                <a:gd name="T8" fmla="*/ 52 w 58"/>
                <a:gd name="T9" fmla="*/ 3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71">
                  <a:moveTo>
                    <a:pt x="52" y="31"/>
                  </a:moveTo>
                  <a:cubicBezTo>
                    <a:pt x="58" y="49"/>
                    <a:pt x="52" y="66"/>
                    <a:pt x="39" y="68"/>
                  </a:cubicBezTo>
                  <a:cubicBezTo>
                    <a:pt x="27" y="71"/>
                    <a:pt x="11" y="58"/>
                    <a:pt x="5" y="40"/>
                  </a:cubicBezTo>
                  <a:cubicBezTo>
                    <a:pt x="0" y="22"/>
                    <a:pt x="5" y="5"/>
                    <a:pt x="18" y="3"/>
                  </a:cubicBezTo>
                  <a:cubicBezTo>
                    <a:pt x="31" y="0"/>
                    <a:pt x="46" y="12"/>
                    <a:pt x="52" y="31"/>
                  </a:cubicBezTo>
                  <a:close/>
                </a:path>
              </a:pathLst>
            </a:custGeom>
            <a:solidFill>
              <a:srgbClr val="E5B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73" name="任意多边形 14">
              <a:extLst>
                <a:ext uri="{FF2B5EF4-FFF2-40B4-BE49-F238E27FC236}">
                  <a16:creationId xmlns:a16="http://schemas.microsoft.com/office/drawing/2014/main" id="{ABF5AE7A-DC90-6AB0-3385-D529C9920A01}"/>
                </a:ext>
              </a:extLst>
            </p:cNvPr>
            <p:cNvSpPr/>
            <p:nvPr/>
          </p:nvSpPr>
          <p:spPr bwMode="auto">
            <a:xfrm>
              <a:off x="5518043" y="2543109"/>
              <a:ext cx="1155913" cy="918624"/>
            </a:xfrm>
            <a:custGeom>
              <a:avLst/>
              <a:gdLst>
                <a:gd name="T0" fmla="*/ 58 w 221"/>
                <a:gd name="T1" fmla="*/ 98 h 183"/>
                <a:gd name="T2" fmla="*/ 218 w 221"/>
                <a:gd name="T3" fmla="*/ 109 h 183"/>
                <a:gd name="T4" fmla="*/ 191 w 221"/>
                <a:gd name="T5" fmla="*/ 28 h 183"/>
                <a:gd name="T6" fmla="*/ 38 w 221"/>
                <a:gd name="T7" fmla="*/ 30 h 183"/>
                <a:gd name="T8" fmla="*/ 0 w 221"/>
                <a:gd name="T9" fmla="*/ 106 h 183"/>
                <a:gd name="T10" fmla="*/ 29 w 221"/>
                <a:gd name="T11" fmla="*/ 169 h 183"/>
                <a:gd name="T12" fmla="*/ 50 w 221"/>
                <a:gd name="T13" fmla="*/ 183 h 183"/>
                <a:gd name="T14" fmla="*/ 59 w 221"/>
                <a:gd name="T15" fmla="*/ 163 h 183"/>
                <a:gd name="T16" fmla="*/ 58 w 221"/>
                <a:gd name="T17" fmla="*/ 9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183">
                  <a:moveTo>
                    <a:pt x="58" y="98"/>
                  </a:moveTo>
                  <a:cubicBezTo>
                    <a:pt x="58" y="98"/>
                    <a:pt x="117" y="136"/>
                    <a:pt x="218" y="109"/>
                  </a:cubicBezTo>
                  <a:cubicBezTo>
                    <a:pt x="218" y="109"/>
                    <a:pt x="221" y="52"/>
                    <a:pt x="191" y="28"/>
                  </a:cubicBezTo>
                  <a:cubicBezTo>
                    <a:pt x="161" y="5"/>
                    <a:pt x="81" y="0"/>
                    <a:pt x="38" y="30"/>
                  </a:cubicBezTo>
                  <a:cubicBezTo>
                    <a:pt x="23" y="41"/>
                    <a:pt x="0" y="55"/>
                    <a:pt x="0" y="106"/>
                  </a:cubicBezTo>
                  <a:cubicBezTo>
                    <a:pt x="0" y="135"/>
                    <a:pt x="29" y="169"/>
                    <a:pt x="29" y="169"/>
                  </a:cubicBezTo>
                  <a:cubicBezTo>
                    <a:pt x="29" y="169"/>
                    <a:pt x="41" y="169"/>
                    <a:pt x="50" y="183"/>
                  </a:cubicBezTo>
                  <a:cubicBezTo>
                    <a:pt x="50" y="183"/>
                    <a:pt x="55" y="172"/>
                    <a:pt x="59" y="163"/>
                  </a:cubicBezTo>
                  <a:cubicBezTo>
                    <a:pt x="59" y="163"/>
                    <a:pt x="71" y="132"/>
                    <a:pt x="58" y="98"/>
                  </a:cubicBezTo>
                  <a:close/>
                </a:path>
              </a:pathLst>
            </a:custGeom>
            <a:solidFill>
              <a:srgbClr val="996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74" name="任意多边形 15">
              <a:extLst>
                <a:ext uri="{FF2B5EF4-FFF2-40B4-BE49-F238E27FC236}">
                  <a16:creationId xmlns:a16="http://schemas.microsoft.com/office/drawing/2014/main" id="{057BFBF4-8D6C-5C9A-9EC3-F11F69F33BDC}"/>
                </a:ext>
              </a:extLst>
            </p:cNvPr>
            <p:cNvSpPr/>
            <p:nvPr/>
          </p:nvSpPr>
          <p:spPr bwMode="auto">
            <a:xfrm>
              <a:off x="6282792" y="3670798"/>
              <a:ext cx="151632" cy="86584"/>
            </a:xfrm>
            <a:custGeom>
              <a:avLst/>
              <a:gdLst>
                <a:gd name="T0" fmla="*/ 29 w 29"/>
                <a:gd name="T1" fmla="*/ 0 h 17"/>
                <a:gd name="T2" fmla="*/ 17 w 29"/>
                <a:gd name="T3" fmla="*/ 4 h 17"/>
                <a:gd name="T4" fmla="*/ 0 w 29"/>
                <a:gd name="T5" fmla="*/ 3 h 17"/>
                <a:gd name="T6" fmla="*/ 3 w 29"/>
                <a:gd name="T7" fmla="*/ 11 h 17"/>
                <a:gd name="T8" fmla="*/ 16 w 29"/>
                <a:gd name="T9" fmla="*/ 16 h 17"/>
                <a:gd name="T10" fmla="*/ 23 w 29"/>
                <a:gd name="T11" fmla="*/ 13 h 17"/>
                <a:gd name="T12" fmla="*/ 29 w 29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7">
                  <a:moveTo>
                    <a:pt x="29" y="0"/>
                  </a:moveTo>
                  <a:cubicBezTo>
                    <a:pt x="29" y="0"/>
                    <a:pt x="24" y="2"/>
                    <a:pt x="17" y="4"/>
                  </a:cubicBezTo>
                  <a:cubicBezTo>
                    <a:pt x="10" y="5"/>
                    <a:pt x="0" y="3"/>
                    <a:pt x="0" y="3"/>
                  </a:cubicBezTo>
                  <a:cubicBezTo>
                    <a:pt x="0" y="3"/>
                    <a:pt x="0" y="7"/>
                    <a:pt x="3" y="11"/>
                  </a:cubicBezTo>
                  <a:cubicBezTo>
                    <a:pt x="6" y="14"/>
                    <a:pt x="10" y="17"/>
                    <a:pt x="16" y="16"/>
                  </a:cubicBezTo>
                  <a:cubicBezTo>
                    <a:pt x="19" y="15"/>
                    <a:pt x="21" y="15"/>
                    <a:pt x="23" y="13"/>
                  </a:cubicBezTo>
                  <a:cubicBezTo>
                    <a:pt x="29" y="9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75" name="任意多边形 26">
              <a:extLst>
                <a:ext uri="{FF2B5EF4-FFF2-40B4-BE49-F238E27FC236}">
                  <a16:creationId xmlns:a16="http://schemas.microsoft.com/office/drawing/2014/main" id="{5027536A-5630-9186-9017-D8B1D6F63F67}"/>
                </a:ext>
              </a:extLst>
            </p:cNvPr>
            <p:cNvSpPr/>
            <p:nvPr/>
          </p:nvSpPr>
          <p:spPr bwMode="auto">
            <a:xfrm>
              <a:off x="5421398" y="4074014"/>
              <a:ext cx="586253" cy="979871"/>
            </a:xfrm>
            <a:custGeom>
              <a:avLst/>
              <a:gdLst>
                <a:gd name="connsiteX0" fmla="*/ 263027 w 423506"/>
                <a:gd name="connsiteY0" fmla="*/ 321 h 736605"/>
                <a:gd name="connsiteX1" fmla="*/ 387634 w 423506"/>
                <a:gd name="connsiteY1" fmla="*/ 40375 h 736605"/>
                <a:gd name="connsiteX2" fmla="*/ 402738 w 423506"/>
                <a:gd name="connsiteY2" fmla="*/ 232631 h 736605"/>
                <a:gd name="connsiteX3" fmla="*/ 266331 w 423506"/>
                <a:gd name="connsiteY3" fmla="*/ 680286 h 736605"/>
                <a:gd name="connsiteX4" fmla="*/ 265778 w 423506"/>
                <a:gd name="connsiteY4" fmla="*/ 736605 h 736605"/>
                <a:gd name="connsiteX5" fmla="*/ 236179 w 423506"/>
                <a:gd name="connsiteY5" fmla="*/ 732102 h 736605"/>
                <a:gd name="connsiteX6" fmla="*/ 116751 w 423506"/>
                <a:gd name="connsiteY6" fmla="*/ 701491 h 736605"/>
                <a:gd name="connsiteX7" fmla="*/ 3293 w 423506"/>
                <a:gd name="connsiteY7" fmla="*/ 660098 h 736605"/>
                <a:gd name="connsiteX8" fmla="*/ 2012 w 423506"/>
                <a:gd name="connsiteY8" fmla="*/ 649657 h 736605"/>
                <a:gd name="connsiteX9" fmla="*/ 161075 w 423506"/>
                <a:gd name="connsiteY9" fmla="*/ 36605 h 736605"/>
                <a:gd name="connsiteX10" fmla="*/ 263027 w 423506"/>
                <a:gd name="connsiteY10" fmla="*/ 321 h 7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3506" h="736605">
                  <a:moveTo>
                    <a:pt x="263027" y="321"/>
                  </a:moveTo>
                  <a:cubicBezTo>
                    <a:pt x="308339" y="-2035"/>
                    <a:pt x="357427" y="8332"/>
                    <a:pt x="387634" y="40375"/>
                  </a:cubicBezTo>
                  <a:cubicBezTo>
                    <a:pt x="440498" y="96920"/>
                    <a:pt x="425394" y="202473"/>
                    <a:pt x="402738" y="232631"/>
                  </a:cubicBezTo>
                  <a:cubicBezTo>
                    <a:pt x="319667" y="343838"/>
                    <a:pt x="276243" y="510648"/>
                    <a:pt x="266331" y="680286"/>
                  </a:cubicBezTo>
                  <a:lnTo>
                    <a:pt x="265778" y="736605"/>
                  </a:lnTo>
                  <a:lnTo>
                    <a:pt x="236179" y="732102"/>
                  </a:lnTo>
                  <a:cubicBezTo>
                    <a:pt x="195617" y="723828"/>
                    <a:pt x="155773" y="713590"/>
                    <a:pt x="116751" y="701491"/>
                  </a:cubicBezTo>
                  <a:lnTo>
                    <a:pt x="3293" y="660098"/>
                  </a:lnTo>
                  <a:lnTo>
                    <a:pt x="2012" y="649657"/>
                  </a:lnTo>
                  <a:cubicBezTo>
                    <a:pt x="-10732" y="424887"/>
                    <a:pt x="36468" y="198703"/>
                    <a:pt x="161075" y="36605"/>
                  </a:cubicBezTo>
                  <a:cubicBezTo>
                    <a:pt x="176179" y="17756"/>
                    <a:pt x="217715" y="2677"/>
                    <a:pt x="263027" y="321"/>
                  </a:cubicBezTo>
                  <a:close/>
                </a:path>
              </a:pathLst>
            </a:custGeom>
            <a:solidFill>
              <a:srgbClr val="D64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08B9B555-1DEA-0080-C62D-8DB824E7544D}"/>
                </a:ext>
              </a:extLst>
            </p:cNvPr>
            <p:cNvSpPr/>
            <p:nvPr/>
          </p:nvSpPr>
          <p:spPr bwMode="auto">
            <a:xfrm>
              <a:off x="5241151" y="2524102"/>
              <a:ext cx="496647" cy="475151"/>
            </a:xfrm>
            <a:prstGeom prst="ellipse">
              <a:avLst/>
            </a:prstGeom>
            <a:solidFill>
              <a:srgbClr val="996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77" name="任意多边形 18">
              <a:extLst>
                <a:ext uri="{FF2B5EF4-FFF2-40B4-BE49-F238E27FC236}">
                  <a16:creationId xmlns:a16="http://schemas.microsoft.com/office/drawing/2014/main" id="{C90E801F-70A4-8CC1-C2C8-2BFA1668636E}"/>
                </a:ext>
              </a:extLst>
            </p:cNvPr>
            <p:cNvSpPr/>
            <p:nvPr/>
          </p:nvSpPr>
          <p:spPr bwMode="auto">
            <a:xfrm>
              <a:off x="6403658" y="3220989"/>
              <a:ext cx="167014" cy="139377"/>
            </a:xfrm>
            <a:custGeom>
              <a:avLst/>
              <a:gdLst>
                <a:gd name="T0" fmla="*/ 5 w 32"/>
                <a:gd name="T1" fmla="*/ 28 h 28"/>
                <a:gd name="T2" fmla="*/ 14 w 32"/>
                <a:gd name="T3" fmla="*/ 2 h 28"/>
                <a:gd name="T4" fmla="*/ 32 w 32"/>
                <a:gd name="T5" fmla="*/ 23 h 28"/>
                <a:gd name="T6" fmla="*/ 16 w 32"/>
                <a:gd name="T7" fmla="*/ 9 h 28"/>
                <a:gd name="T8" fmla="*/ 5 w 3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5" y="28"/>
                  </a:moveTo>
                  <a:cubicBezTo>
                    <a:pt x="5" y="28"/>
                    <a:pt x="0" y="4"/>
                    <a:pt x="14" y="2"/>
                  </a:cubicBezTo>
                  <a:cubicBezTo>
                    <a:pt x="29" y="0"/>
                    <a:pt x="32" y="23"/>
                    <a:pt x="32" y="23"/>
                  </a:cubicBezTo>
                  <a:cubicBezTo>
                    <a:pt x="32" y="23"/>
                    <a:pt x="24" y="7"/>
                    <a:pt x="16" y="9"/>
                  </a:cubicBezTo>
                  <a:cubicBezTo>
                    <a:pt x="8" y="11"/>
                    <a:pt x="5" y="28"/>
                    <a:pt x="5" y="28"/>
                  </a:cubicBezTo>
                  <a:close/>
                </a:path>
              </a:pathLst>
            </a:custGeom>
            <a:solidFill>
              <a:srgbClr val="242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78" name="任意多边形 19">
              <a:extLst>
                <a:ext uri="{FF2B5EF4-FFF2-40B4-BE49-F238E27FC236}">
                  <a16:creationId xmlns:a16="http://schemas.microsoft.com/office/drawing/2014/main" id="{446A1AF1-5D2D-03CE-9300-F071D5BD3E16}"/>
                </a:ext>
              </a:extLst>
            </p:cNvPr>
            <p:cNvSpPr/>
            <p:nvPr/>
          </p:nvSpPr>
          <p:spPr bwMode="auto">
            <a:xfrm>
              <a:off x="6005900" y="3286455"/>
              <a:ext cx="160422" cy="143601"/>
            </a:xfrm>
            <a:custGeom>
              <a:avLst/>
              <a:gdLst>
                <a:gd name="T0" fmla="*/ 4 w 31"/>
                <a:gd name="T1" fmla="*/ 29 h 29"/>
                <a:gd name="T2" fmla="*/ 14 w 31"/>
                <a:gd name="T3" fmla="*/ 2 h 29"/>
                <a:gd name="T4" fmla="*/ 31 w 31"/>
                <a:gd name="T5" fmla="*/ 24 h 29"/>
                <a:gd name="T6" fmla="*/ 15 w 31"/>
                <a:gd name="T7" fmla="*/ 9 h 29"/>
                <a:gd name="T8" fmla="*/ 4 w 31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4" y="29"/>
                  </a:moveTo>
                  <a:cubicBezTo>
                    <a:pt x="4" y="29"/>
                    <a:pt x="0" y="4"/>
                    <a:pt x="14" y="2"/>
                  </a:cubicBezTo>
                  <a:cubicBezTo>
                    <a:pt x="28" y="0"/>
                    <a:pt x="31" y="24"/>
                    <a:pt x="31" y="24"/>
                  </a:cubicBezTo>
                  <a:cubicBezTo>
                    <a:pt x="31" y="24"/>
                    <a:pt x="23" y="7"/>
                    <a:pt x="15" y="9"/>
                  </a:cubicBezTo>
                  <a:cubicBezTo>
                    <a:pt x="7" y="11"/>
                    <a:pt x="4" y="29"/>
                    <a:pt x="4" y="29"/>
                  </a:cubicBezTo>
                  <a:close/>
                </a:path>
              </a:pathLst>
            </a:custGeom>
            <a:solidFill>
              <a:srgbClr val="242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79" name="任意多边形 20">
              <a:extLst>
                <a:ext uri="{FF2B5EF4-FFF2-40B4-BE49-F238E27FC236}">
                  <a16:creationId xmlns:a16="http://schemas.microsoft.com/office/drawing/2014/main" id="{E60632DC-924A-2579-E269-02758DF34C3E}"/>
                </a:ext>
              </a:extLst>
            </p:cNvPr>
            <p:cNvSpPr/>
            <p:nvPr/>
          </p:nvSpPr>
          <p:spPr bwMode="auto">
            <a:xfrm>
              <a:off x="6392669" y="3100618"/>
              <a:ext cx="145039" cy="48572"/>
            </a:xfrm>
            <a:custGeom>
              <a:avLst/>
              <a:gdLst>
                <a:gd name="T0" fmla="*/ 27 w 28"/>
                <a:gd name="T1" fmla="*/ 9 h 10"/>
                <a:gd name="T2" fmla="*/ 25 w 28"/>
                <a:gd name="T3" fmla="*/ 9 h 10"/>
                <a:gd name="T4" fmla="*/ 3 w 28"/>
                <a:gd name="T5" fmla="*/ 10 h 10"/>
                <a:gd name="T6" fmla="*/ 0 w 28"/>
                <a:gd name="T7" fmla="*/ 8 h 10"/>
                <a:gd name="T8" fmla="*/ 1 w 28"/>
                <a:gd name="T9" fmla="*/ 5 h 10"/>
                <a:gd name="T10" fmla="*/ 26 w 28"/>
                <a:gd name="T11" fmla="*/ 5 h 10"/>
                <a:gd name="T12" fmla="*/ 28 w 28"/>
                <a:gd name="T13" fmla="*/ 8 h 10"/>
                <a:gd name="T14" fmla="*/ 27 w 28"/>
                <a:gd name="T1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0">
                  <a:moveTo>
                    <a:pt x="27" y="9"/>
                  </a:moveTo>
                  <a:cubicBezTo>
                    <a:pt x="26" y="9"/>
                    <a:pt x="26" y="9"/>
                    <a:pt x="25" y="9"/>
                  </a:cubicBezTo>
                  <a:cubicBezTo>
                    <a:pt x="14" y="5"/>
                    <a:pt x="3" y="10"/>
                    <a:pt x="3" y="10"/>
                  </a:cubicBezTo>
                  <a:cubicBezTo>
                    <a:pt x="2" y="10"/>
                    <a:pt x="1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14" y="0"/>
                    <a:pt x="26" y="5"/>
                  </a:cubicBezTo>
                  <a:cubicBezTo>
                    <a:pt x="28" y="5"/>
                    <a:pt x="28" y="6"/>
                    <a:pt x="28" y="8"/>
                  </a:cubicBezTo>
                  <a:cubicBezTo>
                    <a:pt x="28" y="8"/>
                    <a:pt x="27" y="9"/>
                    <a:pt x="27" y="9"/>
                  </a:cubicBezTo>
                  <a:close/>
                </a:path>
              </a:pathLst>
            </a:custGeom>
            <a:solidFill>
              <a:srgbClr val="996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80" name="任意多边形 21">
              <a:extLst>
                <a:ext uri="{FF2B5EF4-FFF2-40B4-BE49-F238E27FC236}">
                  <a16:creationId xmlns:a16="http://schemas.microsoft.com/office/drawing/2014/main" id="{3C2364B1-923B-FD7F-9DDE-AEC0DDF20E10}"/>
                </a:ext>
              </a:extLst>
            </p:cNvPr>
            <p:cNvSpPr/>
            <p:nvPr/>
          </p:nvSpPr>
          <p:spPr bwMode="auto">
            <a:xfrm>
              <a:off x="5937776" y="3195648"/>
              <a:ext cx="134051" cy="73913"/>
            </a:xfrm>
            <a:custGeom>
              <a:avLst/>
              <a:gdLst>
                <a:gd name="T0" fmla="*/ 2 w 26"/>
                <a:gd name="T1" fmla="*/ 15 h 15"/>
                <a:gd name="T2" fmla="*/ 1 w 26"/>
                <a:gd name="T3" fmla="*/ 14 h 15"/>
                <a:gd name="T4" fmla="*/ 1 w 26"/>
                <a:gd name="T5" fmla="*/ 11 h 15"/>
                <a:gd name="T6" fmla="*/ 23 w 26"/>
                <a:gd name="T7" fmla="*/ 0 h 15"/>
                <a:gd name="T8" fmla="*/ 26 w 26"/>
                <a:gd name="T9" fmla="*/ 2 h 15"/>
                <a:gd name="T10" fmla="*/ 23 w 26"/>
                <a:gd name="T11" fmla="*/ 5 h 15"/>
                <a:gd name="T12" fmla="*/ 4 w 26"/>
                <a:gd name="T13" fmla="*/ 14 h 15"/>
                <a:gd name="T14" fmla="*/ 2 w 26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5">
                  <a:moveTo>
                    <a:pt x="2" y="15"/>
                  </a:moveTo>
                  <a:cubicBezTo>
                    <a:pt x="1" y="15"/>
                    <a:pt x="1" y="15"/>
                    <a:pt x="1" y="14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10" y="2"/>
                    <a:pt x="22" y="0"/>
                    <a:pt x="23" y="0"/>
                  </a:cubicBezTo>
                  <a:cubicBezTo>
                    <a:pt x="24" y="0"/>
                    <a:pt x="25" y="1"/>
                    <a:pt x="26" y="2"/>
                  </a:cubicBezTo>
                  <a:cubicBezTo>
                    <a:pt x="26" y="4"/>
                    <a:pt x="25" y="5"/>
                    <a:pt x="23" y="5"/>
                  </a:cubicBezTo>
                  <a:cubicBezTo>
                    <a:pt x="23" y="5"/>
                    <a:pt x="12" y="6"/>
                    <a:pt x="4" y="14"/>
                  </a:cubicBezTo>
                  <a:cubicBezTo>
                    <a:pt x="3" y="15"/>
                    <a:pt x="2" y="15"/>
                    <a:pt x="2" y="15"/>
                  </a:cubicBezTo>
                  <a:close/>
                </a:path>
              </a:pathLst>
            </a:custGeom>
            <a:solidFill>
              <a:srgbClr val="996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81" name="任意多边形 22">
              <a:extLst>
                <a:ext uri="{FF2B5EF4-FFF2-40B4-BE49-F238E27FC236}">
                  <a16:creationId xmlns:a16="http://schemas.microsoft.com/office/drawing/2014/main" id="{39CBDC28-4C05-C5BB-7809-56AC7A146ECB}"/>
                </a:ext>
              </a:extLst>
            </p:cNvPr>
            <p:cNvSpPr/>
            <p:nvPr/>
          </p:nvSpPr>
          <p:spPr bwMode="auto">
            <a:xfrm>
              <a:off x="6276200" y="3294902"/>
              <a:ext cx="147237" cy="236519"/>
            </a:xfrm>
            <a:custGeom>
              <a:avLst/>
              <a:gdLst>
                <a:gd name="T0" fmla="*/ 14 w 28"/>
                <a:gd name="T1" fmla="*/ 47 h 47"/>
                <a:gd name="T2" fmla="*/ 12 w 28"/>
                <a:gd name="T3" fmla="*/ 45 h 47"/>
                <a:gd name="T4" fmla="*/ 14 w 28"/>
                <a:gd name="T5" fmla="*/ 43 h 47"/>
                <a:gd name="T6" fmla="*/ 23 w 28"/>
                <a:gd name="T7" fmla="*/ 39 h 47"/>
                <a:gd name="T8" fmla="*/ 23 w 28"/>
                <a:gd name="T9" fmla="*/ 34 h 47"/>
                <a:gd name="T10" fmla="*/ 20 w 28"/>
                <a:gd name="T11" fmla="*/ 30 h 47"/>
                <a:gd name="T12" fmla="*/ 12 w 28"/>
                <a:gd name="T13" fmla="*/ 32 h 47"/>
                <a:gd name="T14" fmla="*/ 10 w 28"/>
                <a:gd name="T15" fmla="*/ 32 h 47"/>
                <a:gd name="T16" fmla="*/ 9 w 28"/>
                <a:gd name="T17" fmla="*/ 30 h 47"/>
                <a:gd name="T18" fmla="*/ 0 w 28"/>
                <a:gd name="T19" fmla="*/ 3 h 47"/>
                <a:gd name="T20" fmla="*/ 1 w 28"/>
                <a:gd name="T21" fmla="*/ 0 h 47"/>
                <a:gd name="T22" fmla="*/ 4 w 28"/>
                <a:gd name="T23" fmla="*/ 2 h 47"/>
                <a:gd name="T24" fmla="*/ 12 w 28"/>
                <a:gd name="T25" fmla="*/ 27 h 47"/>
                <a:gd name="T26" fmla="*/ 21 w 28"/>
                <a:gd name="T27" fmla="*/ 27 h 47"/>
                <a:gd name="T28" fmla="*/ 27 w 28"/>
                <a:gd name="T29" fmla="*/ 33 h 47"/>
                <a:gd name="T30" fmla="*/ 26 w 28"/>
                <a:gd name="T31" fmla="*/ 41 h 47"/>
                <a:gd name="T32" fmla="*/ 14 w 28"/>
                <a:gd name="T3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47">
                  <a:moveTo>
                    <a:pt x="14" y="47"/>
                  </a:moveTo>
                  <a:cubicBezTo>
                    <a:pt x="13" y="47"/>
                    <a:pt x="12" y="46"/>
                    <a:pt x="12" y="45"/>
                  </a:cubicBezTo>
                  <a:cubicBezTo>
                    <a:pt x="12" y="44"/>
                    <a:pt x="13" y="43"/>
                    <a:pt x="14" y="43"/>
                  </a:cubicBezTo>
                  <a:cubicBezTo>
                    <a:pt x="16" y="43"/>
                    <a:pt x="21" y="42"/>
                    <a:pt x="23" y="39"/>
                  </a:cubicBezTo>
                  <a:cubicBezTo>
                    <a:pt x="23" y="37"/>
                    <a:pt x="23" y="36"/>
                    <a:pt x="23" y="34"/>
                  </a:cubicBezTo>
                  <a:cubicBezTo>
                    <a:pt x="22" y="32"/>
                    <a:pt x="21" y="31"/>
                    <a:pt x="20" y="30"/>
                  </a:cubicBezTo>
                  <a:cubicBezTo>
                    <a:pt x="17" y="29"/>
                    <a:pt x="13" y="31"/>
                    <a:pt x="12" y="32"/>
                  </a:cubicBezTo>
                  <a:cubicBezTo>
                    <a:pt x="11" y="32"/>
                    <a:pt x="11" y="32"/>
                    <a:pt x="10" y="32"/>
                  </a:cubicBezTo>
                  <a:cubicBezTo>
                    <a:pt x="10" y="31"/>
                    <a:pt x="9" y="31"/>
                    <a:pt x="9" y="3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4" y="26"/>
                    <a:pt x="18" y="25"/>
                    <a:pt x="21" y="27"/>
                  </a:cubicBezTo>
                  <a:cubicBezTo>
                    <a:pt x="24" y="28"/>
                    <a:pt x="26" y="30"/>
                    <a:pt x="27" y="33"/>
                  </a:cubicBezTo>
                  <a:cubicBezTo>
                    <a:pt x="28" y="36"/>
                    <a:pt x="27" y="39"/>
                    <a:pt x="26" y="41"/>
                  </a:cubicBezTo>
                  <a:cubicBezTo>
                    <a:pt x="23" y="46"/>
                    <a:pt x="15" y="47"/>
                    <a:pt x="14" y="47"/>
                  </a:cubicBezTo>
                  <a:close/>
                </a:path>
              </a:pathLst>
            </a:custGeom>
            <a:solidFill>
              <a:srgbClr val="E5B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513A22D6-DF6B-05C3-E4A9-7D9D99984731}"/>
              </a:ext>
            </a:extLst>
          </p:cNvPr>
          <p:cNvGrpSpPr>
            <a:grpSpLocks noChangeAspect="1"/>
          </p:cNvGrpSpPr>
          <p:nvPr/>
        </p:nvGrpSpPr>
        <p:grpSpPr>
          <a:xfrm>
            <a:off x="9068149" y="2941553"/>
            <a:ext cx="721838" cy="720000"/>
            <a:chOff x="4516660" y="1853683"/>
            <a:chExt cx="3158681" cy="3150635"/>
          </a:xfrm>
        </p:grpSpPr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B9980401-3D39-A6BD-F0C1-939A1EFAB2BA}"/>
                </a:ext>
              </a:extLst>
            </p:cNvPr>
            <p:cNvSpPr/>
            <p:nvPr/>
          </p:nvSpPr>
          <p:spPr bwMode="auto">
            <a:xfrm>
              <a:off x="4516660" y="1853683"/>
              <a:ext cx="3158681" cy="315063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任意多边形 47">
              <a:extLst>
                <a:ext uri="{FF2B5EF4-FFF2-40B4-BE49-F238E27FC236}">
                  <a16:creationId xmlns:a16="http://schemas.microsoft.com/office/drawing/2014/main" id="{3119F768-60E7-ABBD-3FFC-D6A512B8D934}"/>
                </a:ext>
              </a:extLst>
            </p:cNvPr>
            <p:cNvSpPr/>
            <p:nvPr/>
          </p:nvSpPr>
          <p:spPr bwMode="auto">
            <a:xfrm>
              <a:off x="5419636" y="2361811"/>
              <a:ext cx="1618475" cy="1416166"/>
            </a:xfrm>
            <a:custGeom>
              <a:avLst/>
              <a:gdLst>
                <a:gd name="T0" fmla="*/ 47 w 242"/>
                <a:gd name="T1" fmla="*/ 105 h 212"/>
                <a:gd name="T2" fmla="*/ 21 w 242"/>
                <a:gd name="T3" fmla="*/ 127 h 212"/>
                <a:gd name="T4" fmla="*/ 7 w 242"/>
                <a:gd name="T5" fmla="*/ 115 h 212"/>
                <a:gd name="T6" fmla="*/ 11 w 242"/>
                <a:gd name="T7" fmla="*/ 83 h 212"/>
                <a:gd name="T8" fmla="*/ 1 w 242"/>
                <a:gd name="T9" fmla="*/ 70 h 212"/>
                <a:gd name="T10" fmla="*/ 9 w 242"/>
                <a:gd name="T11" fmla="*/ 55 h 212"/>
                <a:gd name="T12" fmla="*/ 15 w 242"/>
                <a:gd name="T13" fmla="*/ 51 h 212"/>
                <a:gd name="T14" fmla="*/ 16 w 242"/>
                <a:gd name="T15" fmla="*/ 45 h 212"/>
                <a:gd name="T16" fmla="*/ 31 w 242"/>
                <a:gd name="T17" fmla="*/ 21 h 212"/>
                <a:gd name="T18" fmla="*/ 41 w 242"/>
                <a:gd name="T19" fmla="*/ 22 h 212"/>
                <a:gd name="T20" fmla="*/ 67 w 242"/>
                <a:gd name="T21" fmla="*/ 5 h 212"/>
                <a:gd name="T22" fmla="*/ 87 w 242"/>
                <a:gd name="T23" fmla="*/ 12 h 212"/>
                <a:gd name="T24" fmla="*/ 109 w 242"/>
                <a:gd name="T25" fmla="*/ 0 h 212"/>
                <a:gd name="T26" fmla="*/ 132 w 242"/>
                <a:gd name="T27" fmla="*/ 11 h 212"/>
                <a:gd name="T28" fmla="*/ 136 w 242"/>
                <a:gd name="T29" fmla="*/ 14 h 212"/>
                <a:gd name="T30" fmla="*/ 141 w 242"/>
                <a:gd name="T31" fmla="*/ 12 h 212"/>
                <a:gd name="T32" fmla="*/ 166 w 242"/>
                <a:gd name="T33" fmla="*/ 11 h 212"/>
                <a:gd name="T34" fmla="*/ 180 w 242"/>
                <a:gd name="T35" fmla="*/ 33 h 212"/>
                <a:gd name="T36" fmla="*/ 199 w 242"/>
                <a:gd name="T37" fmla="*/ 32 h 212"/>
                <a:gd name="T38" fmla="*/ 212 w 242"/>
                <a:gd name="T39" fmla="*/ 43 h 212"/>
                <a:gd name="T40" fmla="*/ 214 w 242"/>
                <a:gd name="T41" fmla="*/ 52 h 212"/>
                <a:gd name="T42" fmla="*/ 219 w 242"/>
                <a:gd name="T43" fmla="*/ 54 h 212"/>
                <a:gd name="T44" fmla="*/ 235 w 242"/>
                <a:gd name="T45" fmla="*/ 86 h 212"/>
                <a:gd name="T46" fmla="*/ 234 w 242"/>
                <a:gd name="T47" fmla="*/ 93 h 212"/>
                <a:gd name="T48" fmla="*/ 236 w 242"/>
                <a:gd name="T49" fmla="*/ 96 h 212"/>
                <a:gd name="T50" fmla="*/ 239 w 242"/>
                <a:gd name="T51" fmla="*/ 128 h 212"/>
                <a:gd name="T52" fmla="*/ 237 w 242"/>
                <a:gd name="T53" fmla="*/ 133 h 212"/>
                <a:gd name="T54" fmla="*/ 239 w 242"/>
                <a:gd name="T55" fmla="*/ 140 h 212"/>
                <a:gd name="T56" fmla="*/ 235 w 242"/>
                <a:gd name="T57" fmla="*/ 167 h 212"/>
                <a:gd name="T58" fmla="*/ 227 w 242"/>
                <a:gd name="T59" fmla="*/ 177 h 212"/>
                <a:gd name="T60" fmla="*/ 218 w 242"/>
                <a:gd name="T61" fmla="*/ 192 h 212"/>
                <a:gd name="T62" fmla="*/ 196 w 242"/>
                <a:gd name="T63" fmla="*/ 212 h 212"/>
                <a:gd name="T64" fmla="*/ 192 w 242"/>
                <a:gd name="T65" fmla="*/ 212 h 212"/>
                <a:gd name="T66" fmla="*/ 188 w 242"/>
                <a:gd name="T67" fmla="*/ 210 h 212"/>
                <a:gd name="T68" fmla="*/ 183 w 242"/>
                <a:gd name="T69" fmla="*/ 210 h 212"/>
                <a:gd name="T70" fmla="*/ 161 w 242"/>
                <a:gd name="T71" fmla="*/ 196 h 212"/>
                <a:gd name="T72" fmla="*/ 158 w 242"/>
                <a:gd name="T73" fmla="*/ 177 h 212"/>
                <a:gd name="T74" fmla="*/ 159 w 242"/>
                <a:gd name="T75" fmla="*/ 149 h 212"/>
                <a:gd name="T76" fmla="*/ 156 w 242"/>
                <a:gd name="T77" fmla="*/ 133 h 212"/>
                <a:gd name="T78" fmla="*/ 141 w 242"/>
                <a:gd name="T79" fmla="*/ 115 h 212"/>
                <a:gd name="T80" fmla="*/ 125 w 242"/>
                <a:gd name="T81" fmla="*/ 107 h 212"/>
                <a:gd name="T82" fmla="*/ 59 w 242"/>
                <a:gd name="T83" fmla="*/ 10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2" h="212">
                  <a:moveTo>
                    <a:pt x="47" y="105"/>
                  </a:moveTo>
                  <a:cubicBezTo>
                    <a:pt x="37" y="111"/>
                    <a:pt x="33" y="126"/>
                    <a:pt x="21" y="127"/>
                  </a:cubicBezTo>
                  <a:cubicBezTo>
                    <a:pt x="14" y="128"/>
                    <a:pt x="10" y="121"/>
                    <a:pt x="7" y="115"/>
                  </a:cubicBezTo>
                  <a:cubicBezTo>
                    <a:pt x="2" y="104"/>
                    <a:pt x="1" y="92"/>
                    <a:pt x="11" y="83"/>
                  </a:cubicBezTo>
                  <a:cubicBezTo>
                    <a:pt x="5" y="80"/>
                    <a:pt x="1" y="76"/>
                    <a:pt x="1" y="70"/>
                  </a:cubicBezTo>
                  <a:cubicBezTo>
                    <a:pt x="0" y="64"/>
                    <a:pt x="4" y="59"/>
                    <a:pt x="9" y="55"/>
                  </a:cubicBezTo>
                  <a:cubicBezTo>
                    <a:pt x="11" y="54"/>
                    <a:pt x="13" y="53"/>
                    <a:pt x="15" y="51"/>
                  </a:cubicBezTo>
                  <a:cubicBezTo>
                    <a:pt x="16" y="49"/>
                    <a:pt x="16" y="47"/>
                    <a:pt x="16" y="45"/>
                  </a:cubicBezTo>
                  <a:cubicBezTo>
                    <a:pt x="18" y="34"/>
                    <a:pt x="23" y="26"/>
                    <a:pt x="31" y="21"/>
                  </a:cubicBezTo>
                  <a:cubicBezTo>
                    <a:pt x="35" y="18"/>
                    <a:pt x="39" y="18"/>
                    <a:pt x="41" y="22"/>
                  </a:cubicBezTo>
                  <a:cubicBezTo>
                    <a:pt x="46" y="11"/>
                    <a:pt x="56" y="7"/>
                    <a:pt x="67" y="5"/>
                  </a:cubicBezTo>
                  <a:cubicBezTo>
                    <a:pt x="75" y="4"/>
                    <a:pt x="83" y="5"/>
                    <a:pt x="87" y="12"/>
                  </a:cubicBezTo>
                  <a:cubicBezTo>
                    <a:pt x="93" y="6"/>
                    <a:pt x="100" y="1"/>
                    <a:pt x="109" y="0"/>
                  </a:cubicBezTo>
                  <a:cubicBezTo>
                    <a:pt x="119" y="0"/>
                    <a:pt x="126" y="4"/>
                    <a:pt x="132" y="11"/>
                  </a:cubicBezTo>
                  <a:cubicBezTo>
                    <a:pt x="133" y="12"/>
                    <a:pt x="134" y="14"/>
                    <a:pt x="136" y="14"/>
                  </a:cubicBezTo>
                  <a:cubicBezTo>
                    <a:pt x="138" y="14"/>
                    <a:pt x="139" y="13"/>
                    <a:pt x="141" y="12"/>
                  </a:cubicBezTo>
                  <a:cubicBezTo>
                    <a:pt x="149" y="7"/>
                    <a:pt x="157" y="6"/>
                    <a:pt x="166" y="11"/>
                  </a:cubicBezTo>
                  <a:cubicBezTo>
                    <a:pt x="175" y="15"/>
                    <a:pt x="179" y="23"/>
                    <a:pt x="180" y="33"/>
                  </a:cubicBezTo>
                  <a:cubicBezTo>
                    <a:pt x="186" y="32"/>
                    <a:pt x="193" y="30"/>
                    <a:pt x="199" y="32"/>
                  </a:cubicBezTo>
                  <a:cubicBezTo>
                    <a:pt x="205" y="33"/>
                    <a:pt x="210" y="37"/>
                    <a:pt x="212" y="43"/>
                  </a:cubicBezTo>
                  <a:cubicBezTo>
                    <a:pt x="213" y="46"/>
                    <a:pt x="211" y="50"/>
                    <a:pt x="214" y="52"/>
                  </a:cubicBezTo>
                  <a:cubicBezTo>
                    <a:pt x="216" y="53"/>
                    <a:pt x="217" y="53"/>
                    <a:pt x="219" y="54"/>
                  </a:cubicBezTo>
                  <a:cubicBezTo>
                    <a:pt x="233" y="59"/>
                    <a:pt x="240" y="71"/>
                    <a:pt x="235" y="86"/>
                  </a:cubicBezTo>
                  <a:cubicBezTo>
                    <a:pt x="235" y="89"/>
                    <a:pt x="234" y="91"/>
                    <a:pt x="234" y="93"/>
                  </a:cubicBezTo>
                  <a:cubicBezTo>
                    <a:pt x="234" y="95"/>
                    <a:pt x="235" y="95"/>
                    <a:pt x="236" y="96"/>
                  </a:cubicBezTo>
                  <a:cubicBezTo>
                    <a:pt x="241" y="107"/>
                    <a:pt x="242" y="116"/>
                    <a:pt x="239" y="128"/>
                  </a:cubicBezTo>
                  <a:cubicBezTo>
                    <a:pt x="238" y="130"/>
                    <a:pt x="237" y="131"/>
                    <a:pt x="237" y="133"/>
                  </a:cubicBezTo>
                  <a:cubicBezTo>
                    <a:pt x="237" y="136"/>
                    <a:pt x="239" y="137"/>
                    <a:pt x="239" y="140"/>
                  </a:cubicBezTo>
                  <a:cubicBezTo>
                    <a:pt x="242" y="149"/>
                    <a:pt x="240" y="158"/>
                    <a:pt x="235" y="167"/>
                  </a:cubicBezTo>
                  <a:cubicBezTo>
                    <a:pt x="233" y="171"/>
                    <a:pt x="230" y="173"/>
                    <a:pt x="227" y="177"/>
                  </a:cubicBezTo>
                  <a:cubicBezTo>
                    <a:pt x="225" y="181"/>
                    <a:pt x="221" y="188"/>
                    <a:pt x="218" y="192"/>
                  </a:cubicBezTo>
                  <a:cubicBezTo>
                    <a:pt x="212" y="201"/>
                    <a:pt x="206" y="208"/>
                    <a:pt x="196" y="212"/>
                  </a:cubicBezTo>
                  <a:cubicBezTo>
                    <a:pt x="194" y="212"/>
                    <a:pt x="193" y="212"/>
                    <a:pt x="192" y="212"/>
                  </a:cubicBezTo>
                  <a:cubicBezTo>
                    <a:pt x="190" y="211"/>
                    <a:pt x="190" y="210"/>
                    <a:pt x="188" y="210"/>
                  </a:cubicBezTo>
                  <a:cubicBezTo>
                    <a:pt x="186" y="209"/>
                    <a:pt x="185" y="210"/>
                    <a:pt x="183" y="210"/>
                  </a:cubicBezTo>
                  <a:cubicBezTo>
                    <a:pt x="173" y="210"/>
                    <a:pt x="166" y="205"/>
                    <a:pt x="161" y="196"/>
                  </a:cubicBezTo>
                  <a:cubicBezTo>
                    <a:pt x="158" y="191"/>
                    <a:pt x="159" y="184"/>
                    <a:pt x="158" y="177"/>
                  </a:cubicBezTo>
                  <a:cubicBezTo>
                    <a:pt x="158" y="168"/>
                    <a:pt x="159" y="159"/>
                    <a:pt x="159" y="149"/>
                  </a:cubicBezTo>
                  <a:cubicBezTo>
                    <a:pt x="158" y="144"/>
                    <a:pt x="159" y="139"/>
                    <a:pt x="156" y="133"/>
                  </a:cubicBezTo>
                  <a:cubicBezTo>
                    <a:pt x="153" y="126"/>
                    <a:pt x="148" y="120"/>
                    <a:pt x="141" y="115"/>
                  </a:cubicBezTo>
                  <a:cubicBezTo>
                    <a:pt x="136" y="112"/>
                    <a:pt x="132" y="109"/>
                    <a:pt x="125" y="107"/>
                  </a:cubicBezTo>
                  <a:cubicBezTo>
                    <a:pt x="103" y="101"/>
                    <a:pt x="81" y="105"/>
                    <a:pt x="59" y="108"/>
                  </a:cubicBezTo>
                </a:path>
              </a:pathLst>
            </a:custGeom>
            <a:solidFill>
              <a:srgbClr val="242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任意多边形 107">
              <a:extLst>
                <a:ext uri="{FF2B5EF4-FFF2-40B4-BE49-F238E27FC236}">
                  <a16:creationId xmlns:a16="http://schemas.microsoft.com/office/drawing/2014/main" id="{B910E603-8A9F-5850-7939-25E69A79154B}"/>
                </a:ext>
              </a:extLst>
            </p:cNvPr>
            <p:cNvSpPr/>
            <p:nvPr/>
          </p:nvSpPr>
          <p:spPr bwMode="auto">
            <a:xfrm>
              <a:off x="5326911" y="4202030"/>
              <a:ext cx="1583419" cy="802288"/>
            </a:xfrm>
            <a:custGeom>
              <a:avLst/>
              <a:gdLst>
                <a:gd name="connsiteX0" fmla="*/ 614032 w 1249406"/>
                <a:gd name="connsiteY0" fmla="*/ 775 h 633050"/>
                <a:gd name="connsiteX1" fmla="*/ 633839 w 1249406"/>
                <a:gd name="connsiteY1" fmla="*/ 1022 h 633050"/>
                <a:gd name="connsiteX2" fmla="*/ 765889 w 1249406"/>
                <a:gd name="connsiteY2" fmla="*/ 37917 h 633050"/>
                <a:gd name="connsiteX3" fmla="*/ 1240268 w 1249406"/>
                <a:gd name="connsiteY3" fmla="*/ 394615 h 633050"/>
                <a:gd name="connsiteX4" fmla="*/ 1249406 w 1249406"/>
                <a:gd name="connsiteY4" fmla="*/ 450110 h 633050"/>
                <a:gd name="connsiteX5" fmla="*/ 1091928 w 1249406"/>
                <a:gd name="connsiteY5" fmla="*/ 535368 h 633050"/>
                <a:gd name="connsiteX6" fmla="*/ 606855 w 1249406"/>
                <a:gd name="connsiteY6" fmla="*/ 633050 h 633050"/>
                <a:gd name="connsiteX7" fmla="*/ 121782 w 1249406"/>
                <a:gd name="connsiteY7" fmla="*/ 535368 h 633050"/>
                <a:gd name="connsiteX8" fmla="*/ 4252 w 1249406"/>
                <a:gd name="connsiteY8" fmla="*/ 471737 h 633050"/>
                <a:gd name="connsiteX9" fmla="*/ 1651 w 1249406"/>
                <a:gd name="connsiteY9" fmla="*/ 460725 h 633050"/>
                <a:gd name="connsiteX10" fmla="*/ 0 w 1249406"/>
                <a:gd name="connsiteY10" fmla="*/ 438490 h 633050"/>
                <a:gd name="connsiteX11" fmla="*/ 507071 w 1249406"/>
                <a:gd name="connsiteY11" fmla="*/ 32646 h 633050"/>
                <a:gd name="connsiteX12" fmla="*/ 614032 w 1249406"/>
                <a:gd name="connsiteY12" fmla="*/ 775 h 63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9406" h="633050">
                  <a:moveTo>
                    <a:pt x="614032" y="775"/>
                  </a:moveTo>
                  <a:cubicBezTo>
                    <a:pt x="623935" y="-296"/>
                    <a:pt x="631198" y="-296"/>
                    <a:pt x="633839" y="1022"/>
                  </a:cubicBezTo>
                  <a:cubicBezTo>
                    <a:pt x="649685" y="-4249"/>
                    <a:pt x="734197" y="16834"/>
                    <a:pt x="765889" y="37917"/>
                  </a:cubicBezTo>
                  <a:cubicBezTo>
                    <a:pt x="932272" y="157825"/>
                    <a:pt x="1183579" y="241415"/>
                    <a:pt x="1240268" y="394615"/>
                  </a:cubicBezTo>
                  <a:lnTo>
                    <a:pt x="1249406" y="450110"/>
                  </a:lnTo>
                  <a:lnTo>
                    <a:pt x="1091928" y="535368"/>
                  </a:lnTo>
                  <a:cubicBezTo>
                    <a:pt x="942836" y="598268"/>
                    <a:pt x="778918" y="633050"/>
                    <a:pt x="606855" y="633050"/>
                  </a:cubicBezTo>
                  <a:cubicBezTo>
                    <a:pt x="434792" y="633050"/>
                    <a:pt x="270874" y="598268"/>
                    <a:pt x="121782" y="535368"/>
                  </a:cubicBezTo>
                  <a:lnTo>
                    <a:pt x="4252" y="471737"/>
                  </a:lnTo>
                  <a:lnTo>
                    <a:pt x="1651" y="460725"/>
                  </a:lnTo>
                  <a:cubicBezTo>
                    <a:pt x="0" y="447384"/>
                    <a:pt x="0" y="438490"/>
                    <a:pt x="0" y="438490"/>
                  </a:cubicBezTo>
                  <a:cubicBezTo>
                    <a:pt x="5282" y="238203"/>
                    <a:pt x="306356" y="159143"/>
                    <a:pt x="507071" y="32646"/>
                  </a:cubicBezTo>
                  <a:cubicBezTo>
                    <a:pt x="530840" y="16834"/>
                    <a:pt x="584321" y="3987"/>
                    <a:pt x="614032" y="775"/>
                  </a:cubicBezTo>
                  <a:close/>
                </a:path>
              </a:pathLst>
            </a:custGeom>
            <a:solidFill>
              <a:srgbClr val="FEB0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86" name="任意多边形 58">
              <a:extLst>
                <a:ext uri="{FF2B5EF4-FFF2-40B4-BE49-F238E27FC236}">
                  <a16:creationId xmlns:a16="http://schemas.microsoft.com/office/drawing/2014/main" id="{F8871008-6F6D-2C02-C7E5-D36210C2F234}"/>
                </a:ext>
              </a:extLst>
            </p:cNvPr>
            <p:cNvSpPr/>
            <p:nvPr/>
          </p:nvSpPr>
          <p:spPr bwMode="auto">
            <a:xfrm>
              <a:off x="5754009" y="4191024"/>
              <a:ext cx="702464" cy="460815"/>
            </a:xfrm>
            <a:custGeom>
              <a:avLst/>
              <a:gdLst>
                <a:gd name="T0" fmla="*/ 8 w 105"/>
                <a:gd name="T1" fmla="*/ 22 h 69"/>
                <a:gd name="T2" fmla="*/ 49 w 105"/>
                <a:gd name="T3" fmla="*/ 67 h 69"/>
                <a:gd name="T4" fmla="*/ 105 w 105"/>
                <a:gd name="T5" fmla="*/ 24 h 69"/>
                <a:gd name="T6" fmla="*/ 66 w 105"/>
                <a:gd name="T7" fmla="*/ 0 h 69"/>
                <a:gd name="T8" fmla="*/ 36 w 105"/>
                <a:gd name="T9" fmla="*/ 2 h 69"/>
                <a:gd name="T10" fmla="*/ 8 w 105"/>
                <a:gd name="T1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69">
                  <a:moveTo>
                    <a:pt x="8" y="22"/>
                  </a:moveTo>
                  <a:cubicBezTo>
                    <a:pt x="8" y="22"/>
                    <a:pt x="0" y="65"/>
                    <a:pt x="49" y="67"/>
                  </a:cubicBezTo>
                  <a:cubicBezTo>
                    <a:pt x="97" y="69"/>
                    <a:pt x="105" y="24"/>
                    <a:pt x="105" y="24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6" y="2"/>
                    <a:pt x="36" y="2"/>
                    <a:pt x="36" y="2"/>
                  </a:cubicBezTo>
                  <a:lnTo>
                    <a:pt x="8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任意多边形 59">
              <a:extLst>
                <a:ext uri="{FF2B5EF4-FFF2-40B4-BE49-F238E27FC236}">
                  <a16:creationId xmlns:a16="http://schemas.microsoft.com/office/drawing/2014/main" id="{02CE6756-406A-1E11-1106-F88554383D26}"/>
                </a:ext>
              </a:extLst>
            </p:cNvPr>
            <p:cNvSpPr/>
            <p:nvPr/>
          </p:nvSpPr>
          <p:spPr bwMode="auto">
            <a:xfrm>
              <a:off x="5947887" y="4224743"/>
              <a:ext cx="334373" cy="306275"/>
            </a:xfrm>
            <a:custGeom>
              <a:avLst/>
              <a:gdLst>
                <a:gd name="T0" fmla="*/ 33 w 50"/>
                <a:gd name="T1" fmla="*/ 7 h 46"/>
                <a:gd name="T2" fmla="*/ 1 w 50"/>
                <a:gd name="T3" fmla="*/ 9 h 46"/>
                <a:gd name="T4" fmla="*/ 1 w 50"/>
                <a:gd name="T5" fmla="*/ 22 h 46"/>
                <a:gd name="T6" fmla="*/ 49 w 50"/>
                <a:gd name="T7" fmla="*/ 23 h 46"/>
                <a:gd name="T8" fmla="*/ 50 w 50"/>
                <a:gd name="T9" fmla="*/ 0 h 46"/>
                <a:gd name="T10" fmla="*/ 33 w 50"/>
                <a:gd name="T11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46">
                  <a:moveTo>
                    <a:pt x="33" y="7"/>
                  </a:moveTo>
                  <a:cubicBezTo>
                    <a:pt x="23" y="10"/>
                    <a:pt x="10" y="10"/>
                    <a:pt x="1" y="9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45"/>
                    <a:pt x="49" y="46"/>
                    <a:pt x="49" y="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3" y="3"/>
                    <a:pt x="37" y="6"/>
                    <a:pt x="33" y="7"/>
                  </a:cubicBezTo>
                  <a:close/>
                </a:path>
              </a:pathLst>
            </a:custGeom>
            <a:solidFill>
              <a:srgbClr val="EF8E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任意多边形 60">
              <a:extLst>
                <a:ext uri="{FF2B5EF4-FFF2-40B4-BE49-F238E27FC236}">
                  <a16:creationId xmlns:a16="http://schemas.microsoft.com/office/drawing/2014/main" id="{4BB53562-65EC-D527-2579-F02F438E7525}"/>
                </a:ext>
              </a:extLst>
            </p:cNvPr>
            <p:cNvSpPr/>
            <p:nvPr/>
          </p:nvSpPr>
          <p:spPr bwMode="auto">
            <a:xfrm>
              <a:off x="5961938" y="3876321"/>
              <a:ext cx="328754" cy="213549"/>
            </a:xfrm>
            <a:custGeom>
              <a:avLst/>
              <a:gdLst>
                <a:gd name="T0" fmla="*/ 49 w 49"/>
                <a:gd name="T1" fmla="*/ 1 h 32"/>
                <a:gd name="T2" fmla="*/ 1 w 49"/>
                <a:gd name="T3" fmla="*/ 0 h 32"/>
                <a:gd name="T4" fmla="*/ 0 w 49"/>
                <a:gd name="T5" fmla="*/ 32 h 32"/>
                <a:gd name="T6" fmla="*/ 48 w 49"/>
                <a:gd name="T7" fmla="*/ 26 h 32"/>
                <a:gd name="T8" fmla="*/ 49 w 49"/>
                <a:gd name="T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2">
                  <a:moveTo>
                    <a:pt x="49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5" y="30"/>
                    <a:pt x="36" y="27"/>
                    <a:pt x="48" y="26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EF8E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任意多边形 61">
              <a:extLst>
                <a:ext uri="{FF2B5EF4-FFF2-40B4-BE49-F238E27FC236}">
                  <a16:creationId xmlns:a16="http://schemas.microsoft.com/office/drawing/2014/main" id="{D539297B-936A-4DA3-F922-EDDD2D838250}"/>
                </a:ext>
              </a:extLst>
            </p:cNvPr>
            <p:cNvSpPr/>
            <p:nvPr/>
          </p:nvSpPr>
          <p:spPr bwMode="auto">
            <a:xfrm>
              <a:off x="5956318" y="4050532"/>
              <a:ext cx="325943" cy="241647"/>
            </a:xfrm>
            <a:custGeom>
              <a:avLst/>
              <a:gdLst>
                <a:gd name="T0" fmla="*/ 32 w 49"/>
                <a:gd name="T1" fmla="*/ 33 h 36"/>
                <a:gd name="T2" fmla="*/ 49 w 49"/>
                <a:gd name="T3" fmla="*/ 26 h 36"/>
                <a:gd name="T4" fmla="*/ 49 w 49"/>
                <a:gd name="T5" fmla="*/ 0 h 36"/>
                <a:gd name="T6" fmla="*/ 1 w 49"/>
                <a:gd name="T7" fmla="*/ 6 h 36"/>
                <a:gd name="T8" fmla="*/ 0 w 49"/>
                <a:gd name="T9" fmla="*/ 35 h 36"/>
                <a:gd name="T10" fmla="*/ 32 w 49"/>
                <a:gd name="T11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6">
                  <a:moveTo>
                    <a:pt x="32" y="33"/>
                  </a:moveTo>
                  <a:cubicBezTo>
                    <a:pt x="36" y="32"/>
                    <a:pt x="42" y="29"/>
                    <a:pt x="49" y="2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7" y="1"/>
                    <a:pt x="16" y="4"/>
                    <a:pt x="1" y="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9" y="36"/>
                    <a:pt x="22" y="36"/>
                    <a:pt x="32" y="33"/>
                  </a:cubicBezTo>
                  <a:close/>
                </a:path>
              </a:pathLst>
            </a:custGeom>
            <a:solidFill>
              <a:srgbClr val="E26C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任意多边形 62">
              <a:extLst>
                <a:ext uri="{FF2B5EF4-FFF2-40B4-BE49-F238E27FC236}">
                  <a16:creationId xmlns:a16="http://schemas.microsoft.com/office/drawing/2014/main" id="{FAF8D2B3-BEE5-FC95-FC10-3F4E21EF0E16}"/>
                </a:ext>
              </a:extLst>
            </p:cNvPr>
            <p:cNvSpPr/>
            <p:nvPr/>
          </p:nvSpPr>
          <p:spPr bwMode="auto">
            <a:xfrm>
              <a:off x="5433685" y="2550070"/>
              <a:ext cx="1244766" cy="1708392"/>
            </a:xfrm>
            <a:custGeom>
              <a:avLst/>
              <a:gdLst>
                <a:gd name="T0" fmla="*/ 72 w 186"/>
                <a:gd name="T1" fmla="*/ 248 h 256"/>
                <a:gd name="T2" fmla="*/ 72 w 186"/>
                <a:gd name="T3" fmla="*/ 248 h 256"/>
                <a:gd name="T4" fmla="*/ 8 w 186"/>
                <a:gd name="T5" fmla="*/ 157 h 256"/>
                <a:gd name="T6" fmla="*/ 22 w 186"/>
                <a:gd name="T7" fmla="*/ 72 h 256"/>
                <a:gd name="T8" fmla="*/ 114 w 186"/>
                <a:gd name="T9" fmla="*/ 8 h 256"/>
                <a:gd name="T10" fmla="*/ 114 w 186"/>
                <a:gd name="T11" fmla="*/ 8 h 256"/>
                <a:gd name="T12" fmla="*/ 179 w 186"/>
                <a:gd name="T13" fmla="*/ 99 h 256"/>
                <a:gd name="T14" fmla="*/ 164 w 186"/>
                <a:gd name="T15" fmla="*/ 184 h 256"/>
                <a:gd name="T16" fmla="*/ 72 w 186"/>
                <a:gd name="T17" fmla="*/ 24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256">
                  <a:moveTo>
                    <a:pt x="72" y="248"/>
                  </a:moveTo>
                  <a:cubicBezTo>
                    <a:pt x="72" y="248"/>
                    <a:pt x="72" y="248"/>
                    <a:pt x="72" y="248"/>
                  </a:cubicBezTo>
                  <a:cubicBezTo>
                    <a:pt x="29" y="241"/>
                    <a:pt x="0" y="200"/>
                    <a:pt x="8" y="157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30" y="29"/>
                    <a:pt x="71" y="0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57" y="15"/>
                    <a:pt x="186" y="56"/>
                    <a:pt x="179" y="99"/>
                  </a:cubicBezTo>
                  <a:cubicBezTo>
                    <a:pt x="164" y="184"/>
                    <a:pt x="164" y="184"/>
                    <a:pt x="164" y="184"/>
                  </a:cubicBezTo>
                  <a:cubicBezTo>
                    <a:pt x="156" y="227"/>
                    <a:pt x="115" y="256"/>
                    <a:pt x="72" y="248"/>
                  </a:cubicBezTo>
                  <a:close/>
                </a:path>
              </a:pathLst>
            </a:custGeom>
            <a:solidFill>
              <a:srgbClr val="E26C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任意多边形 63">
              <a:extLst>
                <a:ext uri="{FF2B5EF4-FFF2-40B4-BE49-F238E27FC236}">
                  <a16:creationId xmlns:a16="http://schemas.microsoft.com/office/drawing/2014/main" id="{B8DA42E9-9E67-5524-C4B6-D0A45D8FFC6D}"/>
                </a:ext>
              </a:extLst>
            </p:cNvPr>
            <p:cNvSpPr/>
            <p:nvPr/>
          </p:nvSpPr>
          <p:spPr bwMode="auto">
            <a:xfrm>
              <a:off x="5433685" y="2541641"/>
              <a:ext cx="1129562" cy="1697152"/>
            </a:xfrm>
            <a:custGeom>
              <a:avLst/>
              <a:gdLst>
                <a:gd name="T0" fmla="*/ 61 w 169"/>
                <a:gd name="T1" fmla="*/ 247 h 254"/>
                <a:gd name="T2" fmla="*/ 61 w 169"/>
                <a:gd name="T3" fmla="*/ 247 h 254"/>
                <a:gd name="T4" fmla="*/ 7 w 169"/>
                <a:gd name="T5" fmla="*/ 165 h 254"/>
                <a:gd name="T6" fmla="*/ 19 w 169"/>
                <a:gd name="T7" fmla="*/ 66 h 254"/>
                <a:gd name="T8" fmla="*/ 103 w 169"/>
                <a:gd name="T9" fmla="*/ 7 h 254"/>
                <a:gd name="T10" fmla="*/ 103 w 169"/>
                <a:gd name="T11" fmla="*/ 7 h 254"/>
                <a:gd name="T12" fmla="*/ 162 w 169"/>
                <a:gd name="T13" fmla="*/ 91 h 254"/>
                <a:gd name="T14" fmla="*/ 145 w 169"/>
                <a:gd name="T15" fmla="*/ 188 h 254"/>
                <a:gd name="T16" fmla="*/ 61 w 169"/>
                <a:gd name="T17" fmla="*/ 24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254">
                  <a:moveTo>
                    <a:pt x="61" y="247"/>
                  </a:moveTo>
                  <a:cubicBezTo>
                    <a:pt x="61" y="247"/>
                    <a:pt x="61" y="247"/>
                    <a:pt x="61" y="247"/>
                  </a:cubicBezTo>
                  <a:cubicBezTo>
                    <a:pt x="22" y="240"/>
                    <a:pt x="0" y="204"/>
                    <a:pt x="7" y="165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26" y="27"/>
                    <a:pt x="63" y="0"/>
                    <a:pt x="103" y="7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43" y="14"/>
                    <a:pt x="169" y="52"/>
                    <a:pt x="162" y="91"/>
                  </a:cubicBezTo>
                  <a:cubicBezTo>
                    <a:pt x="145" y="188"/>
                    <a:pt x="145" y="188"/>
                    <a:pt x="145" y="188"/>
                  </a:cubicBezTo>
                  <a:cubicBezTo>
                    <a:pt x="139" y="228"/>
                    <a:pt x="101" y="254"/>
                    <a:pt x="61" y="247"/>
                  </a:cubicBezTo>
                  <a:close/>
                </a:path>
              </a:pathLst>
            </a:custGeom>
            <a:solidFill>
              <a:srgbClr val="EF8E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任意多边形 64">
              <a:extLst>
                <a:ext uri="{FF2B5EF4-FFF2-40B4-BE49-F238E27FC236}">
                  <a16:creationId xmlns:a16="http://schemas.microsoft.com/office/drawing/2014/main" id="{DD2D9EDB-EB0A-9A8B-2823-152AB0D92AFF}"/>
                </a:ext>
              </a:extLst>
            </p:cNvPr>
            <p:cNvSpPr/>
            <p:nvPr/>
          </p:nvSpPr>
          <p:spPr bwMode="auto">
            <a:xfrm>
              <a:off x="5633185" y="3322781"/>
              <a:ext cx="140493" cy="207930"/>
            </a:xfrm>
            <a:custGeom>
              <a:avLst/>
              <a:gdLst>
                <a:gd name="T0" fmla="*/ 1 w 21"/>
                <a:gd name="T1" fmla="*/ 14 h 31"/>
                <a:gd name="T2" fmla="*/ 8 w 21"/>
                <a:gd name="T3" fmla="*/ 30 h 31"/>
                <a:gd name="T4" fmla="*/ 19 w 21"/>
                <a:gd name="T5" fmla="*/ 17 h 31"/>
                <a:gd name="T6" fmla="*/ 13 w 21"/>
                <a:gd name="T7" fmla="*/ 1 h 31"/>
                <a:gd name="T8" fmla="*/ 1 w 21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1">
                  <a:moveTo>
                    <a:pt x="1" y="14"/>
                  </a:moveTo>
                  <a:cubicBezTo>
                    <a:pt x="0" y="22"/>
                    <a:pt x="3" y="29"/>
                    <a:pt x="8" y="30"/>
                  </a:cubicBezTo>
                  <a:cubicBezTo>
                    <a:pt x="13" y="31"/>
                    <a:pt x="18" y="25"/>
                    <a:pt x="19" y="17"/>
                  </a:cubicBezTo>
                  <a:cubicBezTo>
                    <a:pt x="21" y="9"/>
                    <a:pt x="18" y="2"/>
                    <a:pt x="13" y="1"/>
                  </a:cubicBezTo>
                  <a:cubicBezTo>
                    <a:pt x="8" y="0"/>
                    <a:pt x="3" y="6"/>
                    <a:pt x="1" y="14"/>
                  </a:cubicBezTo>
                  <a:close/>
                </a:path>
              </a:pathLst>
            </a:custGeom>
            <a:solidFill>
              <a:srgbClr val="242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任意多边形 65">
              <a:extLst>
                <a:ext uri="{FF2B5EF4-FFF2-40B4-BE49-F238E27FC236}">
                  <a16:creationId xmlns:a16="http://schemas.microsoft.com/office/drawing/2014/main" id="{A29FA0F9-9A09-49A1-5097-0BAEFBDB9C4C}"/>
                </a:ext>
              </a:extLst>
            </p:cNvPr>
            <p:cNvSpPr/>
            <p:nvPr/>
          </p:nvSpPr>
          <p:spPr bwMode="auto">
            <a:xfrm>
              <a:off x="6122098" y="3415505"/>
              <a:ext cx="140493" cy="207930"/>
            </a:xfrm>
            <a:custGeom>
              <a:avLst/>
              <a:gdLst>
                <a:gd name="T0" fmla="*/ 1 w 21"/>
                <a:gd name="T1" fmla="*/ 14 h 31"/>
                <a:gd name="T2" fmla="*/ 8 w 21"/>
                <a:gd name="T3" fmla="*/ 30 h 31"/>
                <a:gd name="T4" fmla="*/ 19 w 21"/>
                <a:gd name="T5" fmla="*/ 17 h 31"/>
                <a:gd name="T6" fmla="*/ 13 w 21"/>
                <a:gd name="T7" fmla="*/ 1 h 31"/>
                <a:gd name="T8" fmla="*/ 1 w 21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1">
                  <a:moveTo>
                    <a:pt x="1" y="14"/>
                  </a:moveTo>
                  <a:cubicBezTo>
                    <a:pt x="0" y="22"/>
                    <a:pt x="3" y="29"/>
                    <a:pt x="8" y="30"/>
                  </a:cubicBezTo>
                  <a:cubicBezTo>
                    <a:pt x="13" y="31"/>
                    <a:pt x="18" y="25"/>
                    <a:pt x="19" y="17"/>
                  </a:cubicBezTo>
                  <a:cubicBezTo>
                    <a:pt x="21" y="9"/>
                    <a:pt x="18" y="2"/>
                    <a:pt x="13" y="1"/>
                  </a:cubicBezTo>
                  <a:cubicBezTo>
                    <a:pt x="8" y="0"/>
                    <a:pt x="3" y="6"/>
                    <a:pt x="1" y="14"/>
                  </a:cubicBezTo>
                  <a:close/>
                </a:path>
              </a:pathLst>
            </a:custGeom>
            <a:solidFill>
              <a:srgbClr val="242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任意多边形 66">
              <a:extLst>
                <a:ext uri="{FF2B5EF4-FFF2-40B4-BE49-F238E27FC236}">
                  <a16:creationId xmlns:a16="http://schemas.microsoft.com/office/drawing/2014/main" id="{135A22BC-BD2E-C738-735C-66F6FF2F567D}"/>
                </a:ext>
              </a:extLst>
            </p:cNvPr>
            <p:cNvSpPr/>
            <p:nvPr/>
          </p:nvSpPr>
          <p:spPr bwMode="auto">
            <a:xfrm>
              <a:off x="6442422" y="3468894"/>
              <a:ext cx="368092" cy="455196"/>
            </a:xfrm>
            <a:custGeom>
              <a:avLst/>
              <a:gdLst>
                <a:gd name="T0" fmla="*/ 5 w 55"/>
                <a:gd name="T1" fmla="*/ 29 h 68"/>
                <a:gd name="T2" fmla="*/ 17 w 55"/>
                <a:gd name="T3" fmla="*/ 65 h 68"/>
                <a:gd name="T4" fmla="*/ 50 w 55"/>
                <a:gd name="T5" fmla="*/ 39 h 68"/>
                <a:gd name="T6" fmla="*/ 38 w 55"/>
                <a:gd name="T7" fmla="*/ 3 h 68"/>
                <a:gd name="T8" fmla="*/ 5 w 55"/>
                <a:gd name="T9" fmla="*/ 2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8">
                  <a:moveTo>
                    <a:pt x="5" y="29"/>
                  </a:moveTo>
                  <a:cubicBezTo>
                    <a:pt x="0" y="47"/>
                    <a:pt x="5" y="63"/>
                    <a:pt x="17" y="65"/>
                  </a:cubicBezTo>
                  <a:cubicBezTo>
                    <a:pt x="29" y="68"/>
                    <a:pt x="44" y="56"/>
                    <a:pt x="50" y="39"/>
                  </a:cubicBezTo>
                  <a:cubicBezTo>
                    <a:pt x="55" y="21"/>
                    <a:pt x="50" y="5"/>
                    <a:pt x="38" y="3"/>
                  </a:cubicBezTo>
                  <a:cubicBezTo>
                    <a:pt x="26" y="0"/>
                    <a:pt x="11" y="12"/>
                    <a:pt x="5" y="29"/>
                  </a:cubicBezTo>
                  <a:close/>
                </a:path>
              </a:pathLst>
            </a:custGeom>
            <a:solidFill>
              <a:srgbClr val="E26C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任意多边形 67">
              <a:extLst>
                <a:ext uri="{FF2B5EF4-FFF2-40B4-BE49-F238E27FC236}">
                  <a16:creationId xmlns:a16="http://schemas.microsoft.com/office/drawing/2014/main" id="{0F4D7A33-C266-2D8E-2109-63F02F6493E5}"/>
                </a:ext>
              </a:extLst>
            </p:cNvPr>
            <p:cNvSpPr/>
            <p:nvPr/>
          </p:nvSpPr>
          <p:spPr bwMode="auto">
            <a:xfrm>
              <a:off x="5487072" y="2420817"/>
              <a:ext cx="1371209" cy="1123941"/>
            </a:xfrm>
            <a:custGeom>
              <a:avLst/>
              <a:gdLst>
                <a:gd name="T0" fmla="*/ 3 w 205"/>
                <a:gd name="T1" fmla="*/ 60 h 168"/>
                <a:gd name="T2" fmla="*/ 3 w 205"/>
                <a:gd name="T3" fmla="*/ 54 h 168"/>
                <a:gd name="T4" fmla="*/ 8 w 205"/>
                <a:gd name="T5" fmla="*/ 43 h 168"/>
                <a:gd name="T6" fmla="*/ 23 w 205"/>
                <a:gd name="T7" fmla="*/ 24 h 168"/>
                <a:gd name="T8" fmla="*/ 36 w 205"/>
                <a:gd name="T9" fmla="*/ 16 h 168"/>
                <a:gd name="T10" fmla="*/ 169 w 205"/>
                <a:gd name="T11" fmla="*/ 35 h 168"/>
                <a:gd name="T12" fmla="*/ 172 w 205"/>
                <a:gd name="T13" fmla="*/ 41 h 168"/>
                <a:gd name="T14" fmla="*/ 200 w 205"/>
                <a:gd name="T15" fmla="*/ 82 h 168"/>
                <a:gd name="T16" fmla="*/ 205 w 205"/>
                <a:gd name="T17" fmla="*/ 93 h 168"/>
                <a:gd name="T18" fmla="*/ 205 w 205"/>
                <a:gd name="T19" fmla="*/ 102 h 168"/>
                <a:gd name="T20" fmla="*/ 181 w 205"/>
                <a:gd name="T21" fmla="*/ 157 h 168"/>
                <a:gd name="T22" fmla="*/ 173 w 205"/>
                <a:gd name="T23" fmla="*/ 163 h 168"/>
                <a:gd name="T24" fmla="*/ 169 w 205"/>
                <a:gd name="T25" fmla="*/ 164 h 168"/>
                <a:gd name="T26" fmla="*/ 149 w 205"/>
                <a:gd name="T27" fmla="*/ 157 h 168"/>
                <a:gd name="T28" fmla="*/ 149 w 205"/>
                <a:gd name="T29" fmla="*/ 157 h 168"/>
                <a:gd name="T30" fmla="*/ 148 w 205"/>
                <a:gd name="T31" fmla="*/ 156 h 168"/>
                <a:gd name="T32" fmla="*/ 144 w 205"/>
                <a:gd name="T33" fmla="*/ 116 h 168"/>
                <a:gd name="T34" fmla="*/ 126 w 205"/>
                <a:gd name="T35" fmla="*/ 99 h 168"/>
                <a:gd name="T36" fmla="*/ 6 w 205"/>
                <a:gd name="T37" fmla="*/ 104 h 168"/>
                <a:gd name="T38" fmla="*/ 1 w 205"/>
                <a:gd name="T39" fmla="*/ 87 h 168"/>
                <a:gd name="T40" fmla="*/ 0 w 205"/>
                <a:gd name="T41" fmla="*/ 78 h 168"/>
                <a:gd name="T42" fmla="*/ 3 w 205"/>
                <a:gd name="T43" fmla="*/ 6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5" h="168">
                  <a:moveTo>
                    <a:pt x="3" y="60"/>
                  </a:moveTo>
                  <a:cubicBezTo>
                    <a:pt x="3" y="58"/>
                    <a:pt x="3" y="56"/>
                    <a:pt x="3" y="54"/>
                  </a:cubicBezTo>
                  <a:cubicBezTo>
                    <a:pt x="3" y="50"/>
                    <a:pt x="5" y="46"/>
                    <a:pt x="8" y="43"/>
                  </a:cubicBezTo>
                  <a:cubicBezTo>
                    <a:pt x="13" y="37"/>
                    <a:pt x="18" y="31"/>
                    <a:pt x="23" y="24"/>
                  </a:cubicBezTo>
                  <a:cubicBezTo>
                    <a:pt x="25" y="19"/>
                    <a:pt x="30" y="16"/>
                    <a:pt x="36" y="16"/>
                  </a:cubicBezTo>
                  <a:cubicBezTo>
                    <a:pt x="95" y="18"/>
                    <a:pt x="138" y="0"/>
                    <a:pt x="169" y="35"/>
                  </a:cubicBezTo>
                  <a:cubicBezTo>
                    <a:pt x="170" y="37"/>
                    <a:pt x="171" y="39"/>
                    <a:pt x="172" y="41"/>
                  </a:cubicBezTo>
                  <a:cubicBezTo>
                    <a:pt x="176" y="57"/>
                    <a:pt x="187" y="71"/>
                    <a:pt x="200" y="82"/>
                  </a:cubicBezTo>
                  <a:cubicBezTo>
                    <a:pt x="203" y="85"/>
                    <a:pt x="205" y="89"/>
                    <a:pt x="205" y="93"/>
                  </a:cubicBezTo>
                  <a:cubicBezTo>
                    <a:pt x="205" y="96"/>
                    <a:pt x="205" y="99"/>
                    <a:pt x="205" y="102"/>
                  </a:cubicBezTo>
                  <a:cubicBezTo>
                    <a:pt x="205" y="123"/>
                    <a:pt x="188" y="147"/>
                    <a:pt x="181" y="157"/>
                  </a:cubicBezTo>
                  <a:cubicBezTo>
                    <a:pt x="179" y="160"/>
                    <a:pt x="176" y="162"/>
                    <a:pt x="173" y="163"/>
                  </a:cubicBezTo>
                  <a:cubicBezTo>
                    <a:pt x="172" y="163"/>
                    <a:pt x="171" y="164"/>
                    <a:pt x="169" y="164"/>
                  </a:cubicBezTo>
                  <a:cubicBezTo>
                    <a:pt x="162" y="168"/>
                    <a:pt x="152" y="165"/>
                    <a:pt x="149" y="157"/>
                  </a:cubicBezTo>
                  <a:cubicBezTo>
                    <a:pt x="149" y="157"/>
                    <a:pt x="149" y="157"/>
                    <a:pt x="149" y="157"/>
                  </a:cubicBezTo>
                  <a:cubicBezTo>
                    <a:pt x="148" y="156"/>
                    <a:pt x="148" y="156"/>
                    <a:pt x="148" y="156"/>
                  </a:cubicBezTo>
                  <a:cubicBezTo>
                    <a:pt x="147" y="152"/>
                    <a:pt x="142" y="136"/>
                    <a:pt x="144" y="116"/>
                  </a:cubicBezTo>
                  <a:cubicBezTo>
                    <a:pt x="145" y="106"/>
                    <a:pt x="136" y="97"/>
                    <a:pt x="126" y="99"/>
                  </a:cubicBezTo>
                  <a:cubicBezTo>
                    <a:pt x="102" y="103"/>
                    <a:pt x="61" y="108"/>
                    <a:pt x="6" y="104"/>
                  </a:cubicBezTo>
                  <a:cubicBezTo>
                    <a:pt x="5" y="98"/>
                    <a:pt x="3" y="92"/>
                    <a:pt x="1" y="87"/>
                  </a:cubicBezTo>
                  <a:cubicBezTo>
                    <a:pt x="0" y="84"/>
                    <a:pt x="0" y="81"/>
                    <a:pt x="0" y="78"/>
                  </a:cubicBezTo>
                  <a:cubicBezTo>
                    <a:pt x="2" y="72"/>
                    <a:pt x="3" y="66"/>
                    <a:pt x="3" y="60"/>
                  </a:cubicBezTo>
                  <a:close/>
                </a:path>
              </a:pathLst>
            </a:custGeom>
            <a:solidFill>
              <a:srgbClr val="242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任意多边形 68">
              <a:extLst>
                <a:ext uri="{FF2B5EF4-FFF2-40B4-BE49-F238E27FC236}">
                  <a16:creationId xmlns:a16="http://schemas.microsoft.com/office/drawing/2014/main" id="{DA0A8CFE-411A-D6C6-5650-DA596CCA86B6}"/>
                </a:ext>
              </a:extLst>
            </p:cNvPr>
            <p:cNvSpPr/>
            <p:nvPr/>
          </p:nvSpPr>
          <p:spPr bwMode="auto">
            <a:xfrm>
              <a:off x="5621945" y="3783597"/>
              <a:ext cx="421479" cy="207930"/>
            </a:xfrm>
            <a:custGeom>
              <a:avLst/>
              <a:gdLst>
                <a:gd name="T0" fmla="*/ 42 w 63"/>
                <a:gd name="T1" fmla="*/ 20 h 31"/>
                <a:gd name="T2" fmla="*/ 56 w 63"/>
                <a:gd name="T3" fmla="*/ 25 h 31"/>
                <a:gd name="T4" fmla="*/ 63 w 63"/>
                <a:gd name="T5" fmla="*/ 7 h 31"/>
                <a:gd name="T6" fmla="*/ 26 w 63"/>
                <a:gd name="T7" fmla="*/ 9 h 31"/>
                <a:gd name="T8" fmla="*/ 1 w 63"/>
                <a:gd name="T9" fmla="*/ 0 h 31"/>
                <a:gd name="T10" fmla="*/ 14 w 63"/>
                <a:gd name="T11" fmla="*/ 31 h 31"/>
                <a:gd name="T12" fmla="*/ 42 w 63"/>
                <a:gd name="T13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31">
                  <a:moveTo>
                    <a:pt x="42" y="20"/>
                  </a:moveTo>
                  <a:cubicBezTo>
                    <a:pt x="48" y="21"/>
                    <a:pt x="52" y="23"/>
                    <a:pt x="56" y="25"/>
                  </a:cubicBezTo>
                  <a:cubicBezTo>
                    <a:pt x="62" y="17"/>
                    <a:pt x="63" y="7"/>
                    <a:pt x="63" y="7"/>
                  </a:cubicBezTo>
                  <a:cubicBezTo>
                    <a:pt x="63" y="7"/>
                    <a:pt x="40" y="13"/>
                    <a:pt x="26" y="9"/>
                  </a:cubicBezTo>
                  <a:cubicBezTo>
                    <a:pt x="12" y="6"/>
                    <a:pt x="1" y="0"/>
                    <a:pt x="1" y="0"/>
                  </a:cubicBezTo>
                  <a:cubicBezTo>
                    <a:pt x="1" y="0"/>
                    <a:pt x="0" y="21"/>
                    <a:pt x="14" y="31"/>
                  </a:cubicBezTo>
                  <a:cubicBezTo>
                    <a:pt x="19" y="24"/>
                    <a:pt x="27" y="18"/>
                    <a:pt x="42" y="20"/>
                  </a:cubicBezTo>
                  <a:close/>
                </a:path>
              </a:pathLst>
            </a:custGeom>
            <a:solidFill>
              <a:srgbClr val="242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任意多边形 69">
              <a:extLst>
                <a:ext uri="{FF2B5EF4-FFF2-40B4-BE49-F238E27FC236}">
                  <a16:creationId xmlns:a16="http://schemas.microsoft.com/office/drawing/2014/main" id="{80CA1FE1-4C54-37C5-3568-32C6BA393DA6}"/>
                </a:ext>
              </a:extLst>
            </p:cNvPr>
            <p:cNvSpPr/>
            <p:nvPr/>
          </p:nvSpPr>
          <p:spPr bwMode="auto">
            <a:xfrm>
              <a:off x="5714671" y="3904420"/>
              <a:ext cx="280985" cy="132064"/>
            </a:xfrm>
            <a:custGeom>
              <a:avLst/>
              <a:gdLst>
                <a:gd name="T0" fmla="*/ 42 w 42"/>
                <a:gd name="T1" fmla="*/ 7 h 20"/>
                <a:gd name="T2" fmla="*/ 28 w 42"/>
                <a:gd name="T3" fmla="*/ 2 h 20"/>
                <a:gd name="T4" fmla="*/ 0 w 42"/>
                <a:gd name="T5" fmla="*/ 13 h 20"/>
                <a:gd name="T6" fmla="*/ 14 w 42"/>
                <a:gd name="T7" fmla="*/ 19 h 20"/>
                <a:gd name="T8" fmla="*/ 42 w 42"/>
                <a:gd name="T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0">
                  <a:moveTo>
                    <a:pt x="42" y="7"/>
                  </a:moveTo>
                  <a:cubicBezTo>
                    <a:pt x="38" y="5"/>
                    <a:pt x="34" y="3"/>
                    <a:pt x="28" y="2"/>
                  </a:cubicBezTo>
                  <a:cubicBezTo>
                    <a:pt x="13" y="0"/>
                    <a:pt x="5" y="6"/>
                    <a:pt x="0" y="13"/>
                  </a:cubicBezTo>
                  <a:cubicBezTo>
                    <a:pt x="3" y="16"/>
                    <a:pt x="8" y="18"/>
                    <a:pt x="14" y="19"/>
                  </a:cubicBezTo>
                  <a:cubicBezTo>
                    <a:pt x="28" y="20"/>
                    <a:pt x="37" y="14"/>
                    <a:pt x="42" y="7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任意多边形 83">
              <a:extLst>
                <a:ext uri="{FF2B5EF4-FFF2-40B4-BE49-F238E27FC236}">
                  <a16:creationId xmlns:a16="http://schemas.microsoft.com/office/drawing/2014/main" id="{41FA30C8-5B04-1F29-C7F2-81014E852B68}"/>
                </a:ext>
              </a:extLst>
            </p:cNvPr>
            <p:cNvSpPr/>
            <p:nvPr/>
          </p:nvSpPr>
          <p:spPr bwMode="auto">
            <a:xfrm>
              <a:off x="5613516" y="3210386"/>
              <a:ext cx="179830" cy="59007"/>
            </a:xfrm>
            <a:custGeom>
              <a:avLst/>
              <a:gdLst>
                <a:gd name="T0" fmla="*/ 2 w 27"/>
                <a:gd name="T1" fmla="*/ 9 h 9"/>
                <a:gd name="T2" fmla="*/ 3 w 27"/>
                <a:gd name="T3" fmla="*/ 9 h 9"/>
                <a:gd name="T4" fmla="*/ 24 w 27"/>
                <a:gd name="T5" fmla="*/ 8 h 9"/>
                <a:gd name="T6" fmla="*/ 26 w 27"/>
                <a:gd name="T7" fmla="*/ 7 h 9"/>
                <a:gd name="T8" fmla="*/ 25 w 27"/>
                <a:gd name="T9" fmla="*/ 4 h 9"/>
                <a:gd name="T10" fmla="*/ 2 w 27"/>
                <a:gd name="T11" fmla="*/ 5 h 9"/>
                <a:gd name="T12" fmla="*/ 1 w 27"/>
                <a:gd name="T13" fmla="*/ 7 h 9"/>
                <a:gd name="T14" fmla="*/ 2 w 27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9">
                  <a:moveTo>
                    <a:pt x="2" y="9"/>
                  </a:moveTo>
                  <a:cubicBezTo>
                    <a:pt x="2" y="9"/>
                    <a:pt x="3" y="9"/>
                    <a:pt x="3" y="9"/>
                  </a:cubicBezTo>
                  <a:cubicBezTo>
                    <a:pt x="13" y="5"/>
                    <a:pt x="23" y="8"/>
                    <a:pt x="24" y="8"/>
                  </a:cubicBezTo>
                  <a:cubicBezTo>
                    <a:pt x="25" y="9"/>
                    <a:pt x="26" y="8"/>
                    <a:pt x="26" y="7"/>
                  </a:cubicBezTo>
                  <a:cubicBezTo>
                    <a:pt x="27" y="6"/>
                    <a:pt x="26" y="5"/>
                    <a:pt x="25" y="4"/>
                  </a:cubicBezTo>
                  <a:cubicBezTo>
                    <a:pt x="24" y="4"/>
                    <a:pt x="14" y="0"/>
                    <a:pt x="2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242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任意多边形 84">
              <a:extLst>
                <a:ext uri="{FF2B5EF4-FFF2-40B4-BE49-F238E27FC236}">
                  <a16:creationId xmlns:a16="http://schemas.microsoft.com/office/drawing/2014/main" id="{B221C961-2C01-D8CB-06AB-09AA0BD92749}"/>
                </a:ext>
              </a:extLst>
            </p:cNvPr>
            <p:cNvSpPr/>
            <p:nvPr/>
          </p:nvSpPr>
          <p:spPr bwMode="auto">
            <a:xfrm>
              <a:off x="6169867" y="3308730"/>
              <a:ext cx="165782" cy="87107"/>
            </a:xfrm>
            <a:custGeom>
              <a:avLst/>
              <a:gdLst>
                <a:gd name="T0" fmla="*/ 23 w 25"/>
                <a:gd name="T1" fmla="*/ 13 h 13"/>
                <a:gd name="T2" fmla="*/ 24 w 25"/>
                <a:gd name="T3" fmla="*/ 13 h 13"/>
                <a:gd name="T4" fmla="*/ 24 w 25"/>
                <a:gd name="T5" fmla="*/ 10 h 13"/>
                <a:gd name="T6" fmla="*/ 3 w 25"/>
                <a:gd name="T7" fmla="*/ 0 h 13"/>
                <a:gd name="T8" fmla="*/ 0 w 25"/>
                <a:gd name="T9" fmla="*/ 2 h 13"/>
                <a:gd name="T10" fmla="*/ 2 w 25"/>
                <a:gd name="T11" fmla="*/ 5 h 13"/>
                <a:gd name="T12" fmla="*/ 21 w 25"/>
                <a:gd name="T13" fmla="*/ 13 h 13"/>
                <a:gd name="T14" fmla="*/ 23 w 25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3">
                  <a:moveTo>
                    <a:pt x="23" y="13"/>
                  </a:moveTo>
                  <a:cubicBezTo>
                    <a:pt x="23" y="13"/>
                    <a:pt x="24" y="13"/>
                    <a:pt x="24" y="13"/>
                  </a:cubicBezTo>
                  <a:cubicBezTo>
                    <a:pt x="25" y="12"/>
                    <a:pt x="25" y="10"/>
                    <a:pt x="24" y="10"/>
                  </a:cubicBezTo>
                  <a:cubicBezTo>
                    <a:pt x="15" y="1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5"/>
                    <a:pt x="13" y="5"/>
                    <a:pt x="21" y="13"/>
                  </a:cubicBezTo>
                  <a:cubicBezTo>
                    <a:pt x="21" y="13"/>
                    <a:pt x="22" y="13"/>
                    <a:pt x="23" y="13"/>
                  </a:cubicBezTo>
                  <a:close/>
                </a:path>
              </a:pathLst>
            </a:custGeom>
            <a:solidFill>
              <a:srgbClr val="242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任意多边形 85">
              <a:extLst>
                <a:ext uri="{FF2B5EF4-FFF2-40B4-BE49-F238E27FC236}">
                  <a16:creationId xmlns:a16="http://schemas.microsoft.com/office/drawing/2014/main" id="{6823E236-2DA2-1003-F2D0-A93D6E6E9DFB}"/>
                </a:ext>
              </a:extLst>
            </p:cNvPr>
            <p:cNvSpPr/>
            <p:nvPr/>
          </p:nvSpPr>
          <p:spPr bwMode="auto">
            <a:xfrm>
              <a:off x="5768057" y="3370547"/>
              <a:ext cx="188260" cy="314704"/>
            </a:xfrm>
            <a:custGeom>
              <a:avLst/>
              <a:gdLst>
                <a:gd name="T0" fmla="*/ 14 w 28"/>
                <a:gd name="T1" fmla="*/ 47 h 47"/>
                <a:gd name="T2" fmla="*/ 16 w 28"/>
                <a:gd name="T3" fmla="*/ 45 h 47"/>
                <a:gd name="T4" fmla="*/ 14 w 28"/>
                <a:gd name="T5" fmla="*/ 43 h 47"/>
                <a:gd name="T6" fmla="*/ 5 w 28"/>
                <a:gd name="T7" fmla="*/ 39 h 47"/>
                <a:gd name="T8" fmla="*/ 5 w 28"/>
                <a:gd name="T9" fmla="*/ 34 h 47"/>
                <a:gd name="T10" fmla="*/ 8 w 28"/>
                <a:gd name="T11" fmla="*/ 31 h 47"/>
                <a:gd name="T12" fmla="*/ 16 w 28"/>
                <a:gd name="T13" fmla="*/ 32 h 47"/>
                <a:gd name="T14" fmla="*/ 18 w 28"/>
                <a:gd name="T15" fmla="*/ 32 h 47"/>
                <a:gd name="T16" fmla="*/ 19 w 28"/>
                <a:gd name="T17" fmla="*/ 31 h 47"/>
                <a:gd name="T18" fmla="*/ 28 w 28"/>
                <a:gd name="T19" fmla="*/ 3 h 47"/>
                <a:gd name="T20" fmla="*/ 27 w 28"/>
                <a:gd name="T21" fmla="*/ 0 h 47"/>
                <a:gd name="T22" fmla="*/ 24 w 28"/>
                <a:gd name="T23" fmla="*/ 2 h 47"/>
                <a:gd name="T24" fmla="*/ 16 w 28"/>
                <a:gd name="T25" fmla="*/ 27 h 47"/>
                <a:gd name="T26" fmla="*/ 6 w 28"/>
                <a:gd name="T27" fmla="*/ 27 h 47"/>
                <a:gd name="T28" fmla="*/ 1 w 28"/>
                <a:gd name="T29" fmla="*/ 33 h 47"/>
                <a:gd name="T30" fmla="*/ 2 w 28"/>
                <a:gd name="T31" fmla="*/ 41 h 47"/>
                <a:gd name="T32" fmla="*/ 13 w 28"/>
                <a:gd name="T33" fmla="*/ 47 h 47"/>
                <a:gd name="T34" fmla="*/ 14 w 28"/>
                <a:gd name="T3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47">
                  <a:moveTo>
                    <a:pt x="14" y="47"/>
                  </a:moveTo>
                  <a:cubicBezTo>
                    <a:pt x="15" y="47"/>
                    <a:pt x="16" y="46"/>
                    <a:pt x="16" y="45"/>
                  </a:cubicBezTo>
                  <a:cubicBezTo>
                    <a:pt x="16" y="44"/>
                    <a:pt x="15" y="43"/>
                    <a:pt x="14" y="43"/>
                  </a:cubicBezTo>
                  <a:cubicBezTo>
                    <a:pt x="12" y="43"/>
                    <a:pt x="7" y="42"/>
                    <a:pt x="5" y="39"/>
                  </a:cubicBezTo>
                  <a:cubicBezTo>
                    <a:pt x="4" y="38"/>
                    <a:pt x="4" y="36"/>
                    <a:pt x="5" y="34"/>
                  </a:cubicBezTo>
                  <a:cubicBezTo>
                    <a:pt x="5" y="32"/>
                    <a:pt x="6" y="31"/>
                    <a:pt x="8" y="31"/>
                  </a:cubicBezTo>
                  <a:cubicBezTo>
                    <a:pt x="11" y="29"/>
                    <a:pt x="15" y="31"/>
                    <a:pt x="16" y="32"/>
                  </a:cubicBezTo>
                  <a:cubicBezTo>
                    <a:pt x="16" y="32"/>
                    <a:pt x="17" y="32"/>
                    <a:pt x="18" y="32"/>
                  </a:cubicBezTo>
                  <a:cubicBezTo>
                    <a:pt x="18" y="32"/>
                    <a:pt x="19" y="31"/>
                    <a:pt x="19" y="31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2"/>
                    <a:pt x="28" y="1"/>
                    <a:pt x="27" y="0"/>
                  </a:cubicBezTo>
                  <a:cubicBezTo>
                    <a:pt x="26" y="0"/>
                    <a:pt x="24" y="1"/>
                    <a:pt x="24" y="2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3" y="26"/>
                    <a:pt x="10" y="25"/>
                    <a:pt x="6" y="27"/>
                  </a:cubicBezTo>
                  <a:cubicBezTo>
                    <a:pt x="4" y="28"/>
                    <a:pt x="2" y="30"/>
                    <a:pt x="1" y="33"/>
                  </a:cubicBezTo>
                  <a:cubicBezTo>
                    <a:pt x="0" y="36"/>
                    <a:pt x="0" y="39"/>
                    <a:pt x="2" y="41"/>
                  </a:cubicBezTo>
                  <a:cubicBezTo>
                    <a:pt x="5" y="46"/>
                    <a:pt x="13" y="47"/>
                    <a:pt x="13" y="47"/>
                  </a:cubicBezTo>
                  <a:cubicBezTo>
                    <a:pt x="14" y="47"/>
                    <a:pt x="14" y="47"/>
                    <a:pt x="14" y="47"/>
                  </a:cubicBezTo>
                  <a:close/>
                </a:path>
              </a:pathLst>
            </a:custGeom>
            <a:solidFill>
              <a:srgbClr val="E26C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1" name="文本框 100">
            <a:extLst>
              <a:ext uri="{FF2B5EF4-FFF2-40B4-BE49-F238E27FC236}">
                <a16:creationId xmlns:a16="http://schemas.microsoft.com/office/drawing/2014/main" id="{74B4F778-A6C9-F166-E9BC-99100DCB8F1C}"/>
              </a:ext>
            </a:extLst>
          </p:cNvPr>
          <p:cNvSpPr txBox="1"/>
          <p:nvPr/>
        </p:nvSpPr>
        <p:spPr>
          <a:xfrm>
            <a:off x="2356260" y="256039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Alice</a:t>
            </a:r>
            <a:endParaRPr lang="zh-CN" altLang="en-US"/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D9CA15E9-1716-3BBB-A1F8-163565818155}"/>
              </a:ext>
            </a:extLst>
          </p:cNvPr>
          <p:cNvSpPr txBox="1"/>
          <p:nvPr/>
        </p:nvSpPr>
        <p:spPr>
          <a:xfrm>
            <a:off x="9148457" y="3658431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Bob</a:t>
            </a:r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5FAA5C1-36C8-EC1F-6AC1-5D5A1336E5E3}"/>
              </a:ext>
            </a:extLst>
          </p:cNvPr>
          <p:cNvSpPr txBox="1"/>
          <p:nvPr/>
        </p:nvSpPr>
        <p:spPr>
          <a:xfrm>
            <a:off x="-101803" y="6457914"/>
            <a:ext cx="4074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altLang="zh-CN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Phys. Rev. Lett. 127, 080502(2021)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46154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611731C-3DE5-CE33-B302-A04510F14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6B940D6-F16E-1C3E-3F23-A32D7D48A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3236" y="6385521"/>
            <a:ext cx="939240" cy="144787"/>
          </a:xfrm>
        </p:spPr>
        <p:txBody>
          <a:bodyPr/>
          <a:lstStyle/>
          <a:p>
            <a:fld id="{75168D04-7926-484C-B90B-2D13ABC6EC67}" type="slidenum">
              <a:rPr lang="zh-CN" altLang="en-US" smtClean="0"/>
              <a:pPr/>
              <a:t>21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62B9044-5745-3978-2D99-9745B397B62E}"/>
              </a:ext>
            </a:extLst>
          </p:cNvPr>
          <p:cNvSpPr/>
          <p:nvPr/>
        </p:nvSpPr>
        <p:spPr>
          <a:xfrm>
            <a:off x="0" y="-14288"/>
            <a:ext cx="12192000" cy="814388"/>
          </a:xfrm>
          <a:prstGeom prst="rect">
            <a:avLst/>
          </a:prstGeom>
          <a:solidFill>
            <a:srgbClr val="C7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224982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       </a:t>
            </a:r>
            <a:r>
              <a:rPr lang="en-US" altLang="zh-CN" sz="3200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lang="en-US" altLang="zh-CN" sz="3200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omparision  with correlated catalysts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224982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5" name="Group 22">
            <a:extLst>
              <a:ext uri="{FF2B5EF4-FFF2-40B4-BE49-F238E27FC236}">
                <a16:creationId xmlns:a16="http://schemas.microsoft.com/office/drawing/2014/main" id="{3AE2597F-953D-EACD-0EE3-53473CA50D06}"/>
              </a:ext>
            </a:extLst>
          </p:cNvPr>
          <p:cNvGrpSpPr/>
          <p:nvPr/>
        </p:nvGrpSpPr>
        <p:grpSpPr bwMode="auto">
          <a:xfrm>
            <a:off x="5543" y="-9331"/>
            <a:ext cx="792000" cy="792000"/>
            <a:chOff x="197" y="84"/>
            <a:chExt cx="308" cy="308"/>
          </a:xfrm>
        </p:grpSpPr>
        <p:sp>
          <p:nvSpPr>
            <p:cNvPr id="6" name="Oval 20">
              <a:extLst>
                <a:ext uri="{FF2B5EF4-FFF2-40B4-BE49-F238E27FC236}">
                  <a16:creationId xmlns:a16="http://schemas.microsoft.com/office/drawing/2014/main" id="{CE8A7AC0-94AE-5A5F-CA21-FE481BD62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" y="84"/>
              <a:ext cx="308" cy="30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7" name="Picture 13" descr="1 拷贝">
              <a:extLst>
                <a:ext uri="{FF2B5EF4-FFF2-40B4-BE49-F238E27FC236}">
                  <a16:creationId xmlns:a16="http://schemas.microsoft.com/office/drawing/2014/main" id="{E0FE5B2B-67B6-7833-C730-28210A919D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" contrast="12000"/>
            </a:blip>
            <a:srcRect/>
            <a:stretch>
              <a:fillRect/>
            </a:stretch>
          </p:blipFill>
          <p:spPr bwMode="auto">
            <a:xfrm>
              <a:off x="212" y="97"/>
              <a:ext cx="281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A1759131-C305-BDCC-C514-D74A680DCFED}"/>
              </a:ext>
            </a:extLst>
          </p:cNvPr>
          <p:cNvSpPr/>
          <p:nvPr/>
        </p:nvSpPr>
        <p:spPr>
          <a:xfrm>
            <a:off x="660504" y="1027079"/>
            <a:ext cx="110902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u"/>
            </a:pPr>
            <a:r>
              <a:rPr kumimoji="1" lang="en-US" altLang="zh-CN" sz="2800"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kumimoji="1" lang="en-US" altLang="zh-CN" sz="2800"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omparision between  embezzling catalysts and correlated catalysts</a:t>
            </a:r>
            <a:endParaRPr lang="zh-SG" altLang="en-US" sz="28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41A9D84-1DCC-9A12-67EE-9079DEFDA2FB}"/>
              </a:ext>
            </a:extLst>
          </p:cNvPr>
          <p:cNvSpPr txBox="1"/>
          <p:nvPr/>
        </p:nvSpPr>
        <p:spPr>
          <a:xfrm>
            <a:off x="4400371" y="2845499"/>
            <a:ext cx="2259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30000"/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Embezzling catalyst: </a:t>
            </a:r>
          </a:p>
        </p:txBody>
      </p:sp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C5E3A3BF-02E4-5870-21B0-50778D4740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692272"/>
              </p:ext>
            </p:extLst>
          </p:nvPr>
        </p:nvGraphicFramePr>
        <p:xfrm>
          <a:off x="9782483" y="3147357"/>
          <a:ext cx="52070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3800" imgH="241200" progId="Equation.DSMT4">
                  <p:embed/>
                </p:oleObj>
              </mc:Choice>
              <mc:Fallback>
                <p:oleObj name="Equation" r:id="rId4" imgW="253800" imgH="241200" progId="Equation.DSMT4">
                  <p:embed/>
                  <p:pic>
                    <p:nvPicPr>
                      <p:cNvPr id="14" name="对象 13">
                        <a:extLst>
                          <a:ext uri="{FF2B5EF4-FFF2-40B4-BE49-F238E27FC236}">
                            <a16:creationId xmlns:a16="http://schemas.microsoft.com/office/drawing/2014/main" id="{C5E3A3BF-02E4-5870-21B0-50778D4740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82483" y="3147357"/>
                        <a:ext cx="520700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96A3ACB6-9149-A1A5-8940-C9A37F4DC2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400934"/>
              </p:ext>
            </p:extLst>
          </p:nvPr>
        </p:nvGraphicFramePr>
        <p:xfrm>
          <a:off x="9782483" y="2502341"/>
          <a:ext cx="520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3800" imgH="241200" progId="Equation.DSMT4">
                  <p:embed/>
                </p:oleObj>
              </mc:Choice>
              <mc:Fallback>
                <p:oleObj name="Equation" r:id="rId6" imgW="253800" imgH="241200" progId="Equation.DSMT4">
                  <p:embed/>
                  <p:pic>
                    <p:nvPicPr>
                      <p:cNvPr id="15" name="对象 14">
                        <a:extLst>
                          <a:ext uri="{FF2B5EF4-FFF2-40B4-BE49-F238E27FC236}">
                            <a16:creationId xmlns:a16="http://schemas.microsoft.com/office/drawing/2014/main" id="{96A3ACB6-9149-A1A5-8940-C9A37F4DC2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82483" y="2502341"/>
                        <a:ext cx="5207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框 15">
            <a:extLst>
              <a:ext uri="{FF2B5EF4-FFF2-40B4-BE49-F238E27FC236}">
                <a16:creationId xmlns:a16="http://schemas.microsoft.com/office/drawing/2014/main" id="{9A9FF6ED-465A-C16C-847D-01884FDAD967}"/>
              </a:ext>
            </a:extLst>
          </p:cNvPr>
          <p:cNvSpPr txBox="1"/>
          <p:nvPr/>
        </p:nvSpPr>
        <p:spPr>
          <a:xfrm>
            <a:off x="7364724" y="3175067"/>
            <a:ext cx="2259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30000"/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onvex-split lemma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F4AD6EA-3544-0CE4-78C1-148B4F8E1B36}"/>
              </a:ext>
            </a:extLst>
          </p:cNvPr>
          <p:cNvSpPr txBox="1"/>
          <p:nvPr/>
        </p:nvSpPr>
        <p:spPr>
          <a:xfrm>
            <a:off x="7364724" y="2542331"/>
            <a:ext cx="2259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30000"/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Embezzling states  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7D657CD-1AEF-4A30-4B60-AE7DF8453BB1}"/>
              </a:ext>
            </a:extLst>
          </p:cNvPr>
          <p:cNvSpPr txBox="1"/>
          <p:nvPr/>
        </p:nvSpPr>
        <p:spPr>
          <a:xfrm>
            <a:off x="4375394" y="1948782"/>
            <a:ext cx="4568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30000"/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Correlated catalyst:                  Duan state  </a:t>
            </a:r>
          </a:p>
        </p:txBody>
      </p:sp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id="{D49C0E06-2844-1125-156E-BDCC450551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190523"/>
              </p:ext>
            </p:extLst>
          </p:nvPr>
        </p:nvGraphicFramePr>
        <p:xfrm>
          <a:off x="9782483" y="1899440"/>
          <a:ext cx="520700" cy="494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3800" imgH="241200" progId="Equation.DSMT4">
                  <p:embed/>
                </p:oleObj>
              </mc:Choice>
              <mc:Fallback>
                <p:oleObj name="Equation" r:id="rId8" imgW="253800" imgH="241200" progId="Equation.DSMT4">
                  <p:embed/>
                  <p:pic>
                    <p:nvPicPr>
                      <p:cNvPr id="19" name="对象 18">
                        <a:extLst>
                          <a:ext uri="{FF2B5EF4-FFF2-40B4-BE49-F238E27FC236}">
                            <a16:creationId xmlns:a16="http://schemas.microsoft.com/office/drawing/2014/main" id="{D49C0E06-2844-1125-156E-BDCC450551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782483" y="1899440"/>
                        <a:ext cx="520700" cy="494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本框 19">
            <a:extLst>
              <a:ext uri="{FF2B5EF4-FFF2-40B4-BE49-F238E27FC236}">
                <a16:creationId xmlns:a16="http://schemas.microsoft.com/office/drawing/2014/main" id="{2F4F3878-6227-9F4C-FF78-1F5BA723306D}"/>
              </a:ext>
            </a:extLst>
          </p:cNvPr>
          <p:cNvSpPr txBox="1"/>
          <p:nvPr/>
        </p:nvSpPr>
        <p:spPr>
          <a:xfrm>
            <a:off x="1526963" y="2406244"/>
            <a:ext cx="234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30000"/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Approximate catalyst </a:t>
            </a:r>
          </a:p>
        </p:txBody>
      </p:sp>
      <p:sp>
        <p:nvSpPr>
          <p:cNvPr id="22" name="左大括号 21">
            <a:extLst>
              <a:ext uri="{FF2B5EF4-FFF2-40B4-BE49-F238E27FC236}">
                <a16:creationId xmlns:a16="http://schemas.microsoft.com/office/drawing/2014/main" id="{C122F8A5-0FBD-E2F1-BE91-34B48A2A736A}"/>
              </a:ext>
            </a:extLst>
          </p:cNvPr>
          <p:cNvSpPr/>
          <p:nvPr/>
        </p:nvSpPr>
        <p:spPr>
          <a:xfrm>
            <a:off x="3787232" y="2146773"/>
            <a:ext cx="326571" cy="899447"/>
          </a:xfrm>
          <a:prstGeom prst="leftBrac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左大括号 22">
            <a:extLst>
              <a:ext uri="{FF2B5EF4-FFF2-40B4-BE49-F238E27FC236}">
                <a16:creationId xmlns:a16="http://schemas.microsoft.com/office/drawing/2014/main" id="{62FA35AC-A412-7219-8A2E-FEDE6DB3FE86}"/>
              </a:ext>
            </a:extLst>
          </p:cNvPr>
          <p:cNvSpPr/>
          <p:nvPr/>
        </p:nvSpPr>
        <p:spPr>
          <a:xfrm>
            <a:off x="7038153" y="2700596"/>
            <a:ext cx="326571" cy="659138"/>
          </a:xfrm>
          <a:prstGeom prst="leftBrac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40F2C59-C5D0-1D07-A640-E82324BA9F80}"/>
              </a:ext>
            </a:extLst>
          </p:cNvPr>
          <p:cNvSpPr txBox="1"/>
          <p:nvPr/>
        </p:nvSpPr>
        <p:spPr>
          <a:xfrm>
            <a:off x="1275063" y="3676567"/>
            <a:ext cx="592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b="1">
                <a:solidFill>
                  <a:schemeClr val="accent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performance of</a:t>
            </a:r>
            <a:r>
              <a:rPr lang="zh-CN" altLang="en-US" sz="2400" b="1">
                <a:solidFill>
                  <a:schemeClr val="accent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chemeClr val="accent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catalytic</a:t>
            </a:r>
            <a:r>
              <a:rPr lang="zh-CN" altLang="en-US" sz="2400" b="1">
                <a:solidFill>
                  <a:schemeClr val="accent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chemeClr val="accent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protocols</a:t>
            </a:r>
            <a:r>
              <a:rPr lang="zh-CN" altLang="en-US" sz="2400" b="1">
                <a:solidFill>
                  <a:schemeClr val="accent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2400" b="1">
              <a:solidFill>
                <a:srgbClr val="22498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76D19ED8-4414-D12B-6482-392EDD57F948}"/>
              </a:ext>
            </a:extLst>
          </p:cNvPr>
          <p:cNvGrpSpPr/>
          <p:nvPr/>
        </p:nvGrpSpPr>
        <p:grpSpPr>
          <a:xfrm>
            <a:off x="4854663" y="4382672"/>
            <a:ext cx="4366980" cy="2002849"/>
            <a:chOff x="1798320" y="4455065"/>
            <a:chExt cx="4521916" cy="217383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4F5866F-CE44-9A4E-269B-D52B451C9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" r="54976"/>
            <a:stretch/>
          </p:blipFill>
          <p:spPr>
            <a:xfrm>
              <a:off x="1798320" y="4455065"/>
              <a:ext cx="4521916" cy="2173838"/>
            </a:xfrm>
            <a:prstGeom prst="rect">
              <a:avLst/>
            </a:prstGeom>
          </p:spPr>
        </p:pic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3539CD66-A34E-2FE1-00E5-C7FA22EA0304}"/>
                </a:ext>
              </a:extLst>
            </p:cNvPr>
            <p:cNvSpPr/>
            <p:nvPr/>
          </p:nvSpPr>
          <p:spPr>
            <a:xfrm>
              <a:off x="1798320" y="4515576"/>
              <a:ext cx="457200" cy="581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124B0F87-819D-935C-4A9C-78F0E9CB5997}"/>
              </a:ext>
            </a:extLst>
          </p:cNvPr>
          <p:cNvSpPr txBox="1"/>
          <p:nvPr/>
        </p:nvSpPr>
        <p:spPr>
          <a:xfrm>
            <a:off x="4588916" y="6506552"/>
            <a:ext cx="4935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16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mbezzling catalysts  </a:t>
            </a:r>
            <a:r>
              <a:rPr lang="en-US" altLang="zh-CN" sz="1600" b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offer a more feasible solution</a:t>
            </a:r>
            <a:r>
              <a:rPr lang="en-US" altLang="zh-CN" sz="16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表格 28">
                <a:extLst>
                  <a:ext uri="{FF2B5EF4-FFF2-40B4-BE49-F238E27FC236}">
                    <a16:creationId xmlns:a16="http://schemas.microsoft.com/office/drawing/2014/main" id="{2D3DF13E-FA79-DF28-7959-9563285E8F2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3335045"/>
                  </p:ext>
                </p:extLst>
              </p:nvPr>
            </p:nvGraphicFramePr>
            <p:xfrm>
              <a:off x="210650" y="4626857"/>
              <a:ext cx="3739867" cy="1463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37721">
                      <a:extLst>
                        <a:ext uri="{9D8B030D-6E8A-4147-A177-3AD203B41FA5}">
                          <a16:colId xmlns:a16="http://schemas.microsoft.com/office/drawing/2014/main" val="1333259892"/>
                        </a:ext>
                      </a:extLst>
                    </a:gridCol>
                    <a:gridCol w="2502146">
                      <a:extLst>
                        <a:ext uri="{9D8B030D-6E8A-4147-A177-3AD203B41FA5}">
                          <a16:colId xmlns:a16="http://schemas.microsoft.com/office/drawing/2014/main" val="3237663648"/>
                        </a:ext>
                      </a:extLst>
                    </a:gridCol>
                  </a:tblGrid>
                  <a:tr h="3250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Region</a:t>
                          </a:r>
                          <a:endParaRPr lang="zh-CN" altLang="en-US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zh-CN" altLang="en-US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04611698"/>
                      </a:ext>
                    </a:extLst>
                  </a:tr>
                  <a:tr h="3250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Pink</a:t>
                          </a:r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zh-CN" altLang="en-US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√</a:t>
                          </a:r>
                          <a:r>
                            <a:rPr lang="zh-CN" alt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(without the catalyst)</a:t>
                          </a:r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7373843"/>
                      </a:ext>
                    </a:extLst>
                  </a:tr>
                  <a:tr h="3250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Deep Blue</a:t>
                          </a:r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√    </a:t>
                          </a: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(with the catalyst)</a:t>
                          </a:r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99212407"/>
                      </a:ext>
                    </a:extLst>
                  </a:tr>
                  <a:tr h="3250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Light Blue</a:t>
                          </a:r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lang="en-US" altLang="zh-CN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(with the catalyst</a:t>
                          </a:r>
                          <a:r>
                            <a:rPr lang="zh-CN" alt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）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343825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表格 28">
                <a:extLst>
                  <a:ext uri="{FF2B5EF4-FFF2-40B4-BE49-F238E27FC236}">
                    <a16:creationId xmlns:a16="http://schemas.microsoft.com/office/drawing/2014/main" id="{2D3DF13E-FA79-DF28-7959-9563285E8F2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3335045"/>
                  </p:ext>
                </p:extLst>
              </p:nvPr>
            </p:nvGraphicFramePr>
            <p:xfrm>
              <a:off x="210650" y="4626857"/>
              <a:ext cx="3739867" cy="1463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37721">
                      <a:extLst>
                        <a:ext uri="{9D8B030D-6E8A-4147-A177-3AD203B41FA5}">
                          <a16:colId xmlns:a16="http://schemas.microsoft.com/office/drawing/2014/main" val="1333259892"/>
                        </a:ext>
                      </a:extLst>
                    </a:gridCol>
                    <a:gridCol w="2502146">
                      <a:extLst>
                        <a:ext uri="{9D8B030D-6E8A-4147-A177-3AD203B41FA5}">
                          <a16:colId xmlns:a16="http://schemas.microsoft.com/office/drawing/2014/main" val="323766364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Region</a:t>
                          </a:r>
                          <a:endParaRPr lang="zh-CN" altLang="en-US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49635" t="-8333" r="-243" b="-3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461169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Pink</a:t>
                          </a:r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zh-CN" altLang="en-US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√</a:t>
                          </a:r>
                          <a:r>
                            <a:rPr lang="zh-CN" alt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(without the catalyst)</a:t>
                          </a:r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4737384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Deep Blue</a:t>
                          </a:r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√    </a:t>
                          </a: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(with the catalyst)</a:t>
                          </a:r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992124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Light Blue</a:t>
                          </a:r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lang="en-US" altLang="zh-CN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(with the catalyst</a:t>
                          </a:r>
                          <a:r>
                            <a:rPr lang="zh-CN" alt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）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accent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3438254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箭头: 右 29">
            <a:extLst>
              <a:ext uri="{FF2B5EF4-FFF2-40B4-BE49-F238E27FC236}">
                <a16:creationId xmlns:a16="http://schemas.microsoft.com/office/drawing/2014/main" id="{BEE426EB-2825-7BC4-0E05-E59EFB9E757D}"/>
              </a:ext>
            </a:extLst>
          </p:cNvPr>
          <p:cNvSpPr/>
          <p:nvPr/>
        </p:nvSpPr>
        <p:spPr>
          <a:xfrm rot="10800000">
            <a:off x="4116502" y="5284326"/>
            <a:ext cx="563512" cy="199540"/>
          </a:xfrm>
          <a:prstGeom prst="rightArrow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A96C4CD-9EB8-3DF0-4C0C-DE28D984505B}"/>
              </a:ext>
            </a:extLst>
          </p:cNvPr>
          <p:cNvSpPr txBox="1"/>
          <p:nvPr/>
        </p:nvSpPr>
        <p:spPr>
          <a:xfrm>
            <a:off x="9974737" y="4787397"/>
            <a:ext cx="2350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18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mbezzling catalysts can enhance the fidelity beyond 0.9 </a:t>
            </a:r>
            <a:r>
              <a:rPr lang="en-US" altLang="zh-CN" sz="1800" b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for all initial states</a:t>
            </a:r>
            <a:r>
              <a:rPr lang="en-US" altLang="zh-CN" sz="18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endParaRPr lang="zh-CN" altLang="en-US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77F014E8-C605-EAC9-E9BF-69DB96A0B467}"/>
              </a:ext>
            </a:extLst>
          </p:cNvPr>
          <p:cNvSpPr/>
          <p:nvPr/>
        </p:nvSpPr>
        <p:spPr>
          <a:xfrm>
            <a:off x="9237636" y="5284326"/>
            <a:ext cx="563512" cy="199540"/>
          </a:xfrm>
          <a:prstGeom prst="rightArrow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456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141E944-3154-2BAA-2B16-540426220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B1872A6-BD3C-84E8-3615-E4460DB2F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3236" y="6385521"/>
            <a:ext cx="939240" cy="144787"/>
          </a:xfrm>
        </p:spPr>
        <p:txBody>
          <a:bodyPr/>
          <a:lstStyle/>
          <a:p>
            <a:fld id="{75168D04-7926-484C-B90B-2D13ABC6EC67}" type="slidenum">
              <a:rPr lang="zh-CN" altLang="en-US" smtClean="0"/>
              <a:pPr/>
              <a:t>22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EC134B2-30DD-76C5-21B3-8EB4D02D407C}"/>
              </a:ext>
            </a:extLst>
          </p:cNvPr>
          <p:cNvSpPr/>
          <p:nvPr/>
        </p:nvSpPr>
        <p:spPr>
          <a:xfrm>
            <a:off x="0" y="-14288"/>
            <a:ext cx="12192000" cy="814388"/>
          </a:xfrm>
          <a:prstGeom prst="rect">
            <a:avLst/>
          </a:prstGeom>
          <a:solidFill>
            <a:srgbClr val="C7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224982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       </a:t>
            </a:r>
            <a:r>
              <a:rPr lang="en-US" altLang="zh-CN" sz="3200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lang="en-US" altLang="zh-CN" sz="3200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omparision  with correlated catalysts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224982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5" name="Group 22">
            <a:extLst>
              <a:ext uri="{FF2B5EF4-FFF2-40B4-BE49-F238E27FC236}">
                <a16:creationId xmlns:a16="http://schemas.microsoft.com/office/drawing/2014/main" id="{98F94B61-89DE-50D8-BDDF-C84866B7BA53}"/>
              </a:ext>
            </a:extLst>
          </p:cNvPr>
          <p:cNvGrpSpPr/>
          <p:nvPr/>
        </p:nvGrpSpPr>
        <p:grpSpPr bwMode="auto">
          <a:xfrm>
            <a:off x="5543" y="-9331"/>
            <a:ext cx="792000" cy="792000"/>
            <a:chOff x="197" y="84"/>
            <a:chExt cx="308" cy="308"/>
          </a:xfrm>
        </p:grpSpPr>
        <p:sp>
          <p:nvSpPr>
            <p:cNvPr id="6" name="Oval 20">
              <a:extLst>
                <a:ext uri="{FF2B5EF4-FFF2-40B4-BE49-F238E27FC236}">
                  <a16:creationId xmlns:a16="http://schemas.microsoft.com/office/drawing/2014/main" id="{BB3C82C0-74EB-376F-B7C8-2BABCA6C5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" y="84"/>
              <a:ext cx="308" cy="30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7" name="Picture 13" descr="1 拷贝">
              <a:extLst>
                <a:ext uri="{FF2B5EF4-FFF2-40B4-BE49-F238E27FC236}">
                  <a16:creationId xmlns:a16="http://schemas.microsoft.com/office/drawing/2014/main" id="{C005E679-176C-CBF4-3DFC-CD0B0BE6E3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" contrast="12000"/>
            </a:blip>
            <a:srcRect/>
            <a:stretch>
              <a:fillRect/>
            </a:stretch>
          </p:blipFill>
          <p:spPr bwMode="auto">
            <a:xfrm>
              <a:off x="212" y="97"/>
              <a:ext cx="281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9BB0E9F1-3696-1B21-E01D-A832E450C51B}"/>
              </a:ext>
            </a:extLst>
          </p:cNvPr>
          <p:cNvSpPr/>
          <p:nvPr/>
        </p:nvSpPr>
        <p:spPr>
          <a:xfrm>
            <a:off x="660504" y="1027079"/>
            <a:ext cx="110902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u"/>
            </a:pPr>
            <a:r>
              <a:rPr kumimoji="1" lang="en-US" altLang="zh-CN" sz="2800"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kumimoji="1" lang="en-US" altLang="zh-CN" sz="2800"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omparision between  embezzling catalysts and correlated catalysts</a:t>
            </a:r>
            <a:endParaRPr lang="zh-SG" altLang="en-US" sz="28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2D9FB80-D8C6-C873-7CF8-863FB7C8082A}"/>
              </a:ext>
            </a:extLst>
          </p:cNvPr>
          <p:cNvSpPr txBox="1"/>
          <p:nvPr/>
        </p:nvSpPr>
        <p:spPr>
          <a:xfrm>
            <a:off x="4400371" y="2845499"/>
            <a:ext cx="2259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30000"/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Embezzling catalyst: </a:t>
            </a:r>
          </a:p>
        </p:txBody>
      </p:sp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A3CD272B-ED16-BC2A-9A06-95B52BE7F7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82483" y="3147357"/>
          <a:ext cx="52070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3800" imgH="241200" progId="Equation.DSMT4">
                  <p:embed/>
                </p:oleObj>
              </mc:Choice>
              <mc:Fallback>
                <p:oleObj name="Equation" r:id="rId4" imgW="253800" imgH="241200" progId="Equation.DSMT4">
                  <p:embed/>
                  <p:pic>
                    <p:nvPicPr>
                      <p:cNvPr id="14" name="对象 13">
                        <a:extLst>
                          <a:ext uri="{FF2B5EF4-FFF2-40B4-BE49-F238E27FC236}">
                            <a16:creationId xmlns:a16="http://schemas.microsoft.com/office/drawing/2014/main" id="{A3CD272B-ED16-BC2A-9A06-95B52BE7F7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82483" y="3147357"/>
                        <a:ext cx="520700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104FEE87-2154-F890-3D35-27E4113DEC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82483" y="2502341"/>
          <a:ext cx="520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3800" imgH="241200" progId="Equation.DSMT4">
                  <p:embed/>
                </p:oleObj>
              </mc:Choice>
              <mc:Fallback>
                <p:oleObj name="Equation" r:id="rId6" imgW="253800" imgH="241200" progId="Equation.DSMT4">
                  <p:embed/>
                  <p:pic>
                    <p:nvPicPr>
                      <p:cNvPr id="15" name="对象 14">
                        <a:extLst>
                          <a:ext uri="{FF2B5EF4-FFF2-40B4-BE49-F238E27FC236}">
                            <a16:creationId xmlns:a16="http://schemas.microsoft.com/office/drawing/2014/main" id="{104FEE87-2154-F890-3D35-27E4113DEC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82483" y="2502341"/>
                        <a:ext cx="5207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框 15">
            <a:extLst>
              <a:ext uri="{FF2B5EF4-FFF2-40B4-BE49-F238E27FC236}">
                <a16:creationId xmlns:a16="http://schemas.microsoft.com/office/drawing/2014/main" id="{E085A0B8-82AA-1806-D740-0BDA5EA42CD8}"/>
              </a:ext>
            </a:extLst>
          </p:cNvPr>
          <p:cNvSpPr txBox="1"/>
          <p:nvPr/>
        </p:nvSpPr>
        <p:spPr>
          <a:xfrm>
            <a:off x="7364724" y="3175067"/>
            <a:ext cx="2259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30000"/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onvex-split lemma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326B95D-B525-0637-202A-D87D52A58878}"/>
              </a:ext>
            </a:extLst>
          </p:cNvPr>
          <p:cNvSpPr txBox="1"/>
          <p:nvPr/>
        </p:nvSpPr>
        <p:spPr>
          <a:xfrm>
            <a:off x="7364724" y="2542331"/>
            <a:ext cx="2259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30000"/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Embezzling states  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A3C2221-DD47-6FB8-F556-B0D777C8D927}"/>
              </a:ext>
            </a:extLst>
          </p:cNvPr>
          <p:cNvSpPr txBox="1"/>
          <p:nvPr/>
        </p:nvSpPr>
        <p:spPr>
          <a:xfrm>
            <a:off x="4375394" y="1948782"/>
            <a:ext cx="4568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30000"/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Correlated catalyst:                  Duan state  </a:t>
            </a:r>
          </a:p>
        </p:txBody>
      </p:sp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id="{12AB6BC6-B1BB-53D5-0E9B-2546C9BC5D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82483" y="1899440"/>
          <a:ext cx="520700" cy="494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3800" imgH="241200" progId="Equation.DSMT4">
                  <p:embed/>
                </p:oleObj>
              </mc:Choice>
              <mc:Fallback>
                <p:oleObj name="Equation" r:id="rId8" imgW="253800" imgH="241200" progId="Equation.DSMT4">
                  <p:embed/>
                  <p:pic>
                    <p:nvPicPr>
                      <p:cNvPr id="19" name="对象 18">
                        <a:extLst>
                          <a:ext uri="{FF2B5EF4-FFF2-40B4-BE49-F238E27FC236}">
                            <a16:creationId xmlns:a16="http://schemas.microsoft.com/office/drawing/2014/main" id="{12AB6BC6-B1BB-53D5-0E9B-2546C9BC5D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782483" y="1899440"/>
                        <a:ext cx="520700" cy="494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本框 19">
            <a:extLst>
              <a:ext uri="{FF2B5EF4-FFF2-40B4-BE49-F238E27FC236}">
                <a16:creationId xmlns:a16="http://schemas.microsoft.com/office/drawing/2014/main" id="{B28AF31C-752A-60DD-2B5E-40B9C034DF0D}"/>
              </a:ext>
            </a:extLst>
          </p:cNvPr>
          <p:cNvSpPr txBox="1"/>
          <p:nvPr/>
        </p:nvSpPr>
        <p:spPr>
          <a:xfrm>
            <a:off x="1526963" y="2406244"/>
            <a:ext cx="234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30000"/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Approximate catalyst </a:t>
            </a:r>
          </a:p>
        </p:txBody>
      </p:sp>
      <p:sp>
        <p:nvSpPr>
          <p:cNvPr id="22" name="左大括号 21">
            <a:extLst>
              <a:ext uri="{FF2B5EF4-FFF2-40B4-BE49-F238E27FC236}">
                <a16:creationId xmlns:a16="http://schemas.microsoft.com/office/drawing/2014/main" id="{AAA18D0B-CE42-8EA1-0733-5AB3B15AD6A6}"/>
              </a:ext>
            </a:extLst>
          </p:cNvPr>
          <p:cNvSpPr/>
          <p:nvPr/>
        </p:nvSpPr>
        <p:spPr>
          <a:xfrm>
            <a:off x="3787232" y="2146773"/>
            <a:ext cx="326571" cy="899447"/>
          </a:xfrm>
          <a:prstGeom prst="leftBrac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左大括号 22">
            <a:extLst>
              <a:ext uri="{FF2B5EF4-FFF2-40B4-BE49-F238E27FC236}">
                <a16:creationId xmlns:a16="http://schemas.microsoft.com/office/drawing/2014/main" id="{7D2701FF-9C00-901B-1DF5-1E82968FD9E7}"/>
              </a:ext>
            </a:extLst>
          </p:cNvPr>
          <p:cNvSpPr/>
          <p:nvPr/>
        </p:nvSpPr>
        <p:spPr>
          <a:xfrm>
            <a:off x="7038153" y="2700596"/>
            <a:ext cx="326571" cy="659138"/>
          </a:xfrm>
          <a:prstGeom prst="leftBrac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9BF73C4-BBCD-CFC4-289B-FA792A0608DC}"/>
              </a:ext>
            </a:extLst>
          </p:cNvPr>
          <p:cNvSpPr txBox="1"/>
          <p:nvPr/>
        </p:nvSpPr>
        <p:spPr>
          <a:xfrm>
            <a:off x="1275063" y="3676567"/>
            <a:ext cx="7278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b="1">
                <a:solidFill>
                  <a:schemeClr val="accent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Dimension requirements in catalytic protocols</a:t>
            </a:r>
            <a:r>
              <a:rPr lang="zh-CN" altLang="en-US" sz="2400" b="1">
                <a:solidFill>
                  <a:schemeClr val="accent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2400" b="1">
              <a:solidFill>
                <a:schemeClr val="accent6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A1600810-C618-D138-CB5B-EB83C522473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59" y="4384417"/>
            <a:ext cx="3291841" cy="247358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3900704-FBB6-DECE-6C4E-4E87FA4D2CF9}"/>
              </a:ext>
            </a:extLst>
          </p:cNvPr>
          <p:cNvSpPr txBox="1"/>
          <p:nvPr/>
        </p:nvSpPr>
        <p:spPr>
          <a:xfrm>
            <a:off x="5794691" y="5070503"/>
            <a:ext cx="5654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en-US" altLang="zh-CN" sz="18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he finite-dimensional embezzling catalysts can </a:t>
            </a:r>
            <a:r>
              <a:rPr lang="en-US" altLang="zh-CN" sz="1800" b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achieve the same performance </a:t>
            </a:r>
            <a:r>
              <a:rPr lang="en-US" altLang="zh-CN" sz="18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as infinite-dimensional correlated catalysts</a:t>
            </a:r>
            <a:r>
              <a:rPr lang="en-US" altLang="zh-CN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2079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F242C-EF83-EC10-26D4-542E1FEC5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1D65F43-1C41-2D8E-09CD-624D1E72F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71984" y="6241745"/>
            <a:ext cx="939240" cy="144787"/>
          </a:xfrm>
        </p:spPr>
        <p:txBody>
          <a:bodyPr/>
          <a:lstStyle/>
          <a:p>
            <a:fld id="{75168D04-7926-484C-B90B-2D13ABC6EC67}" type="slidenum">
              <a:rPr lang="zh-CN" altLang="en-US" smtClean="0"/>
              <a:pPr/>
              <a:t>23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FAE50E3-77CE-8A85-71AA-0097EC1ABFA2}"/>
              </a:ext>
            </a:extLst>
          </p:cNvPr>
          <p:cNvSpPr txBox="1"/>
          <p:nvPr/>
        </p:nvSpPr>
        <p:spPr>
          <a:xfrm>
            <a:off x="383344" y="1147573"/>
            <a:ext cx="1180424" cy="967134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2000" b="1" spc="100">
                <a:solidFill>
                  <a:schemeClr val="accent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/04</a:t>
            </a:r>
            <a:endParaRPr lang="zh-CN" altLang="en-US" sz="2000" b="1" spc="100" dirty="0">
              <a:solidFill>
                <a:schemeClr val="accent1"/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4653CD06-79CF-2DC2-5F38-F206F3DA887D}"/>
              </a:ext>
            </a:extLst>
          </p:cNvPr>
          <p:cNvSpPr txBox="1">
            <a:spLocks/>
          </p:cNvSpPr>
          <p:nvPr/>
        </p:nvSpPr>
        <p:spPr>
          <a:xfrm>
            <a:off x="1749180" y="1274080"/>
            <a:ext cx="9726540" cy="89535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100" b="1" kern="1200" dirty="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sz="4000">
                <a:solidFill>
                  <a:schemeClr val="accent6"/>
                </a:solidFill>
                <a:latin typeface="微软雅黑" panose="020B0503020204020204" pitchFamily="34" charset="-122"/>
                <a:sym typeface="+mn-lt"/>
              </a:rPr>
              <a:t>Conclusion</a:t>
            </a:r>
            <a:endParaRPr lang="en-US" altLang="en-US" sz="4000">
              <a:solidFill>
                <a:schemeClr val="accent6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E071E7D-EDDD-5182-C16F-23D77F9419AE}"/>
              </a:ext>
            </a:extLst>
          </p:cNvPr>
          <p:cNvSpPr txBox="1"/>
          <p:nvPr/>
        </p:nvSpPr>
        <p:spPr>
          <a:xfrm>
            <a:off x="1100016" y="3020647"/>
            <a:ext cx="1029107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l"/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constructions of </a:t>
            </a:r>
            <a:r>
              <a:rPr lang="en-US" altLang="zh-CN" sz="3200" b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embezzling catalysts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zh-CN" sz="320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l"/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dimension  reduction 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embezzling catalysts; </a:t>
            </a:r>
          </a:p>
          <a:p>
            <a:pPr marL="457200" indent="-457200" algn="just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l"/>
            </a:pPr>
            <a:r>
              <a:rPr lang="en-US" altLang="zh-CN" sz="32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The </a:t>
            </a:r>
            <a:r>
              <a:rPr lang="en-US" altLang="zh-CN" sz="3200" b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trade-off 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between the dimension and  consumption of different embezzling catalysts.</a:t>
            </a:r>
            <a:endParaRPr lang="zh-CN" altLang="en-US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25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957">
        <p14:ripple/>
      </p:transition>
    </mc:Choice>
    <mc:Fallback xmlns="">
      <p:transition spd="slow" advTm="9957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22326"/>
            <a:ext cx="12192000" cy="2627414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4532819E-5A03-7B86-B6DD-F06CAE1AB16D}"/>
              </a:ext>
            </a:extLst>
          </p:cNvPr>
          <p:cNvGrpSpPr/>
          <p:nvPr/>
        </p:nvGrpSpPr>
        <p:grpSpPr>
          <a:xfrm>
            <a:off x="1668179" y="3632345"/>
            <a:ext cx="8679470" cy="1728478"/>
            <a:chOff x="3005139" y="3434431"/>
            <a:chExt cx="7533003" cy="1438275"/>
          </a:xfrm>
        </p:grpSpPr>
        <p:grpSp>
          <p:nvGrpSpPr>
            <p:cNvPr id="16" name="Group 25"/>
            <p:cNvGrpSpPr/>
            <p:nvPr/>
          </p:nvGrpSpPr>
          <p:grpSpPr bwMode="auto">
            <a:xfrm>
              <a:off x="3005139" y="3447131"/>
              <a:ext cx="6065839" cy="1425575"/>
              <a:chOff x="1892" y="375"/>
              <a:chExt cx="3821" cy="898"/>
            </a:xfrm>
          </p:grpSpPr>
          <p:grpSp>
            <p:nvGrpSpPr>
              <p:cNvPr id="17" name="组合 3"/>
              <p:cNvGrpSpPr/>
              <p:nvPr/>
            </p:nvGrpSpPr>
            <p:grpSpPr bwMode="auto">
              <a:xfrm>
                <a:off x="1892" y="375"/>
                <a:ext cx="967" cy="898"/>
                <a:chOff x="3009154" y="1548295"/>
                <a:chExt cx="1538246" cy="1426732"/>
              </a:xfrm>
            </p:grpSpPr>
            <p:sp>
              <p:nvSpPr>
                <p:cNvPr id="27" name="圆角矩形 1"/>
                <p:cNvSpPr>
                  <a:spLocks noChangeArrowheads="1"/>
                </p:cNvSpPr>
                <p:nvPr/>
              </p:nvSpPr>
              <p:spPr bwMode="auto">
                <a:xfrm rot="2700000">
                  <a:off x="3120668" y="1548295"/>
                  <a:ext cx="1426732" cy="1426732"/>
                </a:xfrm>
                <a:prstGeom prst="roundRect">
                  <a:avLst>
                    <a:gd name="adj" fmla="val 9486"/>
                  </a:avLst>
                </a:prstGeom>
                <a:solidFill>
                  <a:srgbClr val="224982"/>
                </a:solidFill>
                <a:ln w="38100">
                  <a:solidFill>
                    <a:srgbClr val="E1E6F7"/>
                  </a:solidFill>
                  <a:miter lim="800000"/>
                </a:ln>
              </p:spPr>
              <p:txBody>
                <a:bodyPr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CN" altLang="en-US" sz="30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" name="TextBox 2"/>
                <p:cNvSpPr txBox="1">
                  <a:spLocks noChangeArrowheads="1"/>
                </p:cNvSpPr>
                <p:nvPr/>
              </p:nvSpPr>
              <p:spPr bwMode="auto">
                <a:xfrm>
                  <a:off x="3009154" y="1979654"/>
                  <a:ext cx="1524410" cy="6468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360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Than</a:t>
                  </a:r>
                  <a:r>
                    <a:rPr lang="en-US" altLang="zh-CN" sz="3600" dirty="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k</a:t>
                  </a:r>
                  <a:endParaRPr lang="zh-CN" altLang="en-US" sz="3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8" name="组合 4"/>
              <p:cNvGrpSpPr/>
              <p:nvPr/>
            </p:nvGrpSpPr>
            <p:grpSpPr bwMode="auto">
              <a:xfrm>
                <a:off x="2927" y="375"/>
                <a:ext cx="900" cy="898"/>
                <a:chOff x="4642477" y="1548295"/>
                <a:chExt cx="1426732" cy="1426732"/>
              </a:xfrm>
            </p:grpSpPr>
            <p:sp>
              <p:nvSpPr>
                <p:cNvPr id="25" name="圆角矩形 20"/>
                <p:cNvSpPr>
                  <a:spLocks noChangeArrowheads="1"/>
                </p:cNvSpPr>
                <p:nvPr/>
              </p:nvSpPr>
              <p:spPr bwMode="auto">
                <a:xfrm rot="2700000">
                  <a:off x="4642477" y="1548295"/>
                  <a:ext cx="1426732" cy="1426732"/>
                </a:xfrm>
                <a:prstGeom prst="roundRect">
                  <a:avLst>
                    <a:gd name="adj" fmla="val 9486"/>
                  </a:avLst>
                </a:prstGeom>
                <a:solidFill>
                  <a:srgbClr val="224982"/>
                </a:solidFill>
                <a:ln w="38100">
                  <a:solidFill>
                    <a:srgbClr val="E1E6F7"/>
                  </a:solidFill>
                  <a:miter lim="800000"/>
                </a:ln>
              </p:spPr>
              <p:txBody>
                <a:bodyPr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CN" altLang="en-US" sz="30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4873007" y="1948099"/>
                  <a:ext cx="1001486" cy="6468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360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you</a:t>
                  </a:r>
                  <a:endParaRPr lang="zh-CN" altLang="en-US" sz="3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9" name="组合 5"/>
              <p:cNvGrpSpPr/>
              <p:nvPr/>
            </p:nvGrpSpPr>
            <p:grpSpPr bwMode="auto">
              <a:xfrm>
                <a:off x="3872" y="375"/>
                <a:ext cx="899" cy="898"/>
                <a:chOff x="6145399" y="1548296"/>
                <a:chExt cx="1426732" cy="1426732"/>
              </a:xfrm>
            </p:grpSpPr>
            <p:sp>
              <p:nvSpPr>
                <p:cNvPr id="23" name="圆角矩形 21"/>
                <p:cNvSpPr>
                  <a:spLocks noChangeArrowheads="1"/>
                </p:cNvSpPr>
                <p:nvPr/>
              </p:nvSpPr>
              <p:spPr bwMode="auto">
                <a:xfrm rot="2700000">
                  <a:off x="6145399" y="1548296"/>
                  <a:ext cx="1426732" cy="1426732"/>
                </a:xfrm>
                <a:prstGeom prst="roundRect">
                  <a:avLst>
                    <a:gd name="adj" fmla="val 9486"/>
                  </a:avLst>
                </a:prstGeom>
                <a:solidFill>
                  <a:srgbClr val="224982"/>
                </a:solidFill>
                <a:ln w="38100">
                  <a:solidFill>
                    <a:srgbClr val="E1E6F7"/>
                  </a:solidFill>
                  <a:miter lim="800000"/>
                </a:ln>
              </p:spPr>
              <p:txBody>
                <a:bodyPr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CN" altLang="en-US" sz="30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6449950" y="1965241"/>
                  <a:ext cx="814223" cy="6468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360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for</a:t>
                  </a:r>
                  <a:endParaRPr lang="zh-CN" altLang="en-US" sz="3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0" name="组合 6"/>
              <p:cNvGrpSpPr/>
              <p:nvPr/>
            </p:nvGrpSpPr>
            <p:grpSpPr bwMode="auto">
              <a:xfrm>
                <a:off x="4814" y="375"/>
                <a:ext cx="899" cy="898"/>
                <a:chOff x="7640333" y="1548296"/>
                <a:chExt cx="1426732" cy="1426732"/>
              </a:xfrm>
            </p:grpSpPr>
            <p:sp>
              <p:nvSpPr>
                <p:cNvPr id="21" name="圆角矩形 22"/>
                <p:cNvSpPr>
                  <a:spLocks noChangeArrowheads="1"/>
                </p:cNvSpPr>
                <p:nvPr/>
              </p:nvSpPr>
              <p:spPr bwMode="auto">
                <a:xfrm rot="2700000">
                  <a:off x="7640333" y="1548296"/>
                  <a:ext cx="1426732" cy="1426732"/>
                </a:xfrm>
                <a:prstGeom prst="roundRect">
                  <a:avLst>
                    <a:gd name="adj" fmla="val 9486"/>
                  </a:avLst>
                </a:prstGeom>
                <a:solidFill>
                  <a:srgbClr val="224982"/>
                </a:solidFill>
                <a:ln w="38100">
                  <a:solidFill>
                    <a:srgbClr val="E1E6F7"/>
                  </a:solidFill>
                  <a:miter lim="800000"/>
                </a:ln>
              </p:spPr>
              <p:txBody>
                <a:bodyPr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CN" altLang="en-US" sz="30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7750071" y="1979655"/>
                  <a:ext cx="1179004" cy="6468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360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you</a:t>
                  </a:r>
                  <a:r>
                    <a:rPr lang="en-US" altLang="zh-CN" sz="3600" dirty="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r</a:t>
                  </a:r>
                  <a:endParaRPr lang="zh-CN" altLang="en-US" sz="3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3" name="圆角矩形 22"/>
            <p:cNvSpPr>
              <a:spLocks noChangeArrowheads="1"/>
            </p:cNvSpPr>
            <p:nvPr/>
          </p:nvSpPr>
          <p:spPr bwMode="auto">
            <a:xfrm rot="2700000">
              <a:off x="9111773" y="3433637"/>
              <a:ext cx="1425575" cy="1427163"/>
            </a:xfrm>
            <a:prstGeom prst="roundRect">
              <a:avLst>
                <a:gd name="adj" fmla="val 9486"/>
              </a:avLst>
            </a:prstGeom>
            <a:solidFill>
              <a:srgbClr val="224982"/>
            </a:solidFill>
            <a:ln w="38100">
              <a:solidFill>
                <a:srgbClr val="E1E6F7"/>
              </a:solidFill>
              <a:miter lim="800000"/>
            </a:ln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endParaRPr lang="zh-CN" altLang="en-US" sz="3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TextBox 25"/>
          <p:cNvSpPr txBox="1">
            <a:spLocks noChangeArrowheads="1"/>
          </p:cNvSpPr>
          <p:nvPr/>
        </p:nvSpPr>
        <p:spPr bwMode="auto">
          <a:xfrm>
            <a:off x="8480767" y="4160101"/>
            <a:ext cx="2195794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attention</a:t>
            </a:r>
            <a:endParaRPr lang="zh-CN" altLang="en-US" sz="3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FF8B9AF-D24F-FE2A-7430-8457EB3E3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27FD166-9E9C-02F1-FEA7-7B3BE5D89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3236" y="6385521"/>
            <a:ext cx="939240" cy="144787"/>
          </a:xfrm>
        </p:spPr>
        <p:txBody>
          <a:bodyPr/>
          <a:lstStyle/>
          <a:p>
            <a:fld id="{75168D04-7926-484C-B90B-2D13ABC6EC67}" type="slidenum">
              <a:rPr lang="zh-CN" altLang="en-US" smtClean="0"/>
              <a:pPr/>
              <a:t>25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A1FFA27-D9D4-7F7C-40BE-124B1ADE958C}"/>
              </a:ext>
            </a:extLst>
          </p:cNvPr>
          <p:cNvSpPr/>
          <p:nvPr/>
        </p:nvSpPr>
        <p:spPr>
          <a:xfrm>
            <a:off x="0" y="-14288"/>
            <a:ext cx="12192000" cy="814388"/>
          </a:xfrm>
          <a:prstGeom prst="rect">
            <a:avLst/>
          </a:prstGeom>
          <a:solidFill>
            <a:srgbClr val="C7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       </a:t>
            </a:r>
            <a:r>
              <a:rPr lang="en-US" altLang="zh-CN" sz="3200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Teleportation with embezzling catalysts</a:t>
            </a:r>
            <a:endParaRPr lang="zh-CN" altLang="en-US" sz="3200" b="1">
              <a:solidFill>
                <a:srgbClr val="22498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15" name="Group 22">
            <a:extLst>
              <a:ext uri="{FF2B5EF4-FFF2-40B4-BE49-F238E27FC236}">
                <a16:creationId xmlns:a16="http://schemas.microsoft.com/office/drawing/2014/main" id="{766C8ADF-36CC-3D7E-6273-F4B95210EFF7}"/>
              </a:ext>
            </a:extLst>
          </p:cNvPr>
          <p:cNvGrpSpPr/>
          <p:nvPr/>
        </p:nvGrpSpPr>
        <p:grpSpPr bwMode="auto">
          <a:xfrm>
            <a:off x="5543" y="-9331"/>
            <a:ext cx="792000" cy="792000"/>
            <a:chOff x="197" y="84"/>
            <a:chExt cx="308" cy="308"/>
          </a:xfrm>
        </p:grpSpPr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C46DB82A-E7C2-E5EE-B759-31DC0354C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" y="84"/>
              <a:ext cx="308" cy="30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7" name="Picture 13" descr="1 拷贝">
              <a:extLst>
                <a:ext uri="{FF2B5EF4-FFF2-40B4-BE49-F238E27FC236}">
                  <a16:creationId xmlns:a16="http://schemas.microsoft.com/office/drawing/2014/main" id="{FC2F7982-20F6-3AB7-D2C5-AEBE9A1E52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" contrast="12000"/>
            </a:blip>
            <a:srcRect/>
            <a:stretch>
              <a:fillRect/>
            </a:stretch>
          </p:blipFill>
          <p:spPr bwMode="auto">
            <a:xfrm>
              <a:off x="212" y="97"/>
              <a:ext cx="281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F9A7390F-CE5E-6810-D7D0-99874E0496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33385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10" name="对象 9">
                        <a:extLst>
                          <a:ext uri="{FF2B5EF4-FFF2-40B4-BE49-F238E27FC236}">
                            <a16:creationId xmlns:a16="http://schemas.microsoft.com/office/drawing/2014/main" id="{F9A7390F-CE5E-6810-D7D0-99874E0496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38850" y="33385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矩形 20">
            <a:extLst>
              <a:ext uri="{FF2B5EF4-FFF2-40B4-BE49-F238E27FC236}">
                <a16:creationId xmlns:a16="http://schemas.microsoft.com/office/drawing/2014/main" id="{AF4CEE9C-5A3A-BB61-F4AF-932259C1CCCC}"/>
              </a:ext>
            </a:extLst>
          </p:cNvPr>
          <p:cNvSpPr/>
          <p:nvPr/>
        </p:nvSpPr>
        <p:spPr>
          <a:xfrm>
            <a:off x="845" y="1013937"/>
            <a:ext cx="820970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u"/>
            </a:pPr>
            <a:r>
              <a:rPr kumimoji="1" lang="en-US" altLang="zh-CN" sz="2800"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Convex-split-lemma-assisted teleportation</a:t>
            </a:r>
            <a:endParaRPr lang="zh-SG" altLang="en-US" sz="28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C6F9802-4D68-ED5D-CACB-A4C1D94BBFAB}"/>
              </a:ext>
            </a:extLst>
          </p:cNvPr>
          <p:cNvSpPr txBox="1"/>
          <p:nvPr/>
        </p:nvSpPr>
        <p:spPr>
          <a:xfrm>
            <a:off x="1211666" y="1750515"/>
            <a:ext cx="6290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Technology </a:t>
            </a:r>
            <a:r>
              <a:rPr lang="en-US" altLang="zh-CN" sz="2000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(Convex-split Lemma)</a:t>
            </a:r>
            <a:r>
              <a:rPr lang="en-US" altLang="zh-CN" sz="2400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47B90200-6BDB-AD45-0926-F4213B69FCD4}"/>
              </a:ext>
            </a:extLst>
          </p:cNvPr>
          <p:cNvGrpSpPr/>
          <p:nvPr/>
        </p:nvGrpSpPr>
        <p:grpSpPr>
          <a:xfrm>
            <a:off x="2107346" y="4838689"/>
            <a:ext cx="4564883" cy="1939724"/>
            <a:chOff x="7502532" y="2269434"/>
            <a:chExt cx="4564883" cy="1939724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5462DA67-18C2-4BF8-EF21-78FBCB184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625"/>
            <a:stretch/>
          </p:blipFill>
          <p:spPr>
            <a:xfrm>
              <a:off x="7502532" y="2269434"/>
              <a:ext cx="3870324" cy="1423349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9904FD6-7F93-2F3F-DCD6-D0DD644FD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29675" r="7314"/>
            <a:stretch/>
          </p:blipFill>
          <p:spPr>
            <a:xfrm>
              <a:off x="7939361" y="3723198"/>
              <a:ext cx="969103" cy="329933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CAFCD2CC-F315-76FF-9E18-B53B70BB4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6719" b="-10847"/>
            <a:stretch/>
          </p:blipFill>
          <p:spPr>
            <a:xfrm>
              <a:off x="9476615" y="3589523"/>
              <a:ext cx="2590800" cy="619635"/>
            </a:xfrm>
            <a:prstGeom prst="rect">
              <a:avLst/>
            </a:prstGeom>
          </p:spPr>
        </p:pic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9674156D-3FDD-831A-EECF-42D59852F7C0}"/>
              </a:ext>
            </a:extLst>
          </p:cNvPr>
          <p:cNvSpPr/>
          <p:nvPr/>
        </p:nvSpPr>
        <p:spPr>
          <a:xfrm>
            <a:off x="1367485" y="2524194"/>
            <a:ext cx="9845012" cy="1748119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DE2BC51C-B8D3-CE50-AE74-123BF43898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4576" y="3516313"/>
            <a:ext cx="3760105" cy="75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086F0B33-E1C3-9AAE-9F9B-3380CA40DE13}"/>
                  </a:ext>
                </a:extLst>
              </p:cNvPr>
              <p:cNvSpPr txBox="1"/>
              <p:nvPr/>
            </p:nvSpPr>
            <p:spPr>
              <a:xfrm>
                <a:off x="1453269" y="2710504"/>
                <a:ext cx="9759228" cy="832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altLang="zh-CN" sz="24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quantum states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, </m:t>
                    </m:r>
                    <m:r>
                      <a:rPr lang="zh-CN" alt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CN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r>
                      <a:rPr lang="zh-CN" alt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e>
                    </m:d>
                  </m:oMath>
                </a14:m>
                <a:r>
                  <a:rPr lang="zh-CN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altLang="zh-C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altLang="zh-CN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:=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sub>
                    </m:sSub>
                    <m:d>
                      <m:dPr>
                        <m:ctrlPr>
                          <a:rPr lang="en-US" altLang="zh-CN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altLang="zh-CN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CN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there exists an LOCC operation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𝐶𝑆</m:t>
                        </m:r>
                      </m:sup>
                    </m:sSup>
                  </m:oMath>
                </a14:m>
                <a:r>
                  <a:rPr lang="zh-CN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such that</a:t>
                </a:r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086F0B33-E1C3-9AAE-9F9B-3380CA40D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269" y="2710504"/>
                <a:ext cx="9759228" cy="832216"/>
              </a:xfrm>
              <a:prstGeom prst="rect">
                <a:avLst/>
              </a:prstGeom>
              <a:blipFill>
                <a:blip r:embed="rId10"/>
                <a:stretch>
                  <a:fillRect l="-937" t="-5882" r="-937" b="-169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958E3F29-B56C-B777-75DF-2C1E7803CF8E}"/>
              </a:ext>
            </a:extLst>
          </p:cNvPr>
          <p:cNvCxnSpPr>
            <a:cxnSpLocks/>
          </p:cNvCxnSpPr>
          <p:nvPr/>
        </p:nvCxnSpPr>
        <p:spPr>
          <a:xfrm rot="16200000" flipV="1">
            <a:off x="4869649" y="4474348"/>
            <a:ext cx="6480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29208461-2E90-F54B-23F7-FDA6783CC136}"/>
              </a:ext>
            </a:extLst>
          </p:cNvPr>
          <p:cNvCxnSpPr>
            <a:cxnSpLocks/>
          </p:cNvCxnSpPr>
          <p:nvPr/>
        </p:nvCxnSpPr>
        <p:spPr>
          <a:xfrm>
            <a:off x="4052429" y="4114835"/>
            <a:ext cx="2282441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1E3FC38-E48F-CDFD-8933-6B042260FDDB}"/>
                  </a:ext>
                </a:extLst>
              </p:cNvPr>
              <p:cNvSpPr txBox="1"/>
              <p:nvPr/>
            </p:nvSpPr>
            <p:spPr>
              <a:xfrm>
                <a:off x="7199892" y="4912011"/>
                <a:ext cx="489284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ea"/>
                  <a:buAutoNum type="circleNumDbPlain"/>
                </a:pPr>
                <a:r>
                  <a:rPr lang="en-US" altLang="zh-CN" sz="16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Alice </a:t>
                </a:r>
                <a:r>
                  <a:rPr lang="en-US" altLang="zh-CN" sz="16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randomly generates an integer </a:t>
                </a:r>
                <a:r>
                  <a:rPr lang="en-US" altLang="zh-CN" sz="1600" b="1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16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{1, …, n} with uniform probability 1/n, and communicates this number to Bob;</a:t>
                </a:r>
              </a:p>
              <a:p>
                <a:endParaRPr lang="en-US" altLang="zh-CN" sz="16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ea"/>
                  <a:buAutoNum type="circleNumDbPlain" startAt="2"/>
                </a:pPr>
                <a:r>
                  <a:rPr lang="en-US" altLang="zh-CN" sz="16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Alice and Bob </a:t>
                </a:r>
                <a:r>
                  <a:rPr lang="en-US" altLang="zh-CN" sz="16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perform a SWAP operation </a:t>
                </a:r>
                <a:r>
                  <a:rPr lang="en-US" altLang="zh-CN" sz="16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between systems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16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6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altLang="zh-CN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1E3FC38-E48F-CDFD-8933-6B042260F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892" y="4912011"/>
                <a:ext cx="4892848" cy="1569660"/>
              </a:xfrm>
              <a:prstGeom prst="rect">
                <a:avLst/>
              </a:prstGeom>
              <a:blipFill>
                <a:blip r:embed="rId11"/>
                <a:stretch>
                  <a:fillRect l="-872" t="-2724" r="-747" b="-42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C4E4BF30-C71B-17F7-4DEF-9AE4AF8214F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55"/>
          <a:stretch/>
        </p:blipFill>
        <p:spPr>
          <a:xfrm>
            <a:off x="7793896" y="833630"/>
            <a:ext cx="4231502" cy="1656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849A226-BB03-1204-B317-08F3D8F6CC1A}"/>
              </a:ext>
            </a:extLst>
          </p:cNvPr>
          <p:cNvSpPr txBox="1"/>
          <p:nvPr/>
        </p:nvSpPr>
        <p:spPr>
          <a:xfrm>
            <a:off x="7240380" y="6468595"/>
            <a:ext cx="4074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altLang="zh-CN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Phys. Rev. Lett.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119, 120506 (2017)</a:t>
            </a:r>
          </a:p>
        </p:txBody>
      </p:sp>
    </p:spTree>
    <p:extLst>
      <p:ext uri="{BB962C8B-B14F-4D97-AF65-F5344CB8AC3E}">
        <p14:creationId xmlns:p14="http://schemas.microsoft.com/office/powerpoint/2010/main" val="387829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4FFA720-8190-585A-9697-8E7CB28E5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C0C17C0-7491-75C7-F3F5-7299E3FBD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3236" y="6385521"/>
            <a:ext cx="939240" cy="144787"/>
          </a:xfrm>
        </p:spPr>
        <p:txBody>
          <a:bodyPr/>
          <a:lstStyle/>
          <a:p>
            <a:fld id="{75168D04-7926-484C-B90B-2D13ABC6EC67}" type="slidenum">
              <a:rPr lang="zh-CN" altLang="en-US" smtClean="0"/>
              <a:pPr/>
              <a:t>26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7DDE81F-6670-8772-A9F8-2546DAA657DE}"/>
              </a:ext>
            </a:extLst>
          </p:cNvPr>
          <p:cNvSpPr/>
          <p:nvPr/>
        </p:nvSpPr>
        <p:spPr>
          <a:xfrm>
            <a:off x="0" y="-14288"/>
            <a:ext cx="12192000" cy="814388"/>
          </a:xfrm>
          <a:prstGeom prst="rect">
            <a:avLst/>
          </a:prstGeom>
          <a:solidFill>
            <a:srgbClr val="C7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       </a:t>
            </a:r>
            <a:r>
              <a:rPr lang="en-US" altLang="zh-CN" sz="3200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Teleportation with embezzling catalysts</a:t>
            </a:r>
            <a:endParaRPr lang="zh-CN" altLang="en-US" sz="3200" b="1">
              <a:solidFill>
                <a:srgbClr val="22498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15" name="Group 22">
            <a:extLst>
              <a:ext uri="{FF2B5EF4-FFF2-40B4-BE49-F238E27FC236}">
                <a16:creationId xmlns:a16="http://schemas.microsoft.com/office/drawing/2014/main" id="{585642CD-81F7-68F3-BB50-65B2726F4CEE}"/>
              </a:ext>
            </a:extLst>
          </p:cNvPr>
          <p:cNvGrpSpPr/>
          <p:nvPr/>
        </p:nvGrpSpPr>
        <p:grpSpPr bwMode="auto">
          <a:xfrm>
            <a:off x="5543" y="-9331"/>
            <a:ext cx="792000" cy="792000"/>
            <a:chOff x="197" y="84"/>
            <a:chExt cx="308" cy="308"/>
          </a:xfrm>
        </p:grpSpPr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D33A10ED-44D7-F48E-91BA-9E4D32DA5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" y="84"/>
              <a:ext cx="308" cy="30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7" name="Picture 13" descr="1 拷贝">
              <a:extLst>
                <a:ext uri="{FF2B5EF4-FFF2-40B4-BE49-F238E27FC236}">
                  <a16:creationId xmlns:a16="http://schemas.microsoft.com/office/drawing/2014/main" id="{B0AA41D2-4800-3D85-E3F7-C2866D0A36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" contrast="12000"/>
            </a:blip>
            <a:srcRect/>
            <a:stretch>
              <a:fillRect/>
            </a:stretch>
          </p:blipFill>
          <p:spPr bwMode="auto">
            <a:xfrm>
              <a:off x="212" y="97"/>
              <a:ext cx="281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1B1F7B8B-48EB-FF97-24C9-A5FA2C91AFA6}"/>
              </a:ext>
            </a:extLst>
          </p:cNvPr>
          <p:cNvSpPr/>
          <p:nvPr/>
        </p:nvSpPr>
        <p:spPr>
          <a:xfrm>
            <a:off x="845" y="1013937"/>
            <a:ext cx="820970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u"/>
            </a:pPr>
            <a:r>
              <a:rPr kumimoji="1" lang="en-US" altLang="zh-CN" sz="2800"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Embezzling-state-assisted teleportation</a:t>
            </a:r>
            <a:endParaRPr lang="zh-SG" altLang="en-US" sz="28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285877E-78E3-0C5B-3263-27481F994566}"/>
              </a:ext>
            </a:extLst>
          </p:cNvPr>
          <p:cNvSpPr txBox="1"/>
          <p:nvPr/>
        </p:nvSpPr>
        <p:spPr>
          <a:xfrm>
            <a:off x="1211666" y="1750515"/>
            <a:ext cx="6290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Technology</a:t>
            </a:r>
            <a:r>
              <a:rPr lang="en-US" altLang="zh-CN" sz="2800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(Embezzling state)</a:t>
            </a:r>
            <a:r>
              <a:rPr lang="en-US" altLang="zh-CN" sz="2800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D1E808EC-7454-FAC7-3D35-D8D39C4CF475}"/>
              </a:ext>
            </a:extLst>
          </p:cNvPr>
          <p:cNvGrpSpPr/>
          <p:nvPr/>
        </p:nvGrpSpPr>
        <p:grpSpPr>
          <a:xfrm>
            <a:off x="1290871" y="2582974"/>
            <a:ext cx="9864000" cy="2376000"/>
            <a:chOff x="1452796" y="2773474"/>
            <a:chExt cx="9864000" cy="2376000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0" name="对象 9">
                  <a:extLst>
                    <a:ext uri="{FF2B5EF4-FFF2-40B4-BE49-F238E27FC236}">
                      <a16:creationId xmlns:a16="http://schemas.microsoft.com/office/drawing/2014/main" id="{C6076E04-87D5-E530-46A8-81055A9DAAFB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683250"/>
                    </p:ext>
                  </p:extLst>
                </p:nvPr>
              </p:nvGraphicFramePr>
              <p:xfrm>
                <a:off x="6038850" y="3338513"/>
                <a:ext cx="114300" cy="1778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4" imgW="114120" imgH="177480" progId="Equation.DSMT4">
                        <p:embed/>
                      </p:oleObj>
                    </mc:Choice>
                    <mc:Fallback>
                      <p:oleObj name="Equation" r:id="rId4" imgW="114120" imgH="177480" progId="Equation.DSMT4">
                        <p:embed/>
                        <p:pic>
                          <p:nvPicPr>
                            <p:cNvPr id="10" name="对象 9">
                              <a:extLst>
                                <a:ext uri="{FF2B5EF4-FFF2-40B4-BE49-F238E27FC236}">
                                  <a16:creationId xmlns:a16="http://schemas.microsoft.com/office/drawing/2014/main" id="{C6076E04-87D5-E530-46A8-81055A9DAAFB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038850" y="3338513"/>
                              <a:ext cx="114300" cy="1778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0" name="对象 9">
                  <a:extLst>
                    <a:ext uri="{FF2B5EF4-FFF2-40B4-BE49-F238E27FC236}">
                      <a16:creationId xmlns:a16="http://schemas.microsoft.com/office/drawing/2014/main" id="{C6076E04-87D5-E530-46A8-81055A9DAAFB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683250"/>
                    </p:ext>
                  </p:extLst>
                </p:nvPr>
              </p:nvGraphicFramePr>
              <p:xfrm>
                <a:off x="6038850" y="3338513"/>
                <a:ext cx="114300" cy="1778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6" imgW="114120" imgH="177480" progId="Equation.DSMT4">
                        <p:embed/>
                      </p:oleObj>
                    </mc:Choice>
                    <mc:Fallback>
                      <p:oleObj name="Equation" r:id="rId6" imgW="114120" imgH="177480" progId="Equation.DSMT4">
                        <p:embed/>
                        <p:pic>
                          <p:nvPicPr>
                            <p:cNvPr id="10" name="对象 9">
                              <a:extLst>
                                <a:ext uri="{FF2B5EF4-FFF2-40B4-BE49-F238E27FC236}">
                                  <a16:creationId xmlns:a16="http://schemas.microsoft.com/office/drawing/2014/main" id="{F9A7390F-CE5E-6810-D7D0-99874E049690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038850" y="3338513"/>
                              <a:ext cx="114300" cy="1778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F2DAB9F8-9DE0-7DED-CD30-900887E683ED}"/>
                </a:ext>
              </a:extLst>
            </p:cNvPr>
            <p:cNvSpPr/>
            <p:nvPr/>
          </p:nvSpPr>
          <p:spPr>
            <a:xfrm>
              <a:off x="1452796" y="2773474"/>
              <a:ext cx="9864000" cy="2376000"/>
            </a:xfrm>
            <a:prstGeom prst="round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F7E9A9F2-5F66-FCBB-4837-A5E069DE1381}"/>
                </a:ext>
              </a:extLst>
            </p:cNvPr>
            <p:cNvGrpSpPr/>
            <p:nvPr/>
          </p:nvGrpSpPr>
          <p:grpSpPr>
            <a:xfrm>
              <a:off x="1557572" y="2782999"/>
              <a:ext cx="9758128" cy="2249726"/>
              <a:chOff x="1557572" y="2782999"/>
              <a:chExt cx="9758128" cy="224972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文本框 30">
                    <a:extLst>
                      <a:ext uri="{FF2B5EF4-FFF2-40B4-BE49-F238E27FC236}">
                        <a16:creationId xmlns:a16="http://schemas.microsoft.com/office/drawing/2014/main" id="{990186FF-BC2D-00E5-8407-3F212D473AB0}"/>
                      </a:ext>
                    </a:extLst>
                  </p:cNvPr>
                  <p:cNvSpPr txBox="1"/>
                  <p:nvPr/>
                </p:nvSpPr>
                <p:spPr>
                  <a:xfrm>
                    <a:off x="1784253" y="2782999"/>
                    <a:ext cx="789959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Let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p>
                        </m:sSup>
                      </m:oMath>
                    </a14:m>
                    <a:r>
                      <a:rPr lang="zh-CN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altLang="zh-CN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be an embezzling state on systems </a:t>
                    </a:r>
                    <a14:m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a14:m>
                    <a:r>
                      <a:rPr lang="en-US" altLang="zh-CN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 </a:t>
                    </a:r>
                    <a:r>
                      <a:rPr lang="en-US" altLang="zh-CN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defined as</a:t>
                    </a:r>
                    <a:endParaRPr lang="zh-CN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1" name="文本框 30">
                    <a:extLst>
                      <a:ext uri="{FF2B5EF4-FFF2-40B4-BE49-F238E27FC236}">
                        <a16:creationId xmlns:a16="http://schemas.microsoft.com/office/drawing/2014/main" id="{990186FF-BC2D-00E5-8407-3F212D473AB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84253" y="2782999"/>
                    <a:ext cx="7899594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10526" b="-2894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文本框 6">
                    <a:extLst>
                      <a:ext uri="{FF2B5EF4-FFF2-40B4-BE49-F238E27FC236}">
                        <a16:creationId xmlns:a16="http://schemas.microsoft.com/office/drawing/2014/main" id="{79FAB719-72EB-D0DB-E8E8-C0B8374AFBBC}"/>
                      </a:ext>
                    </a:extLst>
                  </p:cNvPr>
                  <p:cNvSpPr txBox="1"/>
                  <p:nvPr/>
                </p:nvSpPr>
                <p:spPr>
                  <a:xfrm>
                    <a:off x="1557572" y="3986736"/>
                    <a:ext cx="975812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Then for any bipartite state </a:t>
                    </a:r>
                    <a14:m>
                      <m:oMath xmlns:m="http://schemas.openxmlformats.org/officeDocument/2006/math"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a14:m>
                    <a:r>
                      <a: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on systems </a:t>
                    </a:r>
                    <a:r>
                      <a:rPr lang="en-US" altLang="zh-CN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AB, </a:t>
                    </a:r>
                    <a:r>
                      <a:rPr lang="en-US" altLang="zh-CN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there always exists an LOCC operation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sup>
                        </m:sSup>
                      </m:oMath>
                    </a14:m>
                    <a:r>
                      <a:rPr lang="en-US" altLang="zh-CN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such that </a:t>
                    </a:r>
                    <a:endParaRPr lang="zh-CN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" name="文本框 6">
                    <a:extLst>
                      <a:ext uri="{FF2B5EF4-FFF2-40B4-BE49-F238E27FC236}">
                        <a16:creationId xmlns:a16="http://schemas.microsoft.com/office/drawing/2014/main" id="{79FAB719-72EB-D0DB-E8E8-C0B8374AFB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7572" y="3986736"/>
                    <a:ext cx="9758128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562" t="-9231" r="-312" b="-2769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6D58DAE4-5FBC-7F60-C260-EC3AAD9B8C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68249" y="4456725"/>
                <a:ext cx="4031999" cy="576000"/>
              </a:xfrm>
              <a:prstGeom prst="rect">
                <a:avLst/>
              </a:prstGeom>
            </p:spPr>
          </p:pic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917F0E08-7439-2C7A-4466-050EA80DFF12}"/>
                  </a:ext>
                </a:extLst>
              </p:cNvPr>
              <p:cNvGrpSpPr/>
              <p:nvPr/>
            </p:nvGrpSpPr>
            <p:grpSpPr>
              <a:xfrm>
                <a:off x="5188582" y="3282764"/>
                <a:ext cx="2391333" cy="685515"/>
                <a:chOff x="4330754" y="3243085"/>
                <a:chExt cx="2391333" cy="685515"/>
              </a:xfrm>
            </p:grpSpPr>
            <p:pic>
              <p:nvPicPr>
                <p:cNvPr id="5" name="图片 4">
                  <a:extLst>
                    <a:ext uri="{FF2B5EF4-FFF2-40B4-BE49-F238E27FC236}">
                      <a16:creationId xmlns:a16="http://schemas.microsoft.com/office/drawing/2014/main" id="{9C8F0B35-85F8-8164-E65E-AAA4A53FAC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30754" y="3243085"/>
                  <a:ext cx="2165296" cy="685515"/>
                </a:xfrm>
                <a:prstGeom prst="rect">
                  <a:avLst/>
                </a:prstGeom>
              </p:spPr>
            </p:pic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90424E42-50B4-E3C6-017F-07BD63F413C7}"/>
                    </a:ext>
                  </a:extLst>
                </p:cNvPr>
                <p:cNvSpPr txBox="1"/>
                <p:nvPr/>
              </p:nvSpPr>
              <p:spPr>
                <a:xfrm>
                  <a:off x="6473301" y="3462315"/>
                  <a:ext cx="2487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/>
                    <a:t>.</a:t>
                  </a:r>
                  <a:endParaRPr lang="zh-CN" altLang="en-US"/>
                </a:p>
              </p:txBody>
            </p:sp>
          </p:grpSp>
        </p:grp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8964A2D7-D1B5-2856-345E-890798F360C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0" t="28749" r="10033" b="36591"/>
          <a:stretch/>
        </p:blipFill>
        <p:spPr>
          <a:xfrm>
            <a:off x="6676219" y="5132440"/>
            <a:ext cx="3803072" cy="1573896"/>
          </a:xfrm>
          <a:prstGeom prst="rect">
            <a:avLst/>
          </a:prstGeom>
        </p:spPr>
      </p:pic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EB5F7D09-ECBD-E071-D68F-568F44FBDF50}"/>
              </a:ext>
            </a:extLst>
          </p:cNvPr>
          <p:cNvCxnSpPr>
            <a:cxnSpLocks/>
          </p:cNvCxnSpPr>
          <p:nvPr/>
        </p:nvCxnSpPr>
        <p:spPr>
          <a:xfrm rot="16200000" flipV="1">
            <a:off x="4393495" y="5372102"/>
            <a:ext cx="12600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F1F4DC50-DD6B-B4AD-7C96-94651E946E70}"/>
                  </a:ext>
                </a:extLst>
              </p:cNvPr>
              <p:cNvSpPr txBox="1"/>
              <p:nvPr/>
            </p:nvSpPr>
            <p:spPr>
              <a:xfrm>
                <a:off x="4601857" y="5261961"/>
                <a:ext cx="1799803" cy="372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>
                    <a:ea typeface="等线" panose="02010600030101010101" pitchFamily="2" charset="-122"/>
                  </a:rPr>
                  <a:t>②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𝑈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𝐴𝐶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⊗</m:t>
                    </m:r>
                    <m:sSub>
                      <m:sSubPr>
                        <m:ctrlPr>
                          <a:rPr lang="en-US" altLang="zh-CN" sz="140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𝑈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𝐵</m:t>
                        </m:r>
                        <m:sSup>
                          <m:sSupPr>
                            <m:ctrlPr>
                              <a:rPr lang="en-US" altLang="zh-CN" sz="140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</a:rPr>
                              <m:t>𝐶</m:t>
                            </m:r>
                          </m:e>
                          <m:sup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endParaRPr lang="zh-CN" altLang="en-US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F1F4DC50-DD6B-B4AD-7C96-94651E946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857" y="5261961"/>
                <a:ext cx="1799803" cy="372410"/>
              </a:xfrm>
              <a:prstGeom prst="rect">
                <a:avLst/>
              </a:prstGeom>
              <a:blipFill>
                <a:blip r:embed="rId13"/>
                <a:stretch>
                  <a:fillRect l="-3051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组合 41">
            <a:extLst>
              <a:ext uri="{FF2B5EF4-FFF2-40B4-BE49-F238E27FC236}">
                <a16:creationId xmlns:a16="http://schemas.microsoft.com/office/drawing/2014/main" id="{08F714A3-26D5-CADB-8691-4CD8F05C7ACB}"/>
              </a:ext>
            </a:extLst>
          </p:cNvPr>
          <p:cNvGrpSpPr/>
          <p:nvPr/>
        </p:nvGrpSpPr>
        <p:grpSpPr>
          <a:xfrm>
            <a:off x="1758340" y="5885934"/>
            <a:ext cx="4048735" cy="675204"/>
            <a:chOff x="1586854" y="5623362"/>
            <a:chExt cx="4048735" cy="675204"/>
          </a:xfrm>
        </p:grpSpPr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0300DF64-12C0-9528-739C-16D1A33401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47319" y="5974236"/>
              <a:ext cx="1260000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3" name="对象 32">
              <a:extLst>
                <a:ext uri="{FF2B5EF4-FFF2-40B4-BE49-F238E27FC236}">
                  <a16:creationId xmlns:a16="http://schemas.microsoft.com/office/drawing/2014/main" id="{72CDDEA4-2832-A1AE-EBF2-6B18F01A530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0795271"/>
                </p:ext>
              </p:extLst>
            </p:nvPr>
          </p:nvGraphicFramePr>
          <p:xfrm>
            <a:off x="4070314" y="5776278"/>
            <a:ext cx="1565275" cy="395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002960" imgH="253800" progId="Equation.DSMT4">
                    <p:embed/>
                  </p:oleObj>
                </mc:Choice>
                <mc:Fallback>
                  <p:oleObj name="Equation" r:id="rId14" imgW="1002960" imgH="253800" progId="Equation.DSMT4">
                    <p:embed/>
                    <p:pic>
                      <p:nvPicPr>
                        <p:cNvPr id="33" name="对象 32">
                          <a:extLst>
                            <a:ext uri="{FF2B5EF4-FFF2-40B4-BE49-F238E27FC236}">
                              <a16:creationId xmlns:a16="http://schemas.microsoft.com/office/drawing/2014/main" id="{72CDDEA4-2832-A1AE-EBF2-6B18F01A530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4070314" y="5776278"/>
                          <a:ext cx="1565275" cy="3952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对象 33">
              <a:extLst>
                <a:ext uri="{FF2B5EF4-FFF2-40B4-BE49-F238E27FC236}">
                  <a16:creationId xmlns:a16="http://schemas.microsoft.com/office/drawing/2014/main" id="{FC8E9C36-11AC-E141-E8D0-44A6C9D2979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0456745"/>
                </p:ext>
              </p:extLst>
            </p:nvPr>
          </p:nvGraphicFramePr>
          <p:xfrm>
            <a:off x="1586854" y="5776236"/>
            <a:ext cx="1062949" cy="39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647640" imgH="241200" progId="Equation.DSMT4">
                    <p:embed/>
                  </p:oleObj>
                </mc:Choice>
                <mc:Fallback>
                  <p:oleObj name="Equation" r:id="rId16" imgW="647640" imgH="241200" progId="Equation.DSMT4">
                    <p:embed/>
                    <p:pic>
                      <p:nvPicPr>
                        <p:cNvPr id="34" name="对象 33">
                          <a:extLst>
                            <a:ext uri="{FF2B5EF4-FFF2-40B4-BE49-F238E27FC236}">
                              <a16:creationId xmlns:a16="http://schemas.microsoft.com/office/drawing/2014/main" id="{FC8E9C36-11AC-E141-E8D0-44A6C9D2979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586854" y="5776236"/>
                          <a:ext cx="1062949" cy="396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1391CD22-4C39-52C8-4972-99D62101593D}"/>
                </a:ext>
              </a:extLst>
            </p:cNvPr>
            <p:cNvSpPr txBox="1"/>
            <p:nvPr/>
          </p:nvSpPr>
          <p:spPr>
            <a:xfrm>
              <a:off x="3169570" y="562336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>
                  <a:latin typeface="等线" panose="02010600030101010101" pitchFamily="2" charset="-122"/>
                  <a:ea typeface="等线" panose="02010600030101010101" pitchFamily="2" charset="-122"/>
                </a:rPr>
                <a:t>①</a:t>
              </a:r>
              <a:endParaRPr lang="zh-CN" altLang="en-US" b="1"/>
            </a:p>
          </p:txBody>
        </p:sp>
        <p:graphicFrame>
          <p:nvGraphicFramePr>
            <p:cNvPr id="40" name="对象 39">
              <a:extLst>
                <a:ext uri="{FF2B5EF4-FFF2-40B4-BE49-F238E27FC236}">
                  <a16:creationId xmlns:a16="http://schemas.microsoft.com/office/drawing/2014/main" id="{7A664112-D1EF-B726-BBD6-7C73CF01846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9808891"/>
                </p:ext>
              </p:extLst>
            </p:nvPr>
          </p:nvGraphicFramePr>
          <p:xfrm>
            <a:off x="2843177" y="6044566"/>
            <a:ext cx="10033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002960" imgH="253800" progId="Equation.DSMT4">
                    <p:embed/>
                  </p:oleObj>
                </mc:Choice>
                <mc:Fallback>
                  <p:oleObj name="Equation" r:id="rId18" imgW="1002960" imgH="253800" progId="Equation.DSMT4">
                    <p:embed/>
                    <p:pic>
                      <p:nvPicPr>
                        <p:cNvPr id="40" name="对象 39">
                          <a:extLst>
                            <a:ext uri="{FF2B5EF4-FFF2-40B4-BE49-F238E27FC236}">
                              <a16:creationId xmlns:a16="http://schemas.microsoft.com/office/drawing/2014/main" id="{7A664112-D1EF-B726-BBD6-7C73CF01846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843177" y="6044566"/>
                          <a:ext cx="1003300" cy="254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C654ABE8-EB02-207E-791F-ADCAAC61BF8B}"/>
              </a:ext>
            </a:extLst>
          </p:cNvPr>
          <p:cNvCxnSpPr>
            <a:cxnSpLocks/>
          </p:cNvCxnSpPr>
          <p:nvPr/>
        </p:nvCxnSpPr>
        <p:spPr>
          <a:xfrm>
            <a:off x="4537495" y="4709640"/>
            <a:ext cx="972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F120C908-23F5-10C1-96CE-953D32E3E1E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4"/>
          <a:stretch/>
        </p:blipFill>
        <p:spPr>
          <a:xfrm>
            <a:off x="7684534" y="836479"/>
            <a:ext cx="4403527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75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10903236" y="6385521"/>
            <a:ext cx="939240" cy="144787"/>
          </a:xfrm>
        </p:spPr>
        <p:txBody>
          <a:bodyPr/>
          <a:lstStyle/>
          <a:p>
            <a:fld id="{75168D04-7926-484C-B90B-2D13ABC6EC67}" type="slidenum">
              <a:rPr lang="zh-CN" altLang="en-US" smtClean="0"/>
              <a:pPr/>
              <a:t>3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-14288"/>
            <a:ext cx="12192000" cy="814388"/>
          </a:xfrm>
          <a:prstGeom prst="rect">
            <a:avLst/>
          </a:prstGeom>
          <a:solidFill>
            <a:srgbClr val="C7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       </a:t>
            </a:r>
            <a:r>
              <a:rPr lang="en-US" altLang="zh-CN" sz="3200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Background —— </a:t>
            </a:r>
            <a:r>
              <a:rPr lang="en-US" altLang="zh-CN" sz="2400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quantum teleportation</a:t>
            </a:r>
            <a:endParaRPr lang="en-US" altLang="zh-CN" sz="3200" b="1">
              <a:solidFill>
                <a:srgbClr val="22498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24" name="Group 22"/>
          <p:cNvGrpSpPr/>
          <p:nvPr/>
        </p:nvGrpSpPr>
        <p:grpSpPr bwMode="auto">
          <a:xfrm>
            <a:off x="5543" y="-9331"/>
            <a:ext cx="792000" cy="792000"/>
            <a:chOff x="197" y="84"/>
            <a:chExt cx="308" cy="308"/>
          </a:xfrm>
        </p:grpSpPr>
        <p:sp>
          <p:nvSpPr>
            <p:cNvPr id="25" name="Oval 20"/>
            <p:cNvSpPr>
              <a:spLocks noChangeArrowheads="1"/>
            </p:cNvSpPr>
            <p:nvPr/>
          </p:nvSpPr>
          <p:spPr bwMode="auto">
            <a:xfrm>
              <a:off x="197" y="84"/>
              <a:ext cx="308" cy="30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26" name="Picture 13" descr="1 拷贝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" contrast="12000"/>
            </a:blip>
            <a:srcRect/>
            <a:stretch>
              <a:fillRect/>
            </a:stretch>
          </p:blipFill>
          <p:spPr bwMode="auto">
            <a:xfrm>
              <a:off x="212" y="97"/>
              <a:ext cx="281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7EFE4BD8-BCB2-6804-D703-DB1DEFF314A0}"/>
              </a:ext>
            </a:extLst>
          </p:cNvPr>
          <p:cNvSpPr/>
          <p:nvPr/>
        </p:nvSpPr>
        <p:spPr>
          <a:xfrm>
            <a:off x="200609" y="994460"/>
            <a:ext cx="49040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u"/>
            </a:pPr>
            <a:r>
              <a:rPr kumimoji="1" lang="en-US" altLang="zh-CN" sz="2800"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Teleportation Protocol</a:t>
            </a:r>
            <a:endParaRPr lang="zh-SG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C547143D-375C-177E-87C0-280F50B6E8CE}"/>
                  </a:ext>
                </a:extLst>
              </p:cNvPr>
              <p:cNvSpPr txBox="1"/>
              <p:nvPr/>
            </p:nvSpPr>
            <p:spPr>
              <a:xfrm>
                <a:off x="1006747" y="5548547"/>
                <a:ext cx="5492117" cy="1242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message state</a:t>
                </a:r>
                <a:r>
                  <a:rPr lang="en-US" altLang="zh-CN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16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zh-CN" altLang="en-US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maximally entangled state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16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sz="16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  <m:sup>
                        <m:r>
                          <a:rPr lang="en-US" altLang="zh-CN" sz="16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16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local operation and classical communication (LOCC) protocol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1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Θ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zh-CN" altLang="en-US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C547143D-375C-177E-87C0-280F50B6E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47" y="5548547"/>
                <a:ext cx="5492117" cy="1242648"/>
              </a:xfrm>
              <a:prstGeom prst="rect">
                <a:avLst/>
              </a:prstGeom>
              <a:blipFill>
                <a:blip r:embed="rId4"/>
                <a:stretch>
                  <a:fillRect l="-666" t="-2451" r="-3330" b="-34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组合 69">
            <a:extLst>
              <a:ext uri="{FF2B5EF4-FFF2-40B4-BE49-F238E27FC236}">
                <a16:creationId xmlns:a16="http://schemas.microsoft.com/office/drawing/2014/main" id="{3764623C-FCAB-66AE-78F4-2907C36B388C}"/>
              </a:ext>
            </a:extLst>
          </p:cNvPr>
          <p:cNvGrpSpPr/>
          <p:nvPr/>
        </p:nvGrpSpPr>
        <p:grpSpPr>
          <a:xfrm>
            <a:off x="7306355" y="1283378"/>
            <a:ext cx="3851154" cy="5336476"/>
            <a:chOff x="7306355" y="1283378"/>
            <a:chExt cx="3851154" cy="5336476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ACD15609-3AFB-FB04-1C85-87EC21F13043}"/>
                </a:ext>
              </a:extLst>
            </p:cNvPr>
            <p:cNvSpPr txBox="1"/>
            <p:nvPr/>
          </p:nvSpPr>
          <p:spPr>
            <a:xfrm>
              <a:off x="7306355" y="1283378"/>
              <a:ext cx="23907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FF0000"/>
                </a:buClr>
                <a:buSzPct val="130000"/>
                <a:buFont typeface="Wingdings" panose="05000000000000000000" pitchFamily="2" charset="2"/>
                <a:buChar char="Ø"/>
              </a:pPr>
              <a:r>
                <a:rPr lang="en-US" altLang="zh-CN" sz="1400" i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Nature 390, 575 (1997)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058AC93-F4D0-F1F4-4340-EA860349D225}"/>
                </a:ext>
              </a:extLst>
            </p:cNvPr>
            <p:cNvSpPr txBox="1"/>
            <p:nvPr/>
          </p:nvSpPr>
          <p:spPr>
            <a:xfrm>
              <a:off x="7306355" y="4083807"/>
              <a:ext cx="2819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FF0000"/>
                </a:buClr>
                <a:buSzPct val="130000"/>
                <a:buFont typeface="Wingdings" panose="05000000000000000000" pitchFamily="2" charset="2"/>
                <a:buChar char="Ø"/>
              </a:pPr>
              <a:r>
                <a:rPr lang="en-US" altLang="zh-CN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400" i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Phys. Rev. Lett. 80, 1121 (1998)</a:t>
              </a:r>
              <a:r>
                <a:rPr lang="en-US" altLang="zh-CN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90FD5F1-ECF7-11FA-795B-8B66C6DE5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31509" y="4515316"/>
              <a:ext cx="2526000" cy="2104538"/>
            </a:xfrm>
            <a:prstGeom prst="rect">
              <a:avLst/>
            </a:prstGeom>
          </p:spPr>
        </p:pic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E4CE579D-A1D8-6032-EA4C-3FB510C757A2}"/>
                </a:ext>
              </a:extLst>
            </p:cNvPr>
            <p:cNvGrpSpPr/>
            <p:nvPr/>
          </p:nvGrpSpPr>
          <p:grpSpPr>
            <a:xfrm>
              <a:off x="8293699" y="1797851"/>
              <a:ext cx="2733446" cy="2097747"/>
              <a:chOff x="8501742" y="1845611"/>
              <a:chExt cx="2733446" cy="2097747"/>
            </a:xfrm>
          </p:grpSpPr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EADD1209-6B92-978E-179B-92F581096C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00006" y="1963358"/>
                <a:ext cx="2635182" cy="1980000"/>
              </a:xfrm>
              <a:prstGeom prst="rect">
                <a:avLst/>
              </a:prstGeom>
            </p:spPr>
          </p:pic>
          <p:sp>
            <p:nvSpPr>
              <p:cNvPr id="11" name="矩形: 圆角 10">
                <a:extLst>
                  <a:ext uri="{FF2B5EF4-FFF2-40B4-BE49-F238E27FC236}">
                    <a16:creationId xmlns:a16="http://schemas.microsoft.com/office/drawing/2014/main" id="{8FCCD904-07BC-ADEB-CBAB-0E2FC3EAF76C}"/>
                  </a:ext>
                </a:extLst>
              </p:cNvPr>
              <p:cNvSpPr/>
              <p:nvPr/>
            </p:nvSpPr>
            <p:spPr>
              <a:xfrm>
                <a:off x="8501742" y="1845611"/>
                <a:ext cx="478972" cy="52322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3AC438D3-CF18-6ADB-EDFA-6E8DA0D8D142}"/>
              </a:ext>
            </a:extLst>
          </p:cNvPr>
          <p:cNvSpPr txBox="1"/>
          <p:nvPr/>
        </p:nvSpPr>
        <p:spPr>
          <a:xfrm>
            <a:off x="2179902" y="4534489"/>
            <a:ext cx="2894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altLang="zh-CN" sz="140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Phys. Rev. Lett. 70, 1895 (1993)</a:t>
            </a:r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BE3F9BBE-5A44-B176-1458-857714D53115}"/>
              </a:ext>
            </a:extLst>
          </p:cNvPr>
          <p:cNvGrpSpPr>
            <a:grpSpLocks noChangeAspect="1"/>
          </p:cNvGrpSpPr>
          <p:nvPr/>
        </p:nvGrpSpPr>
        <p:grpSpPr>
          <a:xfrm>
            <a:off x="288139" y="2106169"/>
            <a:ext cx="751632" cy="720000"/>
            <a:chOff x="4370920" y="1776533"/>
            <a:chExt cx="3450159" cy="3304934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5F612C8D-55D2-0738-6764-B83A5EC75D5E}"/>
                </a:ext>
              </a:extLst>
            </p:cNvPr>
            <p:cNvSpPr/>
            <p:nvPr/>
          </p:nvSpPr>
          <p:spPr bwMode="auto">
            <a:xfrm>
              <a:off x="4370920" y="1776533"/>
              <a:ext cx="3450159" cy="330493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31" name="任意多边形 24">
              <a:extLst>
                <a:ext uri="{FF2B5EF4-FFF2-40B4-BE49-F238E27FC236}">
                  <a16:creationId xmlns:a16="http://schemas.microsoft.com/office/drawing/2014/main" id="{ECADEF7A-3135-8AD3-1A40-081FBC7A4F9E}"/>
                </a:ext>
              </a:extLst>
            </p:cNvPr>
            <p:cNvSpPr/>
            <p:nvPr/>
          </p:nvSpPr>
          <p:spPr bwMode="auto">
            <a:xfrm>
              <a:off x="5586895" y="3941122"/>
              <a:ext cx="1008726" cy="1140345"/>
            </a:xfrm>
            <a:custGeom>
              <a:avLst/>
              <a:gdLst>
                <a:gd name="connsiteX0" fmla="*/ 377600 w 728698"/>
                <a:gd name="connsiteY0" fmla="*/ 587 h 857239"/>
                <a:gd name="connsiteX1" fmla="*/ 475757 w 728698"/>
                <a:gd name="connsiteY1" fmla="*/ 26996 h 857239"/>
                <a:gd name="connsiteX2" fmla="*/ 471982 w 728698"/>
                <a:gd name="connsiteY2" fmla="*/ 49632 h 857239"/>
                <a:gd name="connsiteX3" fmla="*/ 468206 w 728698"/>
                <a:gd name="connsiteY3" fmla="*/ 53405 h 857239"/>
                <a:gd name="connsiteX4" fmla="*/ 551262 w 728698"/>
                <a:gd name="connsiteY4" fmla="*/ 128860 h 857239"/>
                <a:gd name="connsiteX5" fmla="*/ 728698 w 728698"/>
                <a:gd name="connsiteY5" fmla="*/ 457088 h 857239"/>
                <a:gd name="connsiteX6" fmla="*/ 703215 w 728698"/>
                <a:gd name="connsiteY6" fmla="*/ 784432 h 857239"/>
                <a:gd name="connsiteX7" fmla="*/ 702197 w 728698"/>
                <a:gd name="connsiteY7" fmla="*/ 810659 h 857239"/>
                <a:gd name="connsiteX8" fmla="*/ 618926 w 728698"/>
                <a:gd name="connsiteY8" fmla="*/ 832002 h 857239"/>
                <a:gd name="connsiteX9" fmla="*/ 367775 w 728698"/>
                <a:gd name="connsiteY9" fmla="*/ 857239 h 857239"/>
                <a:gd name="connsiteX10" fmla="*/ 116625 w 728698"/>
                <a:gd name="connsiteY10" fmla="*/ 832002 h 857239"/>
                <a:gd name="connsiteX11" fmla="*/ 54345 w 728698"/>
                <a:gd name="connsiteY11" fmla="*/ 816039 h 857239"/>
                <a:gd name="connsiteX12" fmla="*/ 52103 w 728698"/>
                <a:gd name="connsiteY12" fmla="*/ 784300 h 857239"/>
                <a:gd name="connsiteX13" fmla="*/ 75 w 728698"/>
                <a:gd name="connsiteY13" fmla="*/ 291088 h 857239"/>
                <a:gd name="connsiteX14" fmla="*/ 283219 w 728698"/>
                <a:gd name="connsiteY14" fmla="*/ 30769 h 857239"/>
                <a:gd name="connsiteX15" fmla="*/ 377600 w 728698"/>
                <a:gd name="connsiteY15" fmla="*/ 587 h 85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8698" h="857239">
                  <a:moveTo>
                    <a:pt x="377600" y="587"/>
                  </a:moveTo>
                  <a:cubicBezTo>
                    <a:pt x="385151" y="-3186"/>
                    <a:pt x="449330" y="11905"/>
                    <a:pt x="475757" y="26996"/>
                  </a:cubicBezTo>
                  <a:cubicBezTo>
                    <a:pt x="487083" y="34542"/>
                    <a:pt x="460656" y="42087"/>
                    <a:pt x="471982" y="49632"/>
                  </a:cubicBezTo>
                  <a:cubicBezTo>
                    <a:pt x="471982" y="49632"/>
                    <a:pt x="471982" y="49632"/>
                    <a:pt x="468206" y="53405"/>
                  </a:cubicBezTo>
                  <a:cubicBezTo>
                    <a:pt x="498408" y="79814"/>
                    <a:pt x="524835" y="106224"/>
                    <a:pt x="551262" y="128860"/>
                  </a:cubicBezTo>
                  <a:cubicBezTo>
                    <a:pt x="653194" y="226951"/>
                    <a:pt x="728698" y="340133"/>
                    <a:pt x="728698" y="457088"/>
                  </a:cubicBezTo>
                  <a:cubicBezTo>
                    <a:pt x="728698" y="547634"/>
                    <a:pt x="711710" y="623325"/>
                    <a:pt x="703215" y="784432"/>
                  </a:cubicBezTo>
                  <a:lnTo>
                    <a:pt x="702197" y="810659"/>
                  </a:lnTo>
                  <a:lnTo>
                    <a:pt x="618926" y="832002"/>
                  </a:lnTo>
                  <a:cubicBezTo>
                    <a:pt x="537802" y="848549"/>
                    <a:pt x="453807" y="857239"/>
                    <a:pt x="367775" y="857239"/>
                  </a:cubicBezTo>
                  <a:cubicBezTo>
                    <a:pt x="281744" y="857239"/>
                    <a:pt x="197749" y="848549"/>
                    <a:pt x="116625" y="832002"/>
                  </a:cubicBezTo>
                  <a:lnTo>
                    <a:pt x="54345" y="816039"/>
                  </a:lnTo>
                  <a:lnTo>
                    <a:pt x="52103" y="784300"/>
                  </a:lnTo>
                  <a:cubicBezTo>
                    <a:pt x="37651" y="608823"/>
                    <a:pt x="75" y="291088"/>
                    <a:pt x="75" y="291088"/>
                  </a:cubicBezTo>
                  <a:cubicBezTo>
                    <a:pt x="-3700" y="143951"/>
                    <a:pt x="135984" y="132633"/>
                    <a:pt x="283219" y="30769"/>
                  </a:cubicBezTo>
                  <a:cubicBezTo>
                    <a:pt x="305871" y="15678"/>
                    <a:pt x="370050" y="-3186"/>
                    <a:pt x="377600" y="587"/>
                  </a:cubicBezTo>
                  <a:close/>
                </a:path>
              </a:pathLst>
            </a:custGeom>
            <a:solidFill>
              <a:srgbClr val="E86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32" name="任意多边形 6">
              <a:extLst>
                <a:ext uri="{FF2B5EF4-FFF2-40B4-BE49-F238E27FC236}">
                  <a16:creationId xmlns:a16="http://schemas.microsoft.com/office/drawing/2014/main" id="{95026541-D232-19E7-B10A-C9257CA2843A}"/>
                </a:ext>
              </a:extLst>
            </p:cNvPr>
            <p:cNvSpPr/>
            <p:nvPr/>
          </p:nvSpPr>
          <p:spPr bwMode="auto">
            <a:xfrm>
              <a:off x="5988319" y="3962224"/>
              <a:ext cx="268102" cy="236519"/>
            </a:xfrm>
            <a:custGeom>
              <a:avLst/>
              <a:gdLst>
                <a:gd name="T0" fmla="*/ 17 w 51"/>
                <a:gd name="T1" fmla="*/ 7 h 47"/>
                <a:gd name="T2" fmla="*/ 50 w 51"/>
                <a:gd name="T3" fmla="*/ 9 h 47"/>
                <a:gd name="T4" fmla="*/ 51 w 51"/>
                <a:gd name="T5" fmla="*/ 23 h 47"/>
                <a:gd name="T6" fmla="*/ 0 w 51"/>
                <a:gd name="T7" fmla="*/ 24 h 47"/>
                <a:gd name="T8" fmla="*/ 0 w 51"/>
                <a:gd name="T9" fmla="*/ 0 h 47"/>
                <a:gd name="T10" fmla="*/ 17 w 51"/>
                <a:gd name="T11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47">
                  <a:moveTo>
                    <a:pt x="17" y="7"/>
                  </a:moveTo>
                  <a:cubicBezTo>
                    <a:pt x="28" y="10"/>
                    <a:pt x="42" y="9"/>
                    <a:pt x="50" y="9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46"/>
                    <a:pt x="1" y="47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3"/>
                    <a:pt x="12" y="5"/>
                    <a:pt x="17" y="7"/>
                  </a:cubicBezTo>
                  <a:close/>
                </a:path>
              </a:pathLst>
            </a:custGeom>
            <a:solidFill>
              <a:srgbClr val="F9D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33" name="任意多边形 7">
              <a:extLst>
                <a:ext uri="{FF2B5EF4-FFF2-40B4-BE49-F238E27FC236}">
                  <a16:creationId xmlns:a16="http://schemas.microsoft.com/office/drawing/2014/main" id="{DAE7523D-77FA-11BC-C74F-0A94B720B670}"/>
                </a:ext>
              </a:extLst>
            </p:cNvPr>
            <p:cNvSpPr/>
            <p:nvPr/>
          </p:nvSpPr>
          <p:spPr bwMode="auto">
            <a:xfrm>
              <a:off x="5983924" y="3687692"/>
              <a:ext cx="265905" cy="164719"/>
            </a:xfrm>
            <a:custGeom>
              <a:avLst/>
              <a:gdLst>
                <a:gd name="T0" fmla="*/ 0 w 51"/>
                <a:gd name="T1" fmla="*/ 1 h 33"/>
                <a:gd name="T2" fmla="*/ 50 w 51"/>
                <a:gd name="T3" fmla="*/ 0 h 33"/>
                <a:gd name="T4" fmla="*/ 51 w 51"/>
                <a:gd name="T5" fmla="*/ 33 h 33"/>
                <a:gd name="T6" fmla="*/ 0 w 51"/>
                <a:gd name="T7" fmla="*/ 27 h 33"/>
                <a:gd name="T8" fmla="*/ 0 w 51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3">
                  <a:moveTo>
                    <a:pt x="0" y="1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35" y="31"/>
                    <a:pt x="13" y="29"/>
                    <a:pt x="0" y="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9C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34" name="任意多边形 8">
              <a:extLst>
                <a:ext uri="{FF2B5EF4-FFF2-40B4-BE49-F238E27FC236}">
                  <a16:creationId xmlns:a16="http://schemas.microsoft.com/office/drawing/2014/main" id="{13DD7279-AD72-1816-2307-D8F9B2DFD9DC}"/>
                </a:ext>
              </a:extLst>
            </p:cNvPr>
            <p:cNvSpPr/>
            <p:nvPr/>
          </p:nvSpPr>
          <p:spPr bwMode="auto">
            <a:xfrm>
              <a:off x="5983924" y="3822846"/>
              <a:ext cx="265905" cy="219625"/>
            </a:xfrm>
            <a:custGeom>
              <a:avLst/>
              <a:gdLst>
                <a:gd name="T0" fmla="*/ 18 w 51"/>
                <a:gd name="T1" fmla="*/ 35 h 44"/>
                <a:gd name="T2" fmla="*/ 1 w 51"/>
                <a:gd name="T3" fmla="*/ 28 h 44"/>
                <a:gd name="T4" fmla="*/ 0 w 51"/>
                <a:gd name="T5" fmla="*/ 0 h 44"/>
                <a:gd name="T6" fmla="*/ 51 w 51"/>
                <a:gd name="T7" fmla="*/ 6 h 44"/>
                <a:gd name="T8" fmla="*/ 51 w 51"/>
                <a:gd name="T9" fmla="*/ 37 h 44"/>
                <a:gd name="T10" fmla="*/ 18 w 51"/>
                <a:gd name="T11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44">
                  <a:moveTo>
                    <a:pt x="18" y="35"/>
                  </a:moveTo>
                  <a:cubicBezTo>
                    <a:pt x="13" y="33"/>
                    <a:pt x="7" y="31"/>
                    <a:pt x="1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2"/>
                    <a:pt x="35" y="4"/>
                    <a:pt x="51" y="6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35" y="44"/>
                    <a:pt x="29" y="38"/>
                    <a:pt x="18" y="35"/>
                  </a:cubicBezTo>
                  <a:close/>
                </a:path>
              </a:pathLst>
            </a:custGeom>
            <a:solidFill>
              <a:srgbClr val="E5B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35" name="任意多边形 9">
              <a:extLst>
                <a:ext uri="{FF2B5EF4-FFF2-40B4-BE49-F238E27FC236}">
                  <a16:creationId xmlns:a16="http://schemas.microsoft.com/office/drawing/2014/main" id="{8265F576-4A99-E2BA-418D-9D2FAE790442}"/>
                </a:ext>
              </a:extLst>
            </p:cNvPr>
            <p:cNvSpPr/>
            <p:nvPr/>
          </p:nvSpPr>
          <p:spPr bwMode="auto">
            <a:xfrm>
              <a:off x="5665280" y="2644474"/>
              <a:ext cx="1015270" cy="1338867"/>
            </a:xfrm>
            <a:custGeom>
              <a:avLst/>
              <a:gdLst>
                <a:gd name="T0" fmla="*/ 119 w 194"/>
                <a:gd name="T1" fmla="*/ 260 h 267"/>
                <a:gd name="T2" fmla="*/ 186 w 194"/>
                <a:gd name="T3" fmla="*/ 164 h 267"/>
                <a:gd name="T4" fmla="*/ 171 w 194"/>
                <a:gd name="T5" fmla="*/ 76 h 267"/>
                <a:gd name="T6" fmla="*/ 76 w 194"/>
                <a:gd name="T7" fmla="*/ 8 h 267"/>
                <a:gd name="T8" fmla="*/ 8 w 194"/>
                <a:gd name="T9" fmla="*/ 103 h 267"/>
                <a:gd name="T10" fmla="*/ 23 w 194"/>
                <a:gd name="T11" fmla="*/ 192 h 267"/>
                <a:gd name="T12" fmla="*/ 119 w 194"/>
                <a:gd name="T13" fmla="*/ 26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267">
                  <a:moveTo>
                    <a:pt x="119" y="260"/>
                  </a:moveTo>
                  <a:cubicBezTo>
                    <a:pt x="164" y="252"/>
                    <a:pt x="194" y="209"/>
                    <a:pt x="186" y="164"/>
                  </a:cubicBezTo>
                  <a:cubicBezTo>
                    <a:pt x="171" y="76"/>
                    <a:pt x="171" y="76"/>
                    <a:pt x="171" y="76"/>
                  </a:cubicBezTo>
                  <a:cubicBezTo>
                    <a:pt x="164" y="30"/>
                    <a:pt x="121" y="0"/>
                    <a:pt x="76" y="8"/>
                  </a:cubicBezTo>
                  <a:cubicBezTo>
                    <a:pt x="31" y="15"/>
                    <a:pt x="0" y="58"/>
                    <a:pt x="8" y="103"/>
                  </a:cubicBezTo>
                  <a:cubicBezTo>
                    <a:pt x="23" y="192"/>
                    <a:pt x="23" y="192"/>
                    <a:pt x="23" y="192"/>
                  </a:cubicBezTo>
                  <a:cubicBezTo>
                    <a:pt x="31" y="237"/>
                    <a:pt x="74" y="267"/>
                    <a:pt x="119" y="260"/>
                  </a:cubicBezTo>
                </a:path>
              </a:pathLst>
            </a:custGeom>
            <a:solidFill>
              <a:srgbClr val="E5B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36" name="任意多边形 10">
              <a:extLst>
                <a:ext uri="{FF2B5EF4-FFF2-40B4-BE49-F238E27FC236}">
                  <a16:creationId xmlns:a16="http://schemas.microsoft.com/office/drawing/2014/main" id="{D7F80A13-637E-D0A1-3650-4313CA074A2D}"/>
                </a:ext>
              </a:extLst>
            </p:cNvPr>
            <p:cNvSpPr/>
            <p:nvPr/>
          </p:nvSpPr>
          <p:spPr bwMode="auto">
            <a:xfrm>
              <a:off x="5759774" y="2638138"/>
              <a:ext cx="925171" cy="1334643"/>
            </a:xfrm>
            <a:custGeom>
              <a:avLst/>
              <a:gdLst>
                <a:gd name="T0" fmla="*/ 112 w 177"/>
                <a:gd name="T1" fmla="*/ 259 h 266"/>
                <a:gd name="T2" fmla="*/ 170 w 177"/>
                <a:gd name="T3" fmla="*/ 172 h 266"/>
                <a:gd name="T4" fmla="*/ 157 w 177"/>
                <a:gd name="T5" fmla="*/ 69 h 266"/>
                <a:gd name="T6" fmla="*/ 69 w 177"/>
                <a:gd name="T7" fmla="*/ 7 h 266"/>
                <a:gd name="T8" fmla="*/ 7 w 177"/>
                <a:gd name="T9" fmla="*/ 95 h 266"/>
                <a:gd name="T10" fmla="*/ 24 w 177"/>
                <a:gd name="T11" fmla="*/ 196 h 266"/>
                <a:gd name="T12" fmla="*/ 112 w 177"/>
                <a:gd name="T13" fmla="*/ 259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266">
                  <a:moveTo>
                    <a:pt x="112" y="259"/>
                  </a:moveTo>
                  <a:cubicBezTo>
                    <a:pt x="154" y="251"/>
                    <a:pt x="177" y="214"/>
                    <a:pt x="170" y="172"/>
                  </a:cubicBezTo>
                  <a:cubicBezTo>
                    <a:pt x="157" y="69"/>
                    <a:pt x="157" y="69"/>
                    <a:pt x="157" y="69"/>
                  </a:cubicBezTo>
                  <a:cubicBezTo>
                    <a:pt x="150" y="28"/>
                    <a:pt x="111" y="0"/>
                    <a:pt x="69" y="7"/>
                  </a:cubicBezTo>
                  <a:cubicBezTo>
                    <a:pt x="28" y="14"/>
                    <a:pt x="0" y="53"/>
                    <a:pt x="7" y="95"/>
                  </a:cubicBezTo>
                  <a:cubicBezTo>
                    <a:pt x="24" y="196"/>
                    <a:pt x="24" y="196"/>
                    <a:pt x="24" y="196"/>
                  </a:cubicBezTo>
                  <a:cubicBezTo>
                    <a:pt x="31" y="238"/>
                    <a:pt x="71" y="266"/>
                    <a:pt x="112" y="259"/>
                  </a:cubicBezTo>
                </a:path>
              </a:pathLst>
            </a:custGeom>
            <a:solidFill>
              <a:srgbClr val="F9D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37" name="任意多边形 11">
              <a:extLst>
                <a:ext uri="{FF2B5EF4-FFF2-40B4-BE49-F238E27FC236}">
                  <a16:creationId xmlns:a16="http://schemas.microsoft.com/office/drawing/2014/main" id="{A6DA8536-5383-361C-8BA7-1073206A8190}"/>
                </a:ext>
              </a:extLst>
            </p:cNvPr>
            <p:cNvSpPr/>
            <p:nvPr/>
          </p:nvSpPr>
          <p:spPr bwMode="auto">
            <a:xfrm>
              <a:off x="5968542" y="3535644"/>
              <a:ext cx="167014" cy="65466"/>
            </a:xfrm>
            <a:custGeom>
              <a:avLst/>
              <a:gdLst>
                <a:gd name="T0" fmla="*/ 20 w 32"/>
                <a:gd name="T1" fmla="*/ 0 h 13"/>
                <a:gd name="T2" fmla="*/ 14 w 32"/>
                <a:gd name="T3" fmla="*/ 0 h 13"/>
                <a:gd name="T4" fmla="*/ 1 w 32"/>
                <a:gd name="T5" fmla="*/ 9 h 13"/>
                <a:gd name="T6" fmla="*/ 12 w 32"/>
                <a:gd name="T7" fmla="*/ 13 h 13"/>
                <a:gd name="T8" fmla="*/ 18 w 32"/>
                <a:gd name="T9" fmla="*/ 12 h 13"/>
                <a:gd name="T10" fmla="*/ 31 w 32"/>
                <a:gd name="T11" fmla="*/ 4 h 13"/>
                <a:gd name="T12" fmla="*/ 20 w 32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3">
                  <a:moveTo>
                    <a:pt x="20" y="0"/>
                  </a:moveTo>
                  <a:cubicBezTo>
                    <a:pt x="18" y="0"/>
                    <a:pt x="16" y="0"/>
                    <a:pt x="14" y="0"/>
                  </a:cubicBezTo>
                  <a:cubicBezTo>
                    <a:pt x="6" y="2"/>
                    <a:pt x="0" y="6"/>
                    <a:pt x="1" y="9"/>
                  </a:cubicBezTo>
                  <a:cubicBezTo>
                    <a:pt x="2" y="11"/>
                    <a:pt x="6" y="13"/>
                    <a:pt x="12" y="13"/>
                  </a:cubicBezTo>
                  <a:cubicBezTo>
                    <a:pt x="14" y="13"/>
                    <a:pt x="16" y="13"/>
                    <a:pt x="18" y="12"/>
                  </a:cubicBezTo>
                  <a:cubicBezTo>
                    <a:pt x="26" y="11"/>
                    <a:pt x="32" y="7"/>
                    <a:pt x="31" y="4"/>
                  </a:cubicBezTo>
                  <a:cubicBezTo>
                    <a:pt x="30" y="1"/>
                    <a:pt x="26" y="0"/>
                    <a:pt x="20" y="0"/>
                  </a:cubicBezTo>
                </a:path>
              </a:pathLst>
            </a:custGeom>
            <a:solidFill>
              <a:srgbClr val="F4C2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38" name="任意多边形 12">
              <a:extLst>
                <a:ext uri="{FF2B5EF4-FFF2-40B4-BE49-F238E27FC236}">
                  <a16:creationId xmlns:a16="http://schemas.microsoft.com/office/drawing/2014/main" id="{AFD43D18-0CAC-8D2F-2217-48425E90CC34}"/>
                </a:ext>
              </a:extLst>
            </p:cNvPr>
            <p:cNvSpPr/>
            <p:nvPr/>
          </p:nvSpPr>
          <p:spPr bwMode="auto">
            <a:xfrm>
              <a:off x="6454201" y="3440614"/>
              <a:ext cx="173607" cy="69689"/>
            </a:xfrm>
            <a:custGeom>
              <a:avLst/>
              <a:gdLst>
                <a:gd name="T0" fmla="*/ 22 w 33"/>
                <a:gd name="T1" fmla="*/ 0 h 14"/>
                <a:gd name="T2" fmla="*/ 14 w 33"/>
                <a:gd name="T3" fmla="*/ 1 h 14"/>
                <a:gd name="T4" fmla="*/ 2 w 33"/>
                <a:gd name="T5" fmla="*/ 10 h 14"/>
                <a:gd name="T6" fmla="*/ 11 w 33"/>
                <a:gd name="T7" fmla="*/ 14 h 14"/>
                <a:gd name="T8" fmla="*/ 19 w 33"/>
                <a:gd name="T9" fmla="*/ 12 h 14"/>
                <a:gd name="T10" fmla="*/ 31 w 33"/>
                <a:gd name="T11" fmla="*/ 3 h 14"/>
                <a:gd name="T12" fmla="*/ 22 w 33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4">
                  <a:moveTo>
                    <a:pt x="22" y="0"/>
                  </a:moveTo>
                  <a:cubicBezTo>
                    <a:pt x="20" y="0"/>
                    <a:pt x="17" y="0"/>
                    <a:pt x="14" y="1"/>
                  </a:cubicBezTo>
                  <a:cubicBezTo>
                    <a:pt x="6" y="3"/>
                    <a:pt x="0" y="7"/>
                    <a:pt x="2" y="10"/>
                  </a:cubicBezTo>
                  <a:cubicBezTo>
                    <a:pt x="3" y="12"/>
                    <a:pt x="6" y="14"/>
                    <a:pt x="11" y="14"/>
                  </a:cubicBezTo>
                  <a:cubicBezTo>
                    <a:pt x="13" y="14"/>
                    <a:pt x="16" y="13"/>
                    <a:pt x="19" y="12"/>
                  </a:cubicBezTo>
                  <a:cubicBezTo>
                    <a:pt x="27" y="10"/>
                    <a:pt x="33" y="6"/>
                    <a:pt x="31" y="3"/>
                  </a:cubicBezTo>
                  <a:cubicBezTo>
                    <a:pt x="31" y="1"/>
                    <a:pt x="27" y="0"/>
                    <a:pt x="22" y="0"/>
                  </a:cubicBezTo>
                </a:path>
              </a:pathLst>
            </a:custGeom>
            <a:solidFill>
              <a:srgbClr val="F4C2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39" name="任意多边形 13">
              <a:extLst>
                <a:ext uri="{FF2B5EF4-FFF2-40B4-BE49-F238E27FC236}">
                  <a16:creationId xmlns:a16="http://schemas.microsoft.com/office/drawing/2014/main" id="{42DE85E1-D7A9-6796-53D6-AE6F24DFA3CA}"/>
                </a:ext>
              </a:extLst>
            </p:cNvPr>
            <p:cNvSpPr/>
            <p:nvPr/>
          </p:nvSpPr>
          <p:spPr bwMode="auto">
            <a:xfrm>
              <a:off x="5555402" y="3366702"/>
              <a:ext cx="303262" cy="354779"/>
            </a:xfrm>
            <a:custGeom>
              <a:avLst/>
              <a:gdLst>
                <a:gd name="T0" fmla="*/ 52 w 58"/>
                <a:gd name="T1" fmla="*/ 31 h 71"/>
                <a:gd name="T2" fmla="*/ 39 w 58"/>
                <a:gd name="T3" fmla="*/ 68 h 71"/>
                <a:gd name="T4" fmla="*/ 5 w 58"/>
                <a:gd name="T5" fmla="*/ 40 h 71"/>
                <a:gd name="T6" fmla="*/ 18 w 58"/>
                <a:gd name="T7" fmla="*/ 3 h 71"/>
                <a:gd name="T8" fmla="*/ 52 w 58"/>
                <a:gd name="T9" fmla="*/ 3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71">
                  <a:moveTo>
                    <a:pt x="52" y="31"/>
                  </a:moveTo>
                  <a:cubicBezTo>
                    <a:pt x="58" y="49"/>
                    <a:pt x="52" y="66"/>
                    <a:pt x="39" y="68"/>
                  </a:cubicBezTo>
                  <a:cubicBezTo>
                    <a:pt x="27" y="71"/>
                    <a:pt x="11" y="58"/>
                    <a:pt x="5" y="40"/>
                  </a:cubicBezTo>
                  <a:cubicBezTo>
                    <a:pt x="0" y="22"/>
                    <a:pt x="5" y="5"/>
                    <a:pt x="18" y="3"/>
                  </a:cubicBezTo>
                  <a:cubicBezTo>
                    <a:pt x="31" y="0"/>
                    <a:pt x="46" y="12"/>
                    <a:pt x="52" y="31"/>
                  </a:cubicBezTo>
                  <a:close/>
                </a:path>
              </a:pathLst>
            </a:custGeom>
            <a:solidFill>
              <a:srgbClr val="E5B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40" name="任意多边形 14">
              <a:extLst>
                <a:ext uri="{FF2B5EF4-FFF2-40B4-BE49-F238E27FC236}">
                  <a16:creationId xmlns:a16="http://schemas.microsoft.com/office/drawing/2014/main" id="{F9C962BC-DE4E-3FE5-4B18-8320C8E6D6A6}"/>
                </a:ext>
              </a:extLst>
            </p:cNvPr>
            <p:cNvSpPr/>
            <p:nvPr/>
          </p:nvSpPr>
          <p:spPr bwMode="auto">
            <a:xfrm>
              <a:off x="5518043" y="2543109"/>
              <a:ext cx="1155913" cy="918624"/>
            </a:xfrm>
            <a:custGeom>
              <a:avLst/>
              <a:gdLst>
                <a:gd name="T0" fmla="*/ 58 w 221"/>
                <a:gd name="T1" fmla="*/ 98 h 183"/>
                <a:gd name="T2" fmla="*/ 218 w 221"/>
                <a:gd name="T3" fmla="*/ 109 h 183"/>
                <a:gd name="T4" fmla="*/ 191 w 221"/>
                <a:gd name="T5" fmla="*/ 28 h 183"/>
                <a:gd name="T6" fmla="*/ 38 w 221"/>
                <a:gd name="T7" fmla="*/ 30 h 183"/>
                <a:gd name="T8" fmla="*/ 0 w 221"/>
                <a:gd name="T9" fmla="*/ 106 h 183"/>
                <a:gd name="T10" fmla="*/ 29 w 221"/>
                <a:gd name="T11" fmla="*/ 169 h 183"/>
                <a:gd name="T12" fmla="*/ 50 w 221"/>
                <a:gd name="T13" fmla="*/ 183 h 183"/>
                <a:gd name="T14" fmla="*/ 59 w 221"/>
                <a:gd name="T15" fmla="*/ 163 h 183"/>
                <a:gd name="T16" fmla="*/ 58 w 221"/>
                <a:gd name="T17" fmla="*/ 9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183">
                  <a:moveTo>
                    <a:pt x="58" y="98"/>
                  </a:moveTo>
                  <a:cubicBezTo>
                    <a:pt x="58" y="98"/>
                    <a:pt x="117" y="136"/>
                    <a:pt x="218" y="109"/>
                  </a:cubicBezTo>
                  <a:cubicBezTo>
                    <a:pt x="218" y="109"/>
                    <a:pt x="221" y="52"/>
                    <a:pt x="191" y="28"/>
                  </a:cubicBezTo>
                  <a:cubicBezTo>
                    <a:pt x="161" y="5"/>
                    <a:pt x="81" y="0"/>
                    <a:pt x="38" y="30"/>
                  </a:cubicBezTo>
                  <a:cubicBezTo>
                    <a:pt x="23" y="41"/>
                    <a:pt x="0" y="55"/>
                    <a:pt x="0" y="106"/>
                  </a:cubicBezTo>
                  <a:cubicBezTo>
                    <a:pt x="0" y="135"/>
                    <a:pt x="29" y="169"/>
                    <a:pt x="29" y="169"/>
                  </a:cubicBezTo>
                  <a:cubicBezTo>
                    <a:pt x="29" y="169"/>
                    <a:pt x="41" y="169"/>
                    <a:pt x="50" y="183"/>
                  </a:cubicBezTo>
                  <a:cubicBezTo>
                    <a:pt x="50" y="183"/>
                    <a:pt x="55" y="172"/>
                    <a:pt x="59" y="163"/>
                  </a:cubicBezTo>
                  <a:cubicBezTo>
                    <a:pt x="59" y="163"/>
                    <a:pt x="71" y="132"/>
                    <a:pt x="58" y="98"/>
                  </a:cubicBezTo>
                  <a:close/>
                </a:path>
              </a:pathLst>
            </a:custGeom>
            <a:solidFill>
              <a:srgbClr val="996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41" name="任意多边形 15">
              <a:extLst>
                <a:ext uri="{FF2B5EF4-FFF2-40B4-BE49-F238E27FC236}">
                  <a16:creationId xmlns:a16="http://schemas.microsoft.com/office/drawing/2014/main" id="{89874E93-A4C6-3A85-D2E2-E3C200D1C6C3}"/>
                </a:ext>
              </a:extLst>
            </p:cNvPr>
            <p:cNvSpPr/>
            <p:nvPr/>
          </p:nvSpPr>
          <p:spPr bwMode="auto">
            <a:xfrm>
              <a:off x="6282792" y="3670798"/>
              <a:ext cx="151632" cy="86584"/>
            </a:xfrm>
            <a:custGeom>
              <a:avLst/>
              <a:gdLst>
                <a:gd name="T0" fmla="*/ 29 w 29"/>
                <a:gd name="T1" fmla="*/ 0 h 17"/>
                <a:gd name="T2" fmla="*/ 17 w 29"/>
                <a:gd name="T3" fmla="*/ 4 h 17"/>
                <a:gd name="T4" fmla="*/ 0 w 29"/>
                <a:gd name="T5" fmla="*/ 3 h 17"/>
                <a:gd name="T6" fmla="*/ 3 w 29"/>
                <a:gd name="T7" fmla="*/ 11 h 17"/>
                <a:gd name="T8" fmla="*/ 16 w 29"/>
                <a:gd name="T9" fmla="*/ 16 h 17"/>
                <a:gd name="T10" fmla="*/ 23 w 29"/>
                <a:gd name="T11" fmla="*/ 13 h 17"/>
                <a:gd name="T12" fmla="*/ 29 w 29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7">
                  <a:moveTo>
                    <a:pt x="29" y="0"/>
                  </a:moveTo>
                  <a:cubicBezTo>
                    <a:pt x="29" y="0"/>
                    <a:pt x="24" y="2"/>
                    <a:pt x="17" y="4"/>
                  </a:cubicBezTo>
                  <a:cubicBezTo>
                    <a:pt x="10" y="5"/>
                    <a:pt x="0" y="3"/>
                    <a:pt x="0" y="3"/>
                  </a:cubicBezTo>
                  <a:cubicBezTo>
                    <a:pt x="0" y="3"/>
                    <a:pt x="0" y="7"/>
                    <a:pt x="3" y="11"/>
                  </a:cubicBezTo>
                  <a:cubicBezTo>
                    <a:pt x="6" y="14"/>
                    <a:pt x="10" y="17"/>
                    <a:pt x="16" y="16"/>
                  </a:cubicBezTo>
                  <a:cubicBezTo>
                    <a:pt x="19" y="15"/>
                    <a:pt x="21" y="15"/>
                    <a:pt x="23" y="13"/>
                  </a:cubicBezTo>
                  <a:cubicBezTo>
                    <a:pt x="29" y="9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42" name="任意多边形 26">
              <a:extLst>
                <a:ext uri="{FF2B5EF4-FFF2-40B4-BE49-F238E27FC236}">
                  <a16:creationId xmlns:a16="http://schemas.microsoft.com/office/drawing/2014/main" id="{9E935E9E-F43A-3535-1DB8-9A541EB24EB3}"/>
                </a:ext>
              </a:extLst>
            </p:cNvPr>
            <p:cNvSpPr/>
            <p:nvPr/>
          </p:nvSpPr>
          <p:spPr bwMode="auto">
            <a:xfrm>
              <a:off x="5421398" y="4074014"/>
              <a:ext cx="586253" cy="979871"/>
            </a:xfrm>
            <a:custGeom>
              <a:avLst/>
              <a:gdLst>
                <a:gd name="connsiteX0" fmla="*/ 263027 w 423506"/>
                <a:gd name="connsiteY0" fmla="*/ 321 h 736605"/>
                <a:gd name="connsiteX1" fmla="*/ 387634 w 423506"/>
                <a:gd name="connsiteY1" fmla="*/ 40375 h 736605"/>
                <a:gd name="connsiteX2" fmla="*/ 402738 w 423506"/>
                <a:gd name="connsiteY2" fmla="*/ 232631 h 736605"/>
                <a:gd name="connsiteX3" fmla="*/ 266331 w 423506"/>
                <a:gd name="connsiteY3" fmla="*/ 680286 h 736605"/>
                <a:gd name="connsiteX4" fmla="*/ 265778 w 423506"/>
                <a:gd name="connsiteY4" fmla="*/ 736605 h 736605"/>
                <a:gd name="connsiteX5" fmla="*/ 236179 w 423506"/>
                <a:gd name="connsiteY5" fmla="*/ 732102 h 736605"/>
                <a:gd name="connsiteX6" fmla="*/ 116751 w 423506"/>
                <a:gd name="connsiteY6" fmla="*/ 701491 h 736605"/>
                <a:gd name="connsiteX7" fmla="*/ 3293 w 423506"/>
                <a:gd name="connsiteY7" fmla="*/ 660098 h 736605"/>
                <a:gd name="connsiteX8" fmla="*/ 2012 w 423506"/>
                <a:gd name="connsiteY8" fmla="*/ 649657 h 736605"/>
                <a:gd name="connsiteX9" fmla="*/ 161075 w 423506"/>
                <a:gd name="connsiteY9" fmla="*/ 36605 h 736605"/>
                <a:gd name="connsiteX10" fmla="*/ 263027 w 423506"/>
                <a:gd name="connsiteY10" fmla="*/ 321 h 7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3506" h="736605">
                  <a:moveTo>
                    <a:pt x="263027" y="321"/>
                  </a:moveTo>
                  <a:cubicBezTo>
                    <a:pt x="308339" y="-2035"/>
                    <a:pt x="357427" y="8332"/>
                    <a:pt x="387634" y="40375"/>
                  </a:cubicBezTo>
                  <a:cubicBezTo>
                    <a:pt x="440498" y="96920"/>
                    <a:pt x="425394" y="202473"/>
                    <a:pt x="402738" y="232631"/>
                  </a:cubicBezTo>
                  <a:cubicBezTo>
                    <a:pt x="319667" y="343838"/>
                    <a:pt x="276243" y="510648"/>
                    <a:pt x="266331" y="680286"/>
                  </a:cubicBezTo>
                  <a:lnTo>
                    <a:pt x="265778" y="736605"/>
                  </a:lnTo>
                  <a:lnTo>
                    <a:pt x="236179" y="732102"/>
                  </a:lnTo>
                  <a:cubicBezTo>
                    <a:pt x="195617" y="723828"/>
                    <a:pt x="155773" y="713590"/>
                    <a:pt x="116751" y="701491"/>
                  </a:cubicBezTo>
                  <a:lnTo>
                    <a:pt x="3293" y="660098"/>
                  </a:lnTo>
                  <a:lnTo>
                    <a:pt x="2012" y="649657"/>
                  </a:lnTo>
                  <a:cubicBezTo>
                    <a:pt x="-10732" y="424887"/>
                    <a:pt x="36468" y="198703"/>
                    <a:pt x="161075" y="36605"/>
                  </a:cubicBezTo>
                  <a:cubicBezTo>
                    <a:pt x="176179" y="17756"/>
                    <a:pt x="217715" y="2677"/>
                    <a:pt x="263027" y="321"/>
                  </a:cubicBezTo>
                  <a:close/>
                </a:path>
              </a:pathLst>
            </a:custGeom>
            <a:solidFill>
              <a:srgbClr val="D64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E1D0E9D1-826A-9CA1-FBFB-AFD168C365B1}"/>
                </a:ext>
              </a:extLst>
            </p:cNvPr>
            <p:cNvSpPr/>
            <p:nvPr/>
          </p:nvSpPr>
          <p:spPr bwMode="auto">
            <a:xfrm>
              <a:off x="5241151" y="2524102"/>
              <a:ext cx="496647" cy="475151"/>
            </a:xfrm>
            <a:prstGeom prst="ellipse">
              <a:avLst/>
            </a:prstGeom>
            <a:solidFill>
              <a:srgbClr val="996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44" name="任意多边形 18">
              <a:extLst>
                <a:ext uri="{FF2B5EF4-FFF2-40B4-BE49-F238E27FC236}">
                  <a16:creationId xmlns:a16="http://schemas.microsoft.com/office/drawing/2014/main" id="{95E3D095-1116-E051-0542-5EF06A37C9C8}"/>
                </a:ext>
              </a:extLst>
            </p:cNvPr>
            <p:cNvSpPr/>
            <p:nvPr/>
          </p:nvSpPr>
          <p:spPr bwMode="auto">
            <a:xfrm>
              <a:off x="6403658" y="3220989"/>
              <a:ext cx="167014" cy="139377"/>
            </a:xfrm>
            <a:custGeom>
              <a:avLst/>
              <a:gdLst>
                <a:gd name="T0" fmla="*/ 5 w 32"/>
                <a:gd name="T1" fmla="*/ 28 h 28"/>
                <a:gd name="T2" fmla="*/ 14 w 32"/>
                <a:gd name="T3" fmla="*/ 2 h 28"/>
                <a:gd name="T4" fmla="*/ 32 w 32"/>
                <a:gd name="T5" fmla="*/ 23 h 28"/>
                <a:gd name="T6" fmla="*/ 16 w 32"/>
                <a:gd name="T7" fmla="*/ 9 h 28"/>
                <a:gd name="T8" fmla="*/ 5 w 3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5" y="28"/>
                  </a:moveTo>
                  <a:cubicBezTo>
                    <a:pt x="5" y="28"/>
                    <a:pt x="0" y="4"/>
                    <a:pt x="14" y="2"/>
                  </a:cubicBezTo>
                  <a:cubicBezTo>
                    <a:pt x="29" y="0"/>
                    <a:pt x="32" y="23"/>
                    <a:pt x="32" y="23"/>
                  </a:cubicBezTo>
                  <a:cubicBezTo>
                    <a:pt x="32" y="23"/>
                    <a:pt x="24" y="7"/>
                    <a:pt x="16" y="9"/>
                  </a:cubicBezTo>
                  <a:cubicBezTo>
                    <a:pt x="8" y="11"/>
                    <a:pt x="5" y="28"/>
                    <a:pt x="5" y="28"/>
                  </a:cubicBezTo>
                  <a:close/>
                </a:path>
              </a:pathLst>
            </a:custGeom>
            <a:solidFill>
              <a:srgbClr val="242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45" name="任意多边形 19">
              <a:extLst>
                <a:ext uri="{FF2B5EF4-FFF2-40B4-BE49-F238E27FC236}">
                  <a16:creationId xmlns:a16="http://schemas.microsoft.com/office/drawing/2014/main" id="{C3711AE7-1B04-E87D-B238-895349804118}"/>
                </a:ext>
              </a:extLst>
            </p:cNvPr>
            <p:cNvSpPr/>
            <p:nvPr/>
          </p:nvSpPr>
          <p:spPr bwMode="auto">
            <a:xfrm>
              <a:off x="6005900" y="3286455"/>
              <a:ext cx="160422" cy="143601"/>
            </a:xfrm>
            <a:custGeom>
              <a:avLst/>
              <a:gdLst>
                <a:gd name="T0" fmla="*/ 4 w 31"/>
                <a:gd name="T1" fmla="*/ 29 h 29"/>
                <a:gd name="T2" fmla="*/ 14 w 31"/>
                <a:gd name="T3" fmla="*/ 2 h 29"/>
                <a:gd name="T4" fmla="*/ 31 w 31"/>
                <a:gd name="T5" fmla="*/ 24 h 29"/>
                <a:gd name="T6" fmla="*/ 15 w 31"/>
                <a:gd name="T7" fmla="*/ 9 h 29"/>
                <a:gd name="T8" fmla="*/ 4 w 31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4" y="29"/>
                  </a:moveTo>
                  <a:cubicBezTo>
                    <a:pt x="4" y="29"/>
                    <a:pt x="0" y="4"/>
                    <a:pt x="14" y="2"/>
                  </a:cubicBezTo>
                  <a:cubicBezTo>
                    <a:pt x="28" y="0"/>
                    <a:pt x="31" y="24"/>
                    <a:pt x="31" y="24"/>
                  </a:cubicBezTo>
                  <a:cubicBezTo>
                    <a:pt x="31" y="24"/>
                    <a:pt x="23" y="7"/>
                    <a:pt x="15" y="9"/>
                  </a:cubicBezTo>
                  <a:cubicBezTo>
                    <a:pt x="7" y="11"/>
                    <a:pt x="4" y="29"/>
                    <a:pt x="4" y="29"/>
                  </a:cubicBezTo>
                  <a:close/>
                </a:path>
              </a:pathLst>
            </a:custGeom>
            <a:solidFill>
              <a:srgbClr val="242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46" name="任意多边形 20">
              <a:extLst>
                <a:ext uri="{FF2B5EF4-FFF2-40B4-BE49-F238E27FC236}">
                  <a16:creationId xmlns:a16="http://schemas.microsoft.com/office/drawing/2014/main" id="{8F39821F-7A29-67F2-AE9F-C09148D897B3}"/>
                </a:ext>
              </a:extLst>
            </p:cNvPr>
            <p:cNvSpPr/>
            <p:nvPr/>
          </p:nvSpPr>
          <p:spPr bwMode="auto">
            <a:xfrm>
              <a:off x="6392669" y="3100618"/>
              <a:ext cx="145039" cy="48572"/>
            </a:xfrm>
            <a:custGeom>
              <a:avLst/>
              <a:gdLst>
                <a:gd name="T0" fmla="*/ 27 w 28"/>
                <a:gd name="T1" fmla="*/ 9 h 10"/>
                <a:gd name="T2" fmla="*/ 25 w 28"/>
                <a:gd name="T3" fmla="*/ 9 h 10"/>
                <a:gd name="T4" fmla="*/ 3 w 28"/>
                <a:gd name="T5" fmla="*/ 10 h 10"/>
                <a:gd name="T6" fmla="*/ 0 w 28"/>
                <a:gd name="T7" fmla="*/ 8 h 10"/>
                <a:gd name="T8" fmla="*/ 1 w 28"/>
                <a:gd name="T9" fmla="*/ 5 h 10"/>
                <a:gd name="T10" fmla="*/ 26 w 28"/>
                <a:gd name="T11" fmla="*/ 5 h 10"/>
                <a:gd name="T12" fmla="*/ 28 w 28"/>
                <a:gd name="T13" fmla="*/ 8 h 10"/>
                <a:gd name="T14" fmla="*/ 27 w 28"/>
                <a:gd name="T1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0">
                  <a:moveTo>
                    <a:pt x="27" y="9"/>
                  </a:moveTo>
                  <a:cubicBezTo>
                    <a:pt x="26" y="9"/>
                    <a:pt x="26" y="9"/>
                    <a:pt x="25" y="9"/>
                  </a:cubicBezTo>
                  <a:cubicBezTo>
                    <a:pt x="14" y="5"/>
                    <a:pt x="3" y="10"/>
                    <a:pt x="3" y="10"/>
                  </a:cubicBezTo>
                  <a:cubicBezTo>
                    <a:pt x="2" y="10"/>
                    <a:pt x="1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14" y="0"/>
                    <a:pt x="26" y="5"/>
                  </a:cubicBezTo>
                  <a:cubicBezTo>
                    <a:pt x="28" y="5"/>
                    <a:pt x="28" y="6"/>
                    <a:pt x="28" y="8"/>
                  </a:cubicBezTo>
                  <a:cubicBezTo>
                    <a:pt x="28" y="8"/>
                    <a:pt x="27" y="9"/>
                    <a:pt x="27" y="9"/>
                  </a:cubicBezTo>
                  <a:close/>
                </a:path>
              </a:pathLst>
            </a:custGeom>
            <a:solidFill>
              <a:srgbClr val="996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47" name="任意多边形 21">
              <a:extLst>
                <a:ext uri="{FF2B5EF4-FFF2-40B4-BE49-F238E27FC236}">
                  <a16:creationId xmlns:a16="http://schemas.microsoft.com/office/drawing/2014/main" id="{5224C09F-F75A-08FF-EC8D-2AEA16C0B036}"/>
                </a:ext>
              </a:extLst>
            </p:cNvPr>
            <p:cNvSpPr/>
            <p:nvPr/>
          </p:nvSpPr>
          <p:spPr bwMode="auto">
            <a:xfrm>
              <a:off x="5937776" y="3195648"/>
              <a:ext cx="134051" cy="73913"/>
            </a:xfrm>
            <a:custGeom>
              <a:avLst/>
              <a:gdLst>
                <a:gd name="T0" fmla="*/ 2 w 26"/>
                <a:gd name="T1" fmla="*/ 15 h 15"/>
                <a:gd name="T2" fmla="*/ 1 w 26"/>
                <a:gd name="T3" fmla="*/ 14 h 15"/>
                <a:gd name="T4" fmla="*/ 1 w 26"/>
                <a:gd name="T5" fmla="*/ 11 h 15"/>
                <a:gd name="T6" fmla="*/ 23 w 26"/>
                <a:gd name="T7" fmla="*/ 0 h 15"/>
                <a:gd name="T8" fmla="*/ 26 w 26"/>
                <a:gd name="T9" fmla="*/ 2 h 15"/>
                <a:gd name="T10" fmla="*/ 23 w 26"/>
                <a:gd name="T11" fmla="*/ 5 h 15"/>
                <a:gd name="T12" fmla="*/ 4 w 26"/>
                <a:gd name="T13" fmla="*/ 14 h 15"/>
                <a:gd name="T14" fmla="*/ 2 w 26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5">
                  <a:moveTo>
                    <a:pt x="2" y="15"/>
                  </a:moveTo>
                  <a:cubicBezTo>
                    <a:pt x="1" y="15"/>
                    <a:pt x="1" y="15"/>
                    <a:pt x="1" y="14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10" y="2"/>
                    <a:pt x="22" y="0"/>
                    <a:pt x="23" y="0"/>
                  </a:cubicBezTo>
                  <a:cubicBezTo>
                    <a:pt x="24" y="0"/>
                    <a:pt x="25" y="1"/>
                    <a:pt x="26" y="2"/>
                  </a:cubicBezTo>
                  <a:cubicBezTo>
                    <a:pt x="26" y="4"/>
                    <a:pt x="25" y="5"/>
                    <a:pt x="23" y="5"/>
                  </a:cubicBezTo>
                  <a:cubicBezTo>
                    <a:pt x="23" y="5"/>
                    <a:pt x="12" y="6"/>
                    <a:pt x="4" y="14"/>
                  </a:cubicBezTo>
                  <a:cubicBezTo>
                    <a:pt x="3" y="15"/>
                    <a:pt x="2" y="15"/>
                    <a:pt x="2" y="15"/>
                  </a:cubicBezTo>
                  <a:close/>
                </a:path>
              </a:pathLst>
            </a:custGeom>
            <a:solidFill>
              <a:srgbClr val="996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48" name="任意多边形 22">
              <a:extLst>
                <a:ext uri="{FF2B5EF4-FFF2-40B4-BE49-F238E27FC236}">
                  <a16:creationId xmlns:a16="http://schemas.microsoft.com/office/drawing/2014/main" id="{AE22BE3E-C47E-FF57-64D0-7F5EE43EA345}"/>
                </a:ext>
              </a:extLst>
            </p:cNvPr>
            <p:cNvSpPr/>
            <p:nvPr/>
          </p:nvSpPr>
          <p:spPr bwMode="auto">
            <a:xfrm>
              <a:off x="6276200" y="3294902"/>
              <a:ext cx="147237" cy="236519"/>
            </a:xfrm>
            <a:custGeom>
              <a:avLst/>
              <a:gdLst>
                <a:gd name="T0" fmla="*/ 14 w 28"/>
                <a:gd name="T1" fmla="*/ 47 h 47"/>
                <a:gd name="T2" fmla="*/ 12 w 28"/>
                <a:gd name="T3" fmla="*/ 45 h 47"/>
                <a:gd name="T4" fmla="*/ 14 w 28"/>
                <a:gd name="T5" fmla="*/ 43 h 47"/>
                <a:gd name="T6" fmla="*/ 23 w 28"/>
                <a:gd name="T7" fmla="*/ 39 h 47"/>
                <a:gd name="T8" fmla="*/ 23 w 28"/>
                <a:gd name="T9" fmla="*/ 34 h 47"/>
                <a:gd name="T10" fmla="*/ 20 w 28"/>
                <a:gd name="T11" fmla="*/ 30 h 47"/>
                <a:gd name="T12" fmla="*/ 12 w 28"/>
                <a:gd name="T13" fmla="*/ 32 h 47"/>
                <a:gd name="T14" fmla="*/ 10 w 28"/>
                <a:gd name="T15" fmla="*/ 32 h 47"/>
                <a:gd name="T16" fmla="*/ 9 w 28"/>
                <a:gd name="T17" fmla="*/ 30 h 47"/>
                <a:gd name="T18" fmla="*/ 0 w 28"/>
                <a:gd name="T19" fmla="*/ 3 h 47"/>
                <a:gd name="T20" fmla="*/ 1 w 28"/>
                <a:gd name="T21" fmla="*/ 0 h 47"/>
                <a:gd name="T22" fmla="*/ 4 w 28"/>
                <a:gd name="T23" fmla="*/ 2 h 47"/>
                <a:gd name="T24" fmla="*/ 12 w 28"/>
                <a:gd name="T25" fmla="*/ 27 h 47"/>
                <a:gd name="T26" fmla="*/ 21 w 28"/>
                <a:gd name="T27" fmla="*/ 27 h 47"/>
                <a:gd name="T28" fmla="*/ 27 w 28"/>
                <a:gd name="T29" fmla="*/ 33 h 47"/>
                <a:gd name="T30" fmla="*/ 26 w 28"/>
                <a:gd name="T31" fmla="*/ 41 h 47"/>
                <a:gd name="T32" fmla="*/ 14 w 28"/>
                <a:gd name="T3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47">
                  <a:moveTo>
                    <a:pt x="14" y="47"/>
                  </a:moveTo>
                  <a:cubicBezTo>
                    <a:pt x="13" y="47"/>
                    <a:pt x="12" y="46"/>
                    <a:pt x="12" y="45"/>
                  </a:cubicBezTo>
                  <a:cubicBezTo>
                    <a:pt x="12" y="44"/>
                    <a:pt x="13" y="43"/>
                    <a:pt x="14" y="43"/>
                  </a:cubicBezTo>
                  <a:cubicBezTo>
                    <a:pt x="16" y="43"/>
                    <a:pt x="21" y="42"/>
                    <a:pt x="23" y="39"/>
                  </a:cubicBezTo>
                  <a:cubicBezTo>
                    <a:pt x="23" y="37"/>
                    <a:pt x="23" y="36"/>
                    <a:pt x="23" y="34"/>
                  </a:cubicBezTo>
                  <a:cubicBezTo>
                    <a:pt x="22" y="32"/>
                    <a:pt x="21" y="31"/>
                    <a:pt x="20" y="30"/>
                  </a:cubicBezTo>
                  <a:cubicBezTo>
                    <a:pt x="17" y="29"/>
                    <a:pt x="13" y="31"/>
                    <a:pt x="12" y="32"/>
                  </a:cubicBezTo>
                  <a:cubicBezTo>
                    <a:pt x="11" y="32"/>
                    <a:pt x="11" y="32"/>
                    <a:pt x="10" y="32"/>
                  </a:cubicBezTo>
                  <a:cubicBezTo>
                    <a:pt x="10" y="31"/>
                    <a:pt x="9" y="31"/>
                    <a:pt x="9" y="3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4" y="26"/>
                    <a:pt x="18" y="25"/>
                    <a:pt x="21" y="27"/>
                  </a:cubicBezTo>
                  <a:cubicBezTo>
                    <a:pt x="24" y="28"/>
                    <a:pt x="26" y="30"/>
                    <a:pt x="27" y="33"/>
                  </a:cubicBezTo>
                  <a:cubicBezTo>
                    <a:pt x="28" y="36"/>
                    <a:pt x="27" y="39"/>
                    <a:pt x="26" y="41"/>
                  </a:cubicBezTo>
                  <a:cubicBezTo>
                    <a:pt x="23" y="46"/>
                    <a:pt x="15" y="47"/>
                    <a:pt x="14" y="47"/>
                  </a:cubicBezTo>
                  <a:close/>
                </a:path>
              </a:pathLst>
            </a:custGeom>
            <a:solidFill>
              <a:srgbClr val="E5B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36672CE6-B655-601F-384C-4D2CFD63E1C2}"/>
              </a:ext>
            </a:extLst>
          </p:cNvPr>
          <p:cNvGrpSpPr>
            <a:grpSpLocks noChangeAspect="1"/>
          </p:cNvGrpSpPr>
          <p:nvPr/>
        </p:nvGrpSpPr>
        <p:grpSpPr>
          <a:xfrm>
            <a:off x="6167010" y="3280197"/>
            <a:ext cx="721838" cy="720000"/>
            <a:chOff x="4516660" y="1853683"/>
            <a:chExt cx="3158681" cy="3150635"/>
          </a:xfrm>
        </p:grpSpPr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5420C336-3C7D-7D0A-6310-9BA55EBD11C8}"/>
                </a:ext>
              </a:extLst>
            </p:cNvPr>
            <p:cNvSpPr/>
            <p:nvPr/>
          </p:nvSpPr>
          <p:spPr bwMode="auto">
            <a:xfrm>
              <a:off x="4516660" y="1853683"/>
              <a:ext cx="3158681" cy="315063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任意多边形 47">
              <a:extLst>
                <a:ext uri="{FF2B5EF4-FFF2-40B4-BE49-F238E27FC236}">
                  <a16:creationId xmlns:a16="http://schemas.microsoft.com/office/drawing/2014/main" id="{B2353245-511A-EB47-4285-83F557FF970A}"/>
                </a:ext>
              </a:extLst>
            </p:cNvPr>
            <p:cNvSpPr/>
            <p:nvPr/>
          </p:nvSpPr>
          <p:spPr bwMode="auto">
            <a:xfrm>
              <a:off x="5419636" y="2361811"/>
              <a:ext cx="1618475" cy="1416166"/>
            </a:xfrm>
            <a:custGeom>
              <a:avLst/>
              <a:gdLst>
                <a:gd name="T0" fmla="*/ 47 w 242"/>
                <a:gd name="T1" fmla="*/ 105 h 212"/>
                <a:gd name="T2" fmla="*/ 21 w 242"/>
                <a:gd name="T3" fmla="*/ 127 h 212"/>
                <a:gd name="T4" fmla="*/ 7 w 242"/>
                <a:gd name="T5" fmla="*/ 115 h 212"/>
                <a:gd name="T6" fmla="*/ 11 w 242"/>
                <a:gd name="T7" fmla="*/ 83 h 212"/>
                <a:gd name="T8" fmla="*/ 1 w 242"/>
                <a:gd name="T9" fmla="*/ 70 h 212"/>
                <a:gd name="T10" fmla="*/ 9 w 242"/>
                <a:gd name="T11" fmla="*/ 55 h 212"/>
                <a:gd name="T12" fmla="*/ 15 w 242"/>
                <a:gd name="T13" fmla="*/ 51 h 212"/>
                <a:gd name="T14" fmla="*/ 16 w 242"/>
                <a:gd name="T15" fmla="*/ 45 h 212"/>
                <a:gd name="T16" fmla="*/ 31 w 242"/>
                <a:gd name="T17" fmla="*/ 21 h 212"/>
                <a:gd name="T18" fmla="*/ 41 w 242"/>
                <a:gd name="T19" fmla="*/ 22 h 212"/>
                <a:gd name="T20" fmla="*/ 67 w 242"/>
                <a:gd name="T21" fmla="*/ 5 h 212"/>
                <a:gd name="T22" fmla="*/ 87 w 242"/>
                <a:gd name="T23" fmla="*/ 12 h 212"/>
                <a:gd name="T24" fmla="*/ 109 w 242"/>
                <a:gd name="T25" fmla="*/ 0 h 212"/>
                <a:gd name="T26" fmla="*/ 132 w 242"/>
                <a:gd name="T27" fmla="*/ 11 h 212"/>
                <a:gd name="T28" fmla="*/ 136 w 242"/>
                <a:gd name="T29" fmla="*/ 14 h 212"/>
                <a:gd name="T30" fmla="*/ 141 w 242"/>
                <a:gd name="T31" fmla="*/ 12 h 212"/>
                <a:gd name="T32" fmla="*/ 166 w 242"/>
                <a:gd name="T33" fmla="*/ 11 h 212"/>
                <a:gd name="T34" fmla="*/ 180 w 242"/>
                <a:gd name="T35" fmla="*/ 33 h 212"/>
                <a:gd name="T36" fmla="*/ 199 w 242"/>
                <a:gd name="T37" fmla="*/ 32 h 212"/>
                <a:gd name="T38" fmla="*/ 212 w 242"/>
                <a:gd name="T39" fmla="*/ 43 h 212"/>
                <a:gd name="T40" fmla="*/ 214 w 242"/>
                <a:gd name="T41" fmla="*/ 52 h 212"/>
                <a:gd name="T42" fmla="*/ 219 w 242"/>
                <a:gd name="T43" fmla="*/ 54 h 212"/>
                <a:gd name="T44" fmla="*/ 235 w 242"/>
                <a:gd name="T45" fmla="*/ 86 h 212"/>
                <a:gd name="T46" fmla="*/ 234 w 242"/>
                <a:gd name="T47" fmla="*/ 93 h 212"/>
                <a:gd name="T48" fmla="*/ 236 w 242"/>
                <a:gd name="T49" fmla="*/ 96 h 212"/>
                <a:gd name="T50" fmla="*/ 239 w 242"/>
                <a:gd name="T51" fmla="*/ 128 h 212"/>
                <a:gd name="T52" fmla="*/ 237 w 242"/>
                <a:gd name="T53" fmla="*/ 133 h 212"/>
                <a:gd name="T54" fmla="*/ 239 w 242"/>
                <a:gd name="T55" fmla="*/ 140 h 212"/>
                <a:gd name="T56" fmla="*/ 235 w 242"/>
                <a:gd name="T57" fmla="*/ 167 h 212"/>
                <a:gd name="T58" fmla="*/ 227 w 242"/>
                <a:gd name="T59" fmla="*/ 177 h 212"/>
                <a:gd name="T60" fmla="*/ 218 w 242"/>
                <a:gd name="T61" fmla="*/ 192 h 212"/>
                <a:gd name="T62" fmla="*/ 196 w 242"/>
                <a:gd name="T63" fmla="*/ 212 h 212"/>
                <a:gd name="T64" fmla="*/ 192 w 242"/>
                <a:gd name="T65" fmla="*/ 212 h 212"/>
                <a:gd name="T66" fmla="*/ 188 w 242"/>
                <a:gd name="T67" fmla="*/ 210 h 212"/>
                <a:gd name="T68" fmla="*/ 183 w 242"/>
                <a:gd name="T69" fmla="*/ 210 h 212"/>
                <a:gd name="T70" fmla="*/ 161 w 242"/>
                <a:gd name="T71" fmla="*/ 196 h 212"/>
                <a:gd name="T72" fmla="*/ 158 w 242"/>
                <a:gd name="T73" fmla="*/ 177 h 212"/>
                <a:gd name="T74" fmla="*/ 159 w 242"/>
                <a:gd name="T75" fmla="*/ 149 h 212"/>
                <a:gd name="T76" fmla="*/ 156 w 242"/>
                <a:gd name="T77" fmla="*/ 133 h 212"/>
                <a:gd name="T78" fmla="*/ 141 w 242"/>
                <a:gd name="T79" fmla="*/ 115 h 212"/>
                <a:gd name="T80" fmla="*/ 125 w 242"/>
                <a:gd name="T81" fmla="*/ 107 h 212"/>
                <a:gd name="T82" fmla="*/ 59 w 242"/>
                <a:gd name="T83" fmla="*/ 10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2" h="212">
                  <a:moveTo>
                    <a:pt x="47" y="105"/>
                  </a:moveTo>
                  <a:cubicBezTo>
                    <a:pt x="37" y="111"/>
                    <a:pt x="33" y="126"/>
                    <a:pt x="21" y="127"/>
                  </a:cubicBezTo>
                  <a:cubicBezTo>
                    <a:pt x="14" y="128"/>
                    <a:pt x="10" y="121"/>
                    <a:pt x="7" y="115"/>
                  </a:cubicBezTo>
                  <a:cubicBezTo>
                    <a:pt x="2" y="104"/>
                    <a:pt x="1" y="92"/>
                    <a:pt x="11" y="83"/>
                  </a:cubicBezTo>
                  <a:cubicBezTo>
                    <a:pt x="5" y="80"/>
                    <a:pt x="1" y="76"/>
                    <a:pt x="1" y="70"/>
                  </a:cubicBezTo>
                  <a:cubicBezTo>
                    <a:pt x="0" y="64"/>
                    <a:pt x="4" y="59"/>
                    <a:pt x="9" y="55"/>
                  </a:cubicBezTo>
                  <a:cubicBezTo>
                    <a:pt x="11" y="54"/>
                    <a:pt x="13" y="53"/>
                    <a:pt x="15" y="51"/>
                  </a:cubicBezTo>
                  <a:cubicBezTo>
                    <a:pt x="16" y="49"/>
                    <a:pt x="16" y="47"/>
                    <a:pt x="16" y="45"/>
                  </a:cubicBezTo>
                  <a:cubicBezTo>
                    <a:pt x="18" y="34"/>
                    <a:pt x="23" y="26"/>
                    <a:pt x="31" y="21"/>
                  </a:cubicBezTo>
                  <a:cubicBezTo>
                    <a:pt x="35" y="18"/>
                    <a:pt x="39" y="18"/>
                    <a:pt x="41" y="22"/>
                  </a:cubicBezTo>
                  <a:cubicBezTo>
                    <a:pt x="46" y="11"/>
                    <a:pt x="56" y="7"/>
                    <a:pt x="67" y="5"/>
                  </a:cubicBezTo>
                  <a:cubicBezTo>
                    <a:pt x="75" y="4"/>
                    <a:pt x="83" y="5"/>
                    <a:pt x="87" y="12"/>
                  </a:cubicBezTo>
                  <a:cubicBezTo>
                    <a:pt x="93" y="6"/>
                    <a:pt x="100" y="1"/>
                    <a:pt x="109" y="0"/>
                  </a:cubicBezTo>
                  <a:cubicBezTo>
                    <a:pt x="119" y="0"/>
                    <a:pt x="126" y="4"/>
                    <a:pt x="132" y="11"/>
                  </a:cubicBezTo>
                  <a:cubicBezTo>
                    <a:pt x="133" y="12"/>
                    <a:pt x="134" y="14"/>
                    <a:pt x="136" y="14"/>
                  </a:cubicBezTo>
                  <a:cubicBezTo>
                    <a:pt x="138" y="14"/>
                    <a:pt x="139" y="13"/>
                    <a:pt x="141" y="12"/>
                  </a:cubicBezTo>
                  <a:cubicBezTo>
                    <a:pt x="149" y="7"/>
                    <a:pt x="157" y="6"/>
                    <a:pt x="166" y="11"/>
                  </a:cubicBezTo>
                  <a:cubicBezTo>
                    <a:pt x="175" y="15"/>
                    <a:pt x="179" y="23"/>
                    <a:pt x="180" y="33"/>
                  </a:cubicBezTo>
                  <a:cubicBezTo>
                    <a:pt x="186" y="32"/>
                    <a:pt x="193" y="30"/>
                    <a:pt x="199" y="32"/>
                  </a:cubicBezTo>
                  <a:cubicBezTo>
                    <a:pt x="205" y="33"/>
                    <a:pt x="210" y="37"/>
                    <a:pt x="212" y="43"/>
                  </a:cubicBezTo>
                  <a:cubicBezTo>
                    <a:pt x="213" y="46"/>
                    <a:pt x="211" y="50"/>
                    <a:pt x="214" y="52"/>
                  </a:cubicBezTo>
                  <a:cubicBezTo>
                    <a:pt x="216" y="53"/>
                    <a:pt x="217" y="53"/>
                    <a:pt x="219" y="54"/>
                  </a:cubicBezTo>
                  <a:cubicBezTo>
                    <a:pt x="233" y="59"/>
                    <a:pt x="240" y="71"/>
                    <a:pt x="235" y="86"/>
                  </a:cubicBezTo>
                  <a:cubicBezTo>
                    <a:pt x="235" y="89"/>
                    <a:pt x="234" y="91"/>
                    <a:pt x="234" y="93"/>
                  </a:cubicBezTo>
                  <a:cubicBezTo>
                    <a:pt x="234" y="95"/>
                    <a:pt x="235" y="95"/>
                    <a:pt x="236" y="96"/>
                  </a:cubicBezTo>
                  <a:cubicBezTo>
                    <a:pt x="241" y="107"/>
                    <a:pt x="242" y="116"/>
                    <a:pt x="239" y="128"/>
                  </a:cubicBezTo>
                  <a:cubicBezTo>
                    <a:pt x="238" y="130"/>
                    <a:pt x="237" y="131"/>
                    <a:pt x="237" y="133"/>
                  </a:cubicBezTo>
                  <a:cubicBezTo>
                    <a:pt x="237" y="136"/>
                    <a:pt x="239" y="137"/>
                    <a:pt x="239" y="140"/>
                  </a:cubicBezTo>
                  <a:cubicBezTo>
                    <a:pt x="242" y="149"/>
                    <a:pt x="240" y="158"/>
                    <a:pt x="235" y="167"/>
                  </a:cubicBezTo>
                  <a:cubicBezTo>
                    <a:pt x="233" y="171"/>
                    <a:pt x="230" y="173"/>
                    <a:pt x="227" y="177"/>
                  </a:cubicBezTo>
                  <a:cubicBezTo>
                    <a:pt x="225" y="181"/>
                    <a:pt x="221" y="188"/>
                    <a:pt x="218" y="192"/>
                  </a:cubicBezTo>
                  <a:cubicBezTo>
                    <a:pt x="212" y="201"/>
                    <a:pt x="206" y="208"/>
                    <a:pt x="196" y="212"/>
                  </a:cubicBezTo>
                  <a:cubicBezTo>
                    <a:pt x="194" y="212"/>
                    <a:pt x="193" y="212"/>
                    <a:pt x="192" y="212"/>
                  </a:cubicBezTo>
                  <a:cubicBezTo>
                    <a:pt x="190" y="211"/>
                    <a:pt x="190" y="210"/>
                    <a:pt x="188" y="210"/>
                  </a:cubicBezTo>
                  <a:cubicBezTo>
                    <a:pt x="186" y="209"/>
                    <a:pt x="185" y="210"/>
                    <a:pt x="183" y="210"/>
                  </a:cubicBezTo>
                  <a:cubicBezTo>
                    <a:pt x="173" y="210"/>
                    <a:pt x="166" y="205"/>
                    <a:pt x="161" y="196"/>
                  </a:cubicBezTo>
                  <a:cubicBezTo>
                    <a:pt x="158" y="191"/>
                    <a:pt x="159" y="184"/>
                    <a:pt x="158" y="177"/>
                  </a:cubicBezTo>
                  <a:cubicBezTo>
                    <a:pt x="158" y="168"/>
                    <a:pt x="159" y="159"/>
                    <a:pt x="159" y="149"/>
                  </a:cubicBezTo>
                  <a:cubicBezTo>
                    <a:pt x="158" y="144"/>
                    <a:pt x="159" y="139"/>
                    <a:pt x="156" y="133"/>
                  </a:cubicBezTo>
                  <a:cubicBezTo>
                    <a:pt x="153" y="126"/>
                    <a:pt x="148" y="120"/>
                    <a:pt x="141" y="115"/>
                  </a:cubicBezTo>
                  <a:cubicBezTo>
                    <a:pt x="136" y="112"/>
                    <a:pt x="132" y="109"/>
                    <a:pt x="125" y="107"/>
                  </a:cubicBezTo>
                  <a:cubicBezTo>
                    <a:pt x="103" y="101"/>
                    <a:pt x="81" y="105"/>
                    <a:pt x="59" y="108"/>
                  </a:cubicBezTo>
                </a:path>
              </a:pathLst>
            </a:custGeom>
            <a:solidFill>
              <a:srgbClr val="242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任意多边形 107">
              <a:extLst>
                <a:ext uri="{FF2B5EF4-FFF2-40B4-BE49-F238E27FC236}">
                  <a16:creationId xmlns:a16="http://schemas.microsoft.com/office/drawing/2014/main" id="{8264DB83-BD85-8941-FE49-8E9D7FA0C082}"/>
                </a:ext>
              </a:extLst>
            </p:cNvPr>
            <p:cNvSpPr/>
            <p:nvPr/>
          </p:nvSpPr>
          <p:spPr bwMode="auto">
            <a:xfrm>
              <a:off x="5326911" y="4202030"/>
              <a:ext cx="1583419" cy="802288"/>
            </a:xfrm>
            <a:custGeom>
              <a:avLst/>
              <a:gdLst>
                <a:gd name="connsiteX0" fmla="*/ 614032 w 1249406"/>
                <a:gd name="connsiteY0" fmla="*/ 775 h 633050"/>
                <a:gd name="connsiteX1" fmla="*/ 633839 w 1249406"/>
                <a:gd name="connsiteY1" fmla="*/ 1022 h 633050"/>
                <a:gd name="connsiteX2" fmla="*/ 765889 w 1249406"/>
                <a:gd name="connsiteY2" fmla="*/ 37917 h 633050"/>
                <a:gd name="connsiteX3" fmla="*/ 1240268 w 1249406"/>
                <a:gd name="connsiteY3" fmla="*/ 394615 h 633050"/>
                <a:gd name="connsiteX4" fmla="*/ 1249406 w 1249406"/>
                <a:gd name="connsiteY4" fmla="*/ 450110 h 633050"/>
                <a:gd name="connsiteX5" fmla="*/ 1091928 w 1249406"/>
                <a:gd name="connsiteY5" fmla="*/ 535368 h 633050"/>
                <a:gd name="connsiteX6" fmla="*/ 606855 w 1249406"/>
                <a:gd name="connsiteY6" fmla="*/ 633050 h 633050"/>
                <a:gd name="connsiteX7" fmla="*/ 121782 w 1249406"/>
                <a:gd name="connsiteY7" fmla="*/ 535368 h 633050"/>
                <a:gd name="connsiteX8" fmla="*/ 4252 w 1249406"/>
                <a:gd name="connsiteY8" fmla="*/ 471737 h 633050"/>
                <a:gd name="connsiteX9" fmla="*/ 1651 w 1249406"/>
                <a:gd name="connsiteY9" fmla="*/ 460725 h 633050"/>
                <a:gd name="connsiteX10" fmla="*/ 0 w 1249406"/>
                <a:gd name="connsiteY10" fmla="*/ 438490 h 633050"/>
                <a:gd name="connsiteX11" fmla="*/ 507071 w 1249406"/>
                <a:gd name="connsiteY11" fmla="*/ 32646 h 633050"/>
                <a:gd name="connsiteX12" fmla="*/ 614032 w 1249406"/>
                <a:gd name="connsiteY12" fmla="*/ 775 h 63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9406" h="633050">
                  <a:moveTo>
                    <a:pt x="614032" y="775"/>
                  </a:moveTo>
                  <a:cubicBezTo>
                    <a:pt x="623935" y="-296"/>
                    <a:pt x="631198" y="-296"/>
                    <a:pt x="633839" y="1022"/>
                  </a:cubicBezTo>
                  <a:cubicBezTo>
                    <a:pt x="649685" y="-4249"/>
                    <a:pt x="734197" y="16834"/>
                    <a:pt x="765889" y="37917"/>
                  </a:cubicBezTo>
                  <a:cubicBezTo>
                    <a:pt x="932272" y="157825"/>
                    <a:pt x="1183579" y="241415"/>
                    <a:pt x="1240268" y="394615"/>
                  </a:cubicBezTo>
                  <a:lnTo>
                    <a:pt x="1249406" y="450110"/>
                  </a:lnTo>
                  <a:lnTo>
                    <a:pt x="1091928" y="535368"/>
                  </a:lnTo>
                  <a:cubicBezTo>
                    <a:pt x="942836" y="598268"/>
                    <a:pt x="778918" y="633050"/>
                    <a:pt x="606855" y="633050"/>
                  </a:cubicBezTo>
                  <a:cubicBezTo>
                    <a:pt x="434792" y="633050"/>
                    <a:pt x="270874" y="598268"/>
                    <a:pt x="121782" y="535368"/>
                  </a:cubicBezTo>
                  <a:lnTo>
                    <a:pt x="4252" y="471737"/>
                  </a:lnTo>
                  <a:lnTo>
                    <a:pt x="1651" y="460725"/>
                  </a:lnTo>
                  <a:cubicBezTo>
                    <a:pt x="0" y="447384"/>
                    <a:pt x="0" y="438490"/>
                    <a:pt x="0" y="438490"/>
                  </a:cubicBezTo>
                  <a:cubicBezTo>
                    <a:pt x="5282" y="238203"/>
                    <a:pt x="306356" y="159143"/>
                    <a:pt x="507071" y="32646"/>
                  </a:cubicBezTo>
                  <a:cubicBezTo>
                    <a:pt x="530840" y="16834"/>
                    <a:pt x="584321" y="3987"/>
                    <a:pt x="614032" y="775"/>
                  </a:cubicBezTo>
                  <a:close/>
                </a:path>
              </a:pathLst>
            </a:custGeom>
            <a:solidFill>
              <a:srgbClr val="FEB0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53" name="任意多边形 58">
              <a:extLst>
                <a:ext uri="{FF2B5EF4-FFF2-40B4-BE49-F238E27FC236}">
                  <a16:creationId xmlns:a16="http://schemas.microsoft.com/office/drawing/2014/main" id="{9F20C2EA-4D9D-A242-7598-ADE8795FECEA}"/>
                </a:ext>
              </a:extLst>
            </p:cNvPr>
            <p:cNvSpPr/>
            <p:nvPr/>
          </p:nvSpPr>
          <p:spPr bwMode="auto">
            <a:xfrm>
              <a:off x="5754009" y="4191024"/>
              <a:ext cx="702464" cy="460815"/>
            </a:xfrm>
            <a:custGeom>
              <a:avLst/>
              <a:gdLst>
                <a:gd name="T0" fmla="*/ 8 w 105"/>
                <a:gd name="T1" fmla="*/ 22 h 69"/>
                <a:gd name="T2" fmla="*/ 49 w 105"/>
                <a:gd name="T3" fmla="*/ 67 h 69"/>
                <a:gd name="T4" fmla="*/ 105 w 105"/>
                <a:gd name="T5" fmla="*/ 24 h 69"/>
                <a:gd name="T6" fmla="*/ 66 w 105"/>
                <a:gd name="T7" fmla="*/ 0 h 69"/>
                <a:gd name="T8" fmla="*/ 36 w 105"/>
                <a:gd name="T9" fmla="*/ 2 h 69"/>
                <a:gd name="T10" fmla="*/ 8 w 105"/>
                <a:gd name="T1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69">
                  <a:moveTo>
                    <a:pt x="8" y="22"/>
                  </a:moveTo>
                  <a:cubicBezTo>
                    <a:pt x="8" y="22"/>
                    <a:pt x="0" y="65"/>
                    <a:pt x="49" y="67"/>
                  </a:cubicBezTo>
                  <a:cubicBezTo>
                    <a:pt x="97" y="69"/>
                    <a:pt x="105" y="24"/>
                    <a:pt x="105" y="24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6" y="2"/>
                    <a:pt x="36" y="2"/>
                    <a:pt x="36" y="2"/>
                  </a:cubicBezTo>
                  <a:lnTo>
                    <a:pt x="8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任意多边形 59">
              <a:extLst>
                <a:ext uri="{FF2B5EF4-FFF2-40B4-BE49-F238E27FC236}">
                  <a16:creationId xmlns:a16="http://schemas.microsoft.com/office/drawing/2014/main" id="{25AA2B9B-B64C-731D-03B4-3160BFB9060C}"/>
                </a:ext>
              </a:extLst>
            </p:cNvPr>
            <p:cNvSpPr/>
            <p:nvPr/>
          </p:nvSpPr>
          <p:spPr bwMode="auto">
            <a:xfrm>
              <a:off x="5947887" y="4224743"/>
              <a:ext cx="334373" cy="306275"/>
            </a:xfrm>
            <a:custGeom>
              <a:avLst/>
              <a:gdLst>
                <a:gd name="T0" fmla="*/ 33 w 50"/>
                <a:gd name="T1" fmla="*/ 7 h 46"/>
                <a:gd name="T2" fmla="*/ 1 w 50"/>
                <a:gd name="T3" fmla="*/ 9 h 46"/>
                <a:gd name="T4" fmla="*/ 1 w 50"/>
                <a:gd name="T5" fmla="*/ 22 h 46"/>
                <a:gd name="T6" fmla="*/ 49 w 50"/>
                <a:gd name="T7" fmla="*/ 23 h 46"/>
                <a:gd name="T8" fmla="*/ 50 w 50"/>
                <a:gd name="T9" fmla="*/ 0 h 46"/>
                <a:gd name="T10" fmla="*/ 33 w 50"/>
                <a:gd name="T11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46">
                  <a:moveTo>
                    <a:pt x="33" y="7"/>
                  </a:moveTo>
                  <a:cubicBezTo>
                    <a:pt x="23" y="10"/>
                    <a:pt x="10" y="10"/>
                    <a:pt x="1" y="9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45"/>
                    <a:pt x="49" y="46"/>
                    <a:pt x="49" y="2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3" y="3"/>
                    <a:pt x="37" y="6"/>
                    <a:pt x="33" y="7"/>
                  </a:cubicBezTo>
                  <a:close/>
                </a:path>
              </a:pathLst>
            </a:custGeom>
            <a:solidFill>
              <a:srgbClr val="EF8E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任意多边形 60">
              <a:extLst>
                <a:ext uri="{FF2B5EF4-FFF2-40B4-BE49-F238E27FC236}">
                  <a16:creationId xmlns:a16="http://schemas.microsoft.com/office/drawing/2014/main" id="{E94CDD01-B09B-852D-9A41-A65920949FC8}"/>
                </a:ext>
              </a:extLst>
            </p:cNvPr>
            <p:cNvSpPr/>
            <p:nvPr/>
          </p:nvSpPr>
          <p:spPr bwMode="auto">
            <a:xfrm>
              <a:off x="5961938" y="3876321"/>
              <a:ext cx="328754" cy="213549"/>
            </a:xfrm>
            <a:custGeom>
              <a:avLst/>
              <a:gdLst>
                <a:gd name="T0" fmla="*/ 49 w 49"/>
                <a:gd name="T1" fmla="*/ 1 h 32"/>
                <a:gd name="T2" fmla="*/ 1 w 49"/>
                <a:gd name="T3" fmla="*/ 0 h 32"/>
                <a:gd name="T4" fmla="*/ 0 w 49"/>
                <a:gd name="T5" fmla="*/ 32 h 32"/>
                <a:gd name="T6" fmla="*/ 48 w 49"/>
                <a:gd name="T7" fmla="*/ 26 h 32"/>
                <a:gd name="T8" fmla="*/ 49 w 49"/>
                <a:gd name="T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2">
                  <a:moveTo>
                    <a:pt x="49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5" y="30"/>
                    <a:pt x="36" y="27"/>
                    <a:pt x="48" y="26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EF8E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任意多边形 61">
              <a:extLst>
                <a:ext uri="{FF2B5EF4-FFF2-40B4-BE49-F238E27FC236}">
                  <a16:creationId xmlns:a16="http://schemas.microsoft.com/office/drawing/2014/main" id="{727CA473-3F8C-03B3-3727-9410595F432D}"/>
                </a:ext>
              </a:extLst>
            </p:cNvPr>
            <p:cNvSpPr/>
            <p:nvPr/>
          </p:nvSpPr>
          <p:spPr bwMode="auto">
            <a:xfrm>
              <a:off x="5956318" y="4050532"/>
              <a:ext cx="325943" cy="241647"/>
            </a:xfrm>
            <a:custGeom>
              <a:avLst/>
              <a:gdLst>
                <a:gd name="T0" fmla="*/ 32 w 49"/>
                <a:gd name="T1" fmla="*/ 33 h 36"/>
                <a:gd name="T2" fmla="*/ 49 w 49"/>
                <a:gd name="T3" fmla="*/ 26 h 36"/>
                <a:gd name="T4" fmla="*/ 49 w 49"/>
                <a:gd name="T5" fmla="*/ 0 h 36"/>
                <a:gd name="T6" fmla="*/ 1 w 49"/>
                <a:gd name="T7" fmla="*/ 6 h 36"/>
                <a:gd name="T8" fmla="*/ 0 w 49"/>
                <a:gd name="T9" fmla="*/ 35 h 36"/>
                <a:gd name="T10" fmla="*/ 32 w 49"/>
                <a:gd name="T11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6">
                  <a:moveTo>
                    <a:pt x="32" y="33"/>
                  </a:moveTo>
                  <a:cubicBezTo>
                    <a:pt x="36" y="32"/>
                    <a:pt x="42" y="29"/>
                    <a:pt x="49" y="2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7" y="1"/>
                    <a:pt x="16" y="4"/>
                    <a:pt x="1" y="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9" y="36"/>
                    <a:pt x="22" y="36"/>
                    <a:pt x="32" y="33"/>
                  </a:cubicBezTo>
                  <a:close/>
                </a:path>
              </a:pathLst>
            </a:custGeom>
            <a:solidFill>
              <a:srgbClr val="E26C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任意多边形 62">
              <a:extLst>
                <a:ext uri="{FF2B5EF4-FFF2-40B4-BE49-F238E27FC236}">
                  <a16:creationId xmlns:a16="http://schemas.microsoft.com/office/drawing/2014/main" id="{14FD56A8-39D3-F52D-EB88-DF3151C80F4A}"/>
                </a:ext>
              </a:extLst>
            </p:cNvPr>
            <p:cNvSpPr/>
            <p:nvPr/>
          </p:nvSpPr>
          <p:spPr bwMode="auto">
            <a:xfrm>
              <a:off x="5433685" y="2550070"/>
              <a:ext cx="1244766" cy="1708392"/>
            </a:xfrm>
            <a:custGeom>
              <a:avLst/>
              <a:gdLst>
                <a:gd name="T0" fmla="*/ 72 w 186"/>
                <a:gd name="T1" fmla="*/ 248 h 256"/>
                <a:gd name="T2" fmla="*/ 72 w 186"/>
                <a:gd name="T3" fmla="*/ 248 h 256"/>
                <a:gd name="T4" fmla="*/ 8 w 186"/>
                <a:gd name="T5" fmla="*/ 157 h 256"/>
                <a:gd name="T6" fmla="*/ 22 w 186"/>
                <a:gd name="T7" fmla="*/ 72 h 256"/>
                <a:gd name="T8" fmla="*/ 114 w 186"/>
                <a:gd name="T9" fmla="*/ 8 h 256"/>
                <a:gd name="T10" fmla="*/ 114 w 186"/>
                <a:gd name="T11" fmla="*/ 8 h 256"/>
                <a:gd name="T12" fmla="*/ 179 w 186"/>
                <a:gd name="T13" fmla="*/ 99 h 256"/>
                <a:gd name="T14" fmla="*/ 164 w 186"/>
                <a:gd name="T15" fmla="*/ 184 h 256"/>
                <a:gd name="T16" fmla="*/ 72 w 186"/>
                <a:gd name="T17" fmla="*/ 24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256">
                  <a:moveTo>
                    <a:pt x="72" y="248"/>
                  </a:moveTo>
                  <a:cubicBezTo>
                    <a:pt x="72" y="248"/>
                    <a:pt x="72" y="248"/>
                    <a:pt x="72" y="248"/>
                  </a:cubicBezTo>
                  <a:cubicBezTo>
                    <a:pt x="29" y="241"/>
                    <a:pt x="0" y="200"/>
                    <a:pt x="8" y="157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30" y="29"/>
                    <a:pt x="71" y="0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57" y="15"/>
                    <a:pt x="186" y="56"/>
                    <a:pt x="179" y="99"/>
                  </a:cubicBezTo>
                  <a:cubicBezTo>
                    <a:pt x="164" y="184"/>
                    <a:pt x="164" y="184"/>
                    <a:pt x="164" y="184"/>
                  </a:cubicBezTo>
                  <a:cubicBezTo>
                    <a:pt x="156" y="227"/>
                    <a:pt x="115" y="256"/>
                    <a:pt x="72" y="248"/>
                  </a:cubicBezTo>
                  <a:close/>
                </a:path>
              </a:pathLst>
            </a:custGeom>
            <a:solidFill>
              <a:srgbClr val="E26C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任意多边形 63">
              <a:extLst>
                <a:ext uri="{FF2B5EF4-FFF2-40B4-BE49-F238E27FC236}">
                  <a16:creationId xmlns:a16="http://schemas.microsoft.com/office/drawing/2014/main" id="{159FE7DF-B7F5-C565-A1E6-E36382A25BAE}"/>
                </a:ext>
              </a:extLst>
            </p:cNvPr>
            <p:cNvSpPr/>
            <p:nvPr/>
          </p:nvSpPr>
          <p:spPr bwMode="auto">
            <a:xfrm>
              <a:off x="5433685" y="2541641"/>
              <a:ext cx="1129562" cy="1697152"/>
            </a:xfrm>
            <a:custGeom>
              <a:avLst/>
              <a:gdLst>
                <a:gd name="T0" fmla="*/ 61 w 169"/>
                <a:gd name="T1" fmla="*/ 247 h 254"/>
                <a:gd name="T2" fmla="*/ 61 w 169"/>
                <a:gd name="T3" fmla="*/ 247 h 254"/>
                <a:gd name="T4" fmla="*/ 7 w 169"/>
                <a:gd name="T5" fmla="*/ 165 h 254"/>
                <a:gd name="T6" fmla="*/ 19 w 169"/>
                <a:gd name="T7" fmla="*/ 66 h 254"/>
                <a:gd name="T8" fmla="*/ 103 w 169"/>
                <a:gd name="T9" fmla="*/ 7 h 254"/>
                <a:gd name="T10" fmla="*/ 103 w 169"/>
                <a:gd name="T11" fmla="*/ 7 h 254"/>
                <a:gd name="T12" fmla="*/ 162 w 169"/>
                <a:gd name="T13" fmla="*/ 91 h 254"/>
                <a:gd name="T14" fmla="*/ 145 w 169"/>
                <a:gd name="T15" fmla="*/ 188 h 254"/>
                <a:gd name="T16" fmla="*/ 61 w 169"/>
                <a:gd name="T17" fmla="*/ 24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254">
                  <a:moveTo>
                    <a:pt x="61" y="247"/>
                  </a:moveTo>
                  <a:cubicBezTo>
                    <a:pt x="61" y="247"/>
                    <a:pt x="61" y="247"/>
                    <a:pt x="61" y="247"/>
                  </a:cubicBezTo>
                  <a:cubicBezTo>
                    <a:pt x="22" y="240"/>
                    <a:pt x="0" y="204"/>
                    <a:pt x="7" y="165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26" y="27"/>
                    <a:pt x="63" y="0"/>
                    <a:pt x="103" y="7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43" y="14"/>
                    <a:pt x="169" y="52"/>
                    <a:pt x="162" y="91"/>
                  </a:cubicBezTo>
                  <a:cubicBezTo>
                    <a:pt x="145" y="188"/>
                    <a:pt x="145" y="188"/>
                    <a:pt x="145" y="188"/>
                  </a:cubicBezTo>
                  <a:cubicBezTo>
                    <a:pt x="139" y="228"/>
                    <a:pt x="101" y="254"/>
                    <a:pt x="61" y="247"/>
                  </a:cubicBezTo>
                  <a:close/>
                </a:path>
              </a:pathLst>
            </a:custGeom>
            <a:solidFill>
              <a:srgbClr val="EF8E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任意多边形 64">
              <a:extLst>
                <a:ext uri="{FF2B5EF4-FFF2-40B4-BE49-F238E27FC236}">
                  <a16:creationId xmlns:a16="http://schemas.microsoft.com/office/drawing/2014/main" id="{76B2C30C-BE18-2AE5-5A82-7CDE084A5075}"/>
                </a:ext>
              </a:extLst>
            </p:cNvPr>
            <p:cNvSpPr/>
            <p:nvPr/>
          </p:nvSpPr>
          <p:spPr bwMode="auto">
            <a:xfrm>
              <a:off x="5633185" y="3322781"/>
              <a:ext cx="140493" cy="207930"/>
            </a:xfrm>
            <a:custGeom>
              <a:avLst/>
              <a:gdLst>
                <a:gd name="T0" fmla="*/ 1 w 21"/>
                <a:gd name="T1" fmla="*/ 14 h 31"/>
                <a:gd name="T2" fmla="*/ 8 w 21"/>
                <a:gd name="T3" fmla="*/ 30 h 31"/>
                <a:gd name="T4" fmla="*/ 19 w 21"/>
                <a:gd name="T5" fmla="*/ 17 h 31"/>
                <a:gd name="T6" fmla="*/ 13 w 21"/>
                <a:gd name="T7" fmla="*/ 1 h 31"/>
                <a:gd name="T8" fmla="*/ 1 w 21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1">
                  <a:moveTo>
                    <a:pt x="1" y="14"/>
                  </a:moveTo>
                  <a:cubicBezTo>
                    <a:pt x="0" y="22"/>
                    <a:pt x="3" y="29"/>
                    <a:pt x="8" y="30"/>
                  </a:cubicBezTo>
                  <a:cubicBezTo>
                    <a:pt x="13" y="31"/>
                    <a:pt x="18" y="25"/>
                    <a:pt x="19" y="17"/>
                  </a:cubicBezTo>
                  <a:cubicBezTo>
                    <a:pt x="21" y="9"/>
                    <a:pt x="18" y="2"/>
                    <a:pt x="13" y="1"/>
                  </a:cubicBezTo>
                  <a:cubicBezTo>
                    <a:pt x="8" y="0"/>
                    <a:pt x="3" y="6"/>
                    <a:pt x="1" y="14"/>
                  </a:cubicBezTo>
                  <a:close/>
                </a:path>
              </a:pathLst>
            </a:custGeom>
            <a:solidFill>
              <a:srgbClr val="242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任意多边形 65">
              <a:extLst>
                <a:ext uri="{FF2B5EF4-FFF2-40B4-BE49-F238E27FC236}">
                  <a16:creationId xmlns:a16="http://schemas.microsoft.com/office/drawing/2014/main" id="{F071248B-51B4-D187-F947-0AFDFD0FA7BF}"/>
                </a:ext>
              </a:extLst>
            </p:cNvPr>
            <p:cNvSpPr/>
            <p:nvPr/>
          </p:nvSpPr>
          <p:spPr bwMode="auto">
            <a:xfrm>
              <a:off x="6122098" y="3415505"/>
              <a:ext cx="140493" cy="207930"/>
            </a:xfrm>
            <a:custGeom>
              <a:avLst/>
              <a:gdLst>
                <a:gd name="T0" fmla="*/ 1 w 21"/>
                <a:gd name="T1" fmla="*/ 14 h 31"/>
                <a:gd name="T2" fmla="*/ 8 w 21"/>
                <a:gd name="T3" fmla="*/ 30 h 31"/>
                <a:gd name="T4" fmla="*/ 19 w 21"/>
                <a:gd name="T5" fmla="*/ 17 h 31"/>
                <a:gd name="T6" fmla="*/ 13 w 21"/>
                <a:gd name="T7" fmla="*/ 1 h 31"/>
                <a:gd name="T8" fmla="*/ 1 w 21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1">
                  <a:moveTo>
                    <a:pt x="1" y="14"/>
                  </a:moveTo>
                  <a:cubicBezTo>
                    <a:pt x="0" y="22"/>
                    <a:pt x="3" y="29"/>
                    <a:pt x="8" y="30"/>
                  </a:cubicBezTo>
                  <a:cubicBezTo>
                    <a:pt x="13" y="31"/>
                    <a:pt x="18" y="25"/>
                    <a:pt x="19" y="17"/>
                  </a:cubicBezTo>
                  <a:cubicBezTo>
                    <a:pt x="21" y="9"/>
                    <a:pt x="18" y="2"/>
                    <a:pt x="13" y="1"/>
                  </a:cubicBezTo>
                  <a:cubicBezTo>
                    <a:pt x="8" y="0"/>
                    <a:pt x="3" y="6"/>
                    <a:pt x="1" y="14"/>
                  </a:cubicBezTo>
                  <a:close/>
                </a:path>
              </a:pathLst>
            </a:custGeom>
            <a:solidFill>
              <a:srgbClr val="242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任意多边形 66">
              <a:extLst>
                <a:ext uri="{FF2B5EF4-FFF2-40B4-BE49-F238E27FC236}">
                  <a16:creationId xmlns:a16="http://schemas.microsoft.com/office/drawing/2014/main" id="{E81393CA-D62D-928C-9589-6CD2C5F86B47}"/>
                </a:ext>
              </a:extLst>
            </p:cNvPr>
            <p:cNvSpPr/>
            <p:nvPr/>
          </p:nvSpPr>
          <p:spPr bwMode="auto">
            <a:xfrm>
              <a:off x="6442422" y="3468894"/>
              <a:ext cx="368092" cy="455196"/>
            </a:xfrm>
            <a:custGeom>
              <a:avLst/>
              <a:gdLst>
                <a:gd name="T0" fmla="*/ 5 w 55"/>
                <a:gd name="T1" fmla="*/ 29 h 68"/>
                <a:gd name="T2" fmla="*/ 17 w 55"/>
                <a:gd name="T3" fmla="*/ 65 h 68"/>
                <a:gd name="T4" fmla="*/ 50 w 55"/>
                <a:gd name="T5" fmla="*/ 39 h 68"/>
                <a:gd name="T6" fmla="*/ 38 w 55"/>
                <a:gd name="T7" fmla="*/ 3 h 68"/>
                <a:gd name="T8" fmla="*/ 5 w 55"/>
                <a:gd name="T9" fmla="*/ 2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8">
                  <a:moveTo>
                    <a:pt x="5" y="29"/>
                  </a:moveTo>
                  <a:cubicBezTo>
                    <a:pt x="0" y="47"/>
                    <a:pt x="5" y="63"/>
                    <a:pt x="17" y="65"/>
                  </a:cubicBezTo>
                  <a:cubicBezTo>
                    <a:pt x="29" y="68"/>
                    <a:pt x="44" y="56"/>
                    <a:pt x="50" y="39"/>
                  </a:cubicBezTo>
                  <a:cubicBezTo>
                    <a:pt x="55" y="21"/>
                    <a:pt x="50" y="5"/>
                    <a:pt x="38" y="3"/>
                  </a:cubicBezTo>
                  <a:cubicBezTo>
                    <a:pt x="26" y="0"/>
                    <a:pt x="11" y="12"/>
                    <a:pt x="5" y="29"/>
                  </a:cubicBezTo>
                  <a:close/>
                </a:path>
              </a:pathLst>
            </a:custGeom>
            <a:solidFill>
              <a:srgbClr val="E26C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任意多边形 67">
              <a:extLst>
                <a:ext uri="{FF2B5EF4-FFF2-40B4-BE49-F238E27FC236}">
                  <a16:creationId xmlns:a16="http://schemas.microsoft.com/office/drawing/2014/main" id="{1E9A446B-947A-3A64-D542-9BED7320F352}"/>
                </a:ext>
              </a:extLst>
            </p:cNvPr>
            <p:cNvSpPr/>
            <p:nvPr/>
          </p:nvSpPr>
          <p:spPr bwMode="auto">
            <a:xfrm>
              <a:off x="5487072" y="2420817"/>
              <a:ext cx="1371209" cy="1123941"/>
            </a:xfrm>
            <a:custGeom>
              <a:avLst/>
              <a:gdLst>
                <a:gd name="T0" fmla="*/ 3 w 205"/>
                <a:gd name="T1" fmla="*/ 60 h 168"/>
                <a:gd name="T2" fmla="*/ 3 w 205"/>
                <a:gd name="T3" fmla="*/ 54 h 168"/>
                <a:gd name="T4" fmla="*/ 8 w 205"/>
                <a:gd name="T5" fmla="*/ 43 h 168"/>
                <a:gd name="T6" fmla="*/ 23 w 205"/>
                <a:gd name="T7" fmla="*/ 24 h 168"/>
                <a:gd name="T8" fmla="*/ 36 w 205"/>
                <a:gd name="T9" fmla="*/ 16 h 168"/>
                <a:gd name="T10" fmla="*/ 169 w 205"/>
                <a:gd name="T11" fmla="*/ 35 h 168"/>
                <a:gd name="T12" fmla="*/ 172 w 205"/>
                <a:gd name="T13" fmla="*/ 41 h 168"/>
                <a:gd name="T14" fmla="*/ 200 w 205"/>
                <a:gd name="T15" fmla="*/ 82 h 168"/>
                <a:gd name="T16" fmla="*/ 205 w 205"/>
                <a:gd name="T17" fmla="*/ 93 h 168"/>
                <a:gd name="T18" fmla="*/ 205 w 205"/>
                <a:gd name="T19" fmla="*/ 102 h 168"/>
                <a:gd name="T20" fmla="*/ 181 w 205"/>
                <a:gd name="T21" fmla="*/ 157 h 168"/>
                <a:gd name="T22" fmla="*/ 173 w 205"/>
                <a:gd name="T23" fmla="*/ 163 h 168"/>
                <a:gd name="T24" fmla="*/ 169 w 205"/>
                <a:gd name="T25" fmla="*/ 164 h 168"/>
                <a:gd name="T26" fmla="*/ 149 w 205"/>
                <a:gd name="T27" fmla="*/ 157 h 168"/>
                <a:gd name="T28" fmla="*/ 149 w 205"/>
                <a:gd name="T29" fmla="*/ 157 h 168"/>
                <a:gd name="T30" fmla="*/ 148 w 205"/>
                <a:gd name="T31" fmla="*/ 156 h 168"/>
                <a:gd name="T32" fmla="*/ 144 w 205"/>
                <a:gd name="T33" fmla="*/ 116 h 168"/>
                <a:gd name="T34" fmla="*/ 126 w 205"/>
                <a:gd name="T35" fmla="*/ 99 h 168"/>
                <a:gd name="T36" fmla="*/ 6 w 205"/>
                <a:gd name="T37" fmla="*/ 104 h 168"/>
                <a:gd name="T38" fmla="*/ 1 w 205"/>
                <a:gd name="T39" fmla="*/ 87 h 168"/>
                <a:gd name="T40" fmla="*/ 0 w 205"/>
                <a:gd name="T41" fmla="*/ 78 h 168"/>
                <a:gd name="T42" fmla="*/ 3 w 205"/>
                <a:gd name="T43" fmla="*/ 6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5" h="168">
                  <a:moveTo>
                    <a:pt x="3" y="60"/>
                  </a:moveTo>
                  <a:cubicBezTo>
                    <a:pt x="3" y="58"/>
                    <a:pt x="3" y="56"/>
                    <a:pt x="3" y="54"/>
                  </a:cubicBezTo>
                  <a:cubicBezTo>
                    <a:pt x="3" y="50"/>
                    <a:pt x="5" y="46"/>
                    <a:pt x="8" y="43"/>
                  </a:cubicBezTo>
                  <a:cubicBezTo>
                    <a:pt x="13" y="37"/>
                    <a:pt x="18" y="31"/>
                    <a:pt x="23" y="24"/>
                  </a:cubicBezTo>
                  <a:cubicBezTo>
                    <a:pt x="25" y="19"/>
                    <a:pt x="30" y="16"/>
                    <a:pt x="36" y="16"/>
                  </a:cubicBezTo>
                  <a:cubicBezTo>
                    <a:pt x="95" y="18"/>
                    <a:pt x="138" y="0"/>
                    <a:pt x="169" y="35"/>
                  </a:cubicBezTo>
                  <a:cubicBezTo>
                    <a:pt x="170" y="37"/>
                    <a:pt x="171" y="39"/>
                    <a:pt x="172" y="41"/>
                  </a:cubicBezTo>
                  <a:cubicBezTo>
                    <a:pt x="176" y="57"/>
                    <a:pt x="187" y="71"/>
                    <a:pt x="200" y="82"/>
                  </a:cubicBezTo>
                  <a:cubicBezTo>
                    <a:pt x="203" y="85"/>
                    <a:pt x="205" y="89"/>
                    <a:pt x="205" y="93"/>
                  </a:cubicBezTo>
                  <a:cubicBezTo>
                    <a:pt x="205" y="96"/>
                    <a:pt x="205" y="99"/>
                    <a:pt x="205" y="102"/>
                  </a:cubicBezTo>
                  <a:cubicBezTo>
                    <a:pt x="205" y="123"/>
                    <a:pt x="188" y="147"/>
                    <a:pt x="181" y="157"/>
                  </a:cubicBezTo>
                  <a:cubicBezTo>
                    <a:pt x="179" y="160"/>
                    <a:pt x="176" y="162"/>
                    <a:pt x="173" y="163"/>
                  </a:cubicBezTo>
                  <a:cubicBezTo>
                    <a:pt x="172" y="163"/>
                    <a:pt x="171" y="164"/>
                    <a:pt x="169" y="164"/>
                  </a:cubicBezTo>
                  <a:cubicBezTo>
                    <a:pt x="162" y="168"/>
                    <a:pt x="152" y="165"/>
                    <a:pt x="149" y="157"/>
                  </a:cubicBezTo>
                  <a:cubicBezTo>
                    <a:pt x="149" y="157"/>
                    <a:pt x="149" y="157"/>
                    <a:pt x="149" y="157"/>
                  </a:cubicBezTo>
                  <a:cubicBezTo>
                    <a:pt x="148" y="156"/>
                    <a:pt x="148" y="156"/>
                    <a:pt x="148" y="156"/>
                  </a:cubicBezTo>
                  <a:cubicBezTo>
                    <a:pt x="147" y="152"/>
                    <a:pt x="142" y="136"/>
                    <a:pt x="144" y="116"/>
                  </a:cubicBezTo>
                  <a:cubicBezTo>
                    <a:pt x="145" y="106"/>
                    <a:pt x="136" y="97"/>
                    <a:pt x="126" y="99"/>
                  </a:cubicBezTo>
                  <a:cubicBezTo>
                    <a:pt x="102" y="103"/>
                    <a:pt x="61" y="108"/>
                    <a:pt x="6" y="104"/>
                  </a:cubicBezTo>
                  <a:cubicBezTo>
                    <a:pt x="5" y="98"/>
                    <a:pt x="3" y="92"/>
                    <a:pt x="1" y="87"/>
                  </a:cubicBezTo>
                  <a:cubicBezTo>
                    <a:pt x="0" y="84"/>
                    <a:pt x="0" y="81"/>
                    <a:pt x="0" y="78"/>
                  </a:cubicBezTo>
                  <a:cubicBezTo>
                    <a:pt x="2" y="72"/>
                    <a:pt x="3" y="66"/>
                    <a:pt x="3" y="60"/>
                  </a:cubicBezTo>
                  <a:close/>
                </a:path>
              </a:pathLst>
            </a:custGeom>
            <a:solidFill>
              <a:srgbClr val="242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任意多边形 68">
              <a:extLst>
                <a:ext uri="{FF2B5EF4-FFF2-40B4-BE49-F238E27FC236}">
                  <a16:creationId xmlns:a16="http://schemas.microsoft.com/office/drawing/2014/main" id="{FE761606-754E-58D0-2CF7-11A84AAE79C7}"/>
                </a:ext>
              </a:extLst>
            </p:cNvPr>
            <p:cNvSpPr/>
            <p:nvPr/>
          </p:nvSpPr>
          <p:spPr bwMode="auto">
            <a:xfrm>
              <a:off x="5621945" y="3783597"/>
              <a:ext cx="421479" cy="207930"/>
            </a:xfrm>
            <a:custGeom>
              <a:avLst/>
              <a:gdLst>
                <a:gd name="T0" fmla="*/ 42 w 63"/>
                <a:gd name="T1" fmla="*/ 20 h 31"/>
                <a:gd name="T2" fmla="*/ 56 w 63"/>
                <a:gd name="T3" fmla="*/ 25 h 31"/>
                <a:gd name="T4" fmla="*/ 63 w 63"/>
                <a:gd name="T5" fmla="*/ 7 h 31"/>
                <a:gd name="T6" fmla="*/ 26 w 63"/>
                <a:gd name="T7" fmla="*/ 9 h 31"/>
                <a:gd name="T8" fmla="*/ 1 w 63"/>
                <a:gd name="T9" fmla="*/ 0 h 31"/>
                <a:gd name="T10" fmla="*/ 14 w 63"/>
                <a:gd name="T11" fmla="*/ 31 h 31"/>
                <a:gd name="T12" fmla="*/ 42 w 63"/>
                <a:gd name="T13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31">
                  <a:moveTo>
                    <a:pt x="42" y="20"/>
                  </a:moveTo>
                  <a:cubicBezTo>
                    <a:pt x="48" y="21"/>
                    <a:pt x="52" y="23"/>
                    <a:pt x="56" y="25"/>
                  </a:cubicBezTo>
                  <a:cubicBezTo>
                    <a:pt x="62" y="17"/>
                    <a:pt x="63" y="7"/>
                    <a:pt x="63" y="7"/>
                  </a:cubicBezTo>
                  <a:cubicBezTo>
                    <a:pt x="63" y="7"/>
                    <a:pt x="40" y="13"/>
                    <a:pt x="26" y="9"/>
                  </a:cubicBezTo>
                  <a:cubicBezTo>
                    <a:pt x="12" y="6"/>
                    <a:pt x="1" y="0"/>
                    <a:pt x="1" y="0"/>
                  </a:cubicBezTo>
                  <a:cubicBezTo>
                    <a:pt x="1" y="0"/>
                    <a:pt x="0" y="21"/>
                    <a:pt x="14" y="31"/>
                  </a:cubicBezTo>
                  <a:cubicBezTo>
                    <a:pt x="19" y="24"/>
                    <a:pt x="27" y="18"/>
                    <a:pt x="42" y="20"/>
                  </a:cubicBezTo>
                  <a:close/>
                </a:path>
              </a:pathLst>
            </a:custGeom>
            <a:solidFill>
              <a:srgbClr val="242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任意多边形 69">
              <a:extLst>
                <a:ext uri="{FF2B5EF4-FFF2-40B4-BE49-F238E27FC236}">
                  <a16:creationId xmlns:a16="http://schemas.microsoft.com/office/drawing/2014/main" id="{9CC283B7-35AB-D437-F7B7-31362074F3F6}"/>
                </a:ext>
              </a:extLst>
            </p:cNvPr>
            <p:cNvSpPr/>
            <p:nvPr/>
          </p:nvSpPr>
          <p:spPr bwMode="auto">
            <a:xfrm>
              <a:off x="5714671" y="3904420"/>
              <a:ext cx="280985" cy="132064"/>
            </a:xfrm>
            <a:custGeom>
              <a:avLst/>
              <a:gdLst>
                <a:gd name="T0" fmla="*/ 42 w 42"/>
                <a:gd name="T1" fmla="*/ 7 h 20"/>
                <a:gd name="T2" fmla="*/ 28 w 42"/>
                <a:gd name="T3" fmla="*/ 2 h 20"/>
                <a:gd name="T4" fmla="*/ 0 w 42"/>
                <a:gd name="T5" fmla="*/ 13 h 20"/>
                <a:gd name="T6" fmla="*/ 14 w 42"/>
                <a:gd name="T7" fmla="*/ 19 h 20"/>
                <a:gd name="T8" fmla="*/ 42 w 42"/>
                <a:gd name="T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0">
                  <a:moveTo>
                    <a:pt x="42" y="7"/>
                  </a:moveTo>
                  <a:cubicBezTo>
                    <a:pt x="38" y="5"/>
                    <a:pt x="34" y="3"/>
                    <a:pt x="28" y="2"/>
                  </a:cubicBezTo>
                  <a:cubicBezTo>
                    <a:pt x="13" y="0"/>
                    <a:pt x="5" y="6"/>
                    <a:pt x="0" y="13"/>
                  </a:cubicBezTo>
                  <a:cubicBezTo>
                    <a:pt x="3" y="16"/>
                    <a:pt x="8" y="18"/>
                    <a:pt x="14" y="19"/>
                  </a:cubicBezTo>
                  <a:cubicBezTo>
                    <a:pt x="28" y="20"/>
                    <a:pt x="37" y="14"/>
                    <a:pt x="42" y="7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任意多边形 83">
              <a:extLst>
                <a:ext uri="{FF2B5EF4-FFF2-40B4-BE49-F238E27FC236}">
                  <a16:creationId xmlns:a16="http://schemas.microsoft.com/office/drawing/2014/main" id="{6F96D99A-2FAB-027F-D852-A87968CB474C}"/>
                </a:ext>
              </a:extLst>
            </p:cNvPr>
            <p:cNvSpPr/>
            <p:nvPr/>
          </p:nvSpPr>
          <p:spPr bwMode="auto">
            <a:xfrm>
              <a:off x="5613516" y="3210386"/>
              <a:ext cx="179830" cy="59007"/>
            </a:xfrm>
            <a:custGeom>
              <a:avLst/>
              <a:gdLst>
                <a:gd name="T0" fmla="*/ 2 w 27"/>
                <a:gd name="T1" fmla="*/ 9 h 9"/>
                <a:gd name="T2" fmla="*/ 3 w 27"/>
                <a:gd name="T3" fmla="*/ 9 h 9"/>
                <a:gd name="T4" fmla="*/ 24 w 27"/>
                <a:gd name="T5" fmla="*/ 8 h 9"/>
                <a:gd name="T6" fmla="*/ 26 w 27"/>
                <a:gd name="T7" fmla="*/ 7 h 9"/>
                <a:gd name="T8" fmla="*/ 25 w 27"/>
                <a:gd name="T9" fmla="*/ 4 h 9"/>
                <a:gd name="T10" fmla="*/ 2 w 27"/>
                <a:gd name="T11" fmla="*/ 5 h 9"/>
                <a:gd name="T12" fmla="*/ 1 w 27"/>
                <a:gd name="T13" fmla="*/ 7 h 9"/>
                <a:gd name="T14" fmla="*/ 2 w 27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9">
                  <a:moveTo>
                    <a:pt x="2" y="9"/>
                  </a:moveTo>
                  <a:cubicBezTo>
                    <a:pt x="2" y="9"/>
                    <a:pt x="3" y="9"/>
                    <a:pt x="3" y="9"/>
                  </a:cubicBezTo>
                  <a:cubicBezTo>
                    <a:pt x="13" y="5"/>
                    <a:pt x="23" y="8"/>
                    <a:pt x="24" y="8"/>
                  </a:cubicBezTo>
                  <a:cubicBezTo>
                    <a:pt x="25" y="9"/>
                    <a:pt x="26" y="8"/>
                    <a:pt x="26" y="7"/>
                  </a:cubicBezTo>
                  <a:cubicBezTo>
                    <a:pt x="27" y="6"/>
                    <a:pt x="26" y="5"/>
                    <a:pt x="25" y="4"/>
                  </a:cubicBezTo>
                  <a:cubicBezTo>
                    <a:pt x="24" y="4"/>
                    <a:pt x="14" y="0"/>
                    <a:pt x="2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242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任意多边形 84">
              <a:extLst>
                <a:ext uri="{FF2B5EF4-FFF2-40B4-BE49-F238E27FC236}">
                  <a16:creationId xmlns:a16="http://schemas.microsoft.com/office/drawing/2014/main" id="{D1D44B06-0225-84DE-2808-416992AF5DD0}"/>
                </a:ext>
              </a:extLst>
            </p:cNvPr>
            <p:cNvSpPr/>
            <p:nvPr/>
          </p:nvSpPr>
          <p:spPr bwMode="auto">
            <a:xfrm>
              <a:off x="6169867" y="3308730"/>
              <a:ext cx="165782" cy="87107"/>
            </a:xfrm>
            <a:custGeom>
              <a:avLst/>
              <a:gdLst>
                <a:gd name="T0" fmla="*/ 23 w 25"/>
                <a:gd name="T1" fmla="*/ 13 h 13"/>
                <a:gd name="T2" fmla="*/ 24 w 25"/>
                <a:gd name="T3" fmla="*/ 13 h 13"/>
                <a:gd name="T4" fmla="*/ 24 w 25"/>
                <a:gd name="T5" fmla="*/ 10 h 13"/>
                <a:gd name="T6" fmla="*/ 3 w 25"/>
                <a:gd name="T7" fmla="*/ 0 h 13"/>
                <a:gd name="T8" fmla="*/ 0 w 25"/>
                <a:gd name="T9" fmla="*/ 2 h 13"/>
                <a:gd name="T10" fmla="*/ 2 w 25"/>
                <a:gd name="T11" fmla="*/ 5 h 13"/>
                <a:gd name="T12" fmla="*/ 21 w 25"/>
                <a:gd name="T13" fmla="*/ 13 h 13"/>
                <a:gd name="T14" fmla="*/ 23 w 25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3">
                  <a:moveTo>
                    <a:pt x="23" y="13"/>
                  </a:moveTo>
                  <a:cubicBezTo>
                    <a:pt x="23" y="13"/>
                    <a:pt x="24" y="13"/>
                    <a:pt x="24" y="13"/>
                  </a:cubicBezTo>
                  <a:cubicBezTo>
                    <a:pt x="25" y="12"/>
                    <a:pt x="25" y="10"/>
                    <a:pt x="24" y="10"/>
                  </a:cubicBezTo>
                  <a:cubicBezTo>
                    <a:pt x="15" y="1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5"/>
                    <a:pt x="13" y="5"/>
                    <a:pt x="21" y="13"/>
                  </a:cubicBezTo>
                  <a:cubicBezTo>
                    <a:pt x="21" y="13"/>
                    <a:pt x="22" y="13"/>
                    <a:pt x="23" y="13"/>
                  </a:cubicBezTo>
                  <a:close/>
                </a:path>
              </a:pathLst>
            </a:custGeom>
            <a:solidFill>
              <a:srgbClr val="242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任意多边形 85">
              <a:extLst>
                <a:ext uri="{FF2B5EF4-FFF2-40B4-BE49-F238E27FC236}">
                  <a16:creationId xmlns:a16="http://schemas.microsoft.com/office/drawing/2014/main" id="{240563F9-13A3-23E0-4649-7A925FAA4B82}"/>
                </a:ext>
              </a:extLst>
            </p:cNvPr>
            <p:cNvSpPr/>
            <p:nvPr/>
          </p:nvSpPr>
          <p:spPr bwMode="auto">
            <a:xfrm>
              <a:off x="5768057" y="3370547"/>
              <a:ext cx="188260" cy="314704"/>
            </a:xfrm>
            <a:custGeom>
              <a:avLst/>
              <a:gdLst>
                <a:gd name="T0" fmla="*/ 14 w 28"/>
                <a:gd name="T1" fmla="*/ 47 h 47"/>
                <a:gd name="T2" fmla="*/ 16 w 28"/>
                <a:gd name="T3" fmla="*/ 45 h 47"/>
                <a:gd name="T4" fmla="*/ 14 w 28"/>
                <a:gd name="T5" fmla="*/ 43 h 47"/>
                <a:gd name="T6" fmla="*/ 5 w 28"/>
                <a:gd name="T7" fmla="*/ 39 h 47"/>
                <a:gd name="T8" fmla="*/ 5 w 28"/>
                <a:gd name="T9" fmla="*/ 34 h 47"/>
                <a:gd name="T10" fmla="*/ 8 w 28"/>
                <a:gd name="T11" fmla="*/ 31 h 47"/>
                <a:gd name="T12" fmla="*/ 16 w 28"/>
                <a:gd name="T13" fmla="*/ 32 h 47"/>
                <a:gd name="T14" fmla="*/ 18 w 28"/>
                <a:gd name="T15" fmla="*/ 32 h 47"/>
                <a:gd name="T16" fmla="*/ 19 w 28"/>
                <a:gd name="T17" fmla="*/ 31 h 47"/>
                <a:gd name="T18" fmla="*/ 28 w 28"/>
                <a:gd name="T19" fmla="*/ 3 h 47"/>
                <a:gd name="T20" fmla="*/ 27 w 28"/>
                <a:gd name="T21" fmla="*/ 0 h 47"/>
                <a:gd name="T22" fmla="*/ 24 w 28"/>
                <a:gd name="T23" fmla="*/ 2 h 47"/>
                <a:gd name="T24" fmla="*/ 16 w 28"/>
                <a:gd name="T25" fmla="*/ 27 h 47"/>
                <a:gd name="T26" fmla="*/ 6 w 28"/>
                <a:gd name="T27" fmla="*/ 27 h 47"/>
                <a:gd name="T28" fmla="*/ 1 w 28"/>
                <a:gd name="T29" fmla="*/ 33 h 47"/>
                <a:gd name="T30" fmla="*/ 2 w 28"/>
                <a:gd name="T31" fmla="*/ 41 h 47"/>
                <a:gd name="T32" fmla="*/ 13 w 28"/>
                <a:gd name="T33" fmla="*/ 47 h 47"/>
                <a:gd name="T34" fmla="*/ 14 w 28"/>
                <a:gd name="T3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47">
                  <a:moveTo>
                    <a:pt x="14" y="47"/>
                  </a:moveTo>
                  <a:cubicBezTo>
                    <a:pt x="15" y="47"/>
                    <a:pt x="16" y="46"/>
                    <a:pt x="16" y="45"/>
                  </a:cubicBezTo>
                  <a:cubicBezTo>
                    <a:pt x="16" y="44"/>
                    <a:pt x="15" y="43"/>
                    <a:pt x="14" y="43"/>
                  </a:cubicBezTo>
                  <a:cubicBezTo>
                    <a:pt x="12" y="43"/>
                    <a:pt x="7" y="42"/>
                    <a:pt x="5" y="39"/>
                  </a:cubicBezTo>
                  <a:cubicBezTo>
                    <a:pt x="4" y="38"/>
                    <a:pt x="4" y="36"/>
                    <a:pt x="5" y="34"/>
                  </a:cubicBezTo>
                  <a:cubicBezTo>
                    <a:pt x="5" y="32"/>
                    <a:pt x="6" y="31"/>
                    <a:pt x="8" y="31"/>
                  </a:cubicBezTo>
                  <a:cubicBezTo>
                    <a:pt x="11" y="29"/>
                    <a:pt x="15" y="31"/>
                    <a:pt x="16" y="32"/>
                  </a:cubicBezTo>
                  <a:cubicBezTo>
                    <a:pt x="16" y="32"/>
                    <a:pt x="17" y="32"/>
                    <a:pt x="18" y="32"/>
                  </a:cubicBezTo>
                  <a:cubicBezTo>
                    <a:pt x="18" y="32"/>
                    <a:pt x="19" y="31"/>
                    <a:pt x="19" y="31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2"/>
                    <a:pt x="28" y="1"/>
                    <a:pt x="27" y="0"/>
                  </a:cubicBezTo>
                  <a:cubicBezTo>
                    <a:pt x="26" y="0"/>
                    <a:pt x="24" y="1"/>
                    <a:pt x="24" y="2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3" y="26"/>
                    <a:pt x="10" y="25"/>
                    <a:pt x="6" y="27"/>
                  </a:cubicBezTo>
                  <a:cubicBezTo>
                    <a:pt x="4" y="28"/>
                    <a:pt x="2" y="30"/>
                    <a:pt x="1" y="33"/>
                  </a:cubicBezTo>
                  <a:cubicBezTo>
                    <a:pt x="0" y="36"/>
                    <a:pt x="0" y="39"/>
                    <a:pt x="2" y="41"/>
                  </a:cubicBezTo>
                  <a:cubicBezTo>
                    <a:pt x="5" y="46"/>
                    <a:pt x="13" y="47"/>
                    <a:pt x="13" y="47"/>
                  </a:cubicBezTo>
                  <a:cubicBezTo>
                    <a:pt x="14" y="47"/>
                    <a:pt x="14" y="47"/>
                    <a:pt x="14" y="47"/>
                  </a:cubicBezTo>
                  <a:close/>
                </a:path>
              </a:pathLst>
            </a:custGeom>
            <a:solidFill>
              <a:srgbClr val="E26C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8" name="文本框 67">
            <a:extLst>
              <a:ext uri="{FF2B5EF4-FFF2-40B4-BE49-F238E27FC236}">
                <a16:creationId xmlns:a16="http://schemas.microsoft.com/office/drawing/2014/main" id="{7B53331E-42C6-7E35-D31C-FAE059B53F36}"/>
              </a:ext>
            </a:extLst>
          </p:cNvPr>
          <p:cNvSpPr txBox="1"/>
          <p:nvPr/>
        </p:nvSpPr>
        <p:spPr>
          <a:xfrm>
            <a:off x="336873" y="283991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Alice</a:t>
            </a:r>
            <a:endParaRPr lang="zh-CN" altLang="en-US"/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AF01F857-7752-A431-2521-E8B0D7DCDA2A}"/>
              </a:ext>
            </a:extLst>
          </p:cNvPr>
          <p:cNvSpPr txBox="1"/>
          <p:nvPr/>
        </p:nvSpPr>
        <p:spPr>
          <a:xfrm>
            <a:off x="6247318" y="3997075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Bob</a:t>
            </a:r>
            <a:endParaRPr lang="zh-CN" altLang="en-US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B7CE389-A0CC-6B9F-C36E-EE8A4FA713B4}"/>
              </a:ext>
            </a:extLst>
          </p:cNvPr>
          <p:cNvGrpSpPr/>
          <p:nvPr/>
        </p:nvGrpSpPr>
        <p:grpSpPr>
          <a:xfrm>
            <a:off x="1382613" y="1910881"/>
            <a:ext cx="4631969" cy="2488027"/>
            <a:chOff x="1382613" y="1910881"/>
            <a:chExt cx="4631969" cy="2488027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4523F734-D352-3B97-2714-C1287803288A}"/>
                </a:ext>
              </a:extLst>
            </p:cNvPr>
            <p:cNvGrpSpPr/>
            <p:nvPr/>
          </p:nvGrpSpPr>
          <p:grpSpPr>
            <a:xfrm>
              <a:off x="1382613" y="1931328"/>
              <a:ext cx="4631969" cy="2467580"/>
              <a:chOff x="1328560" y="1978254"/>
              <a:chExt cx="4728378" cy="2338177"/>
            </a:xfrm>
          </p:grpSpPr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2BB1960D-EC40-4171-8B65-E398D8C1A157}"/>
                  </a:ext>
                </a:extLst>
              </p:cNvPr>
              <p:cNvGrpSpPr/>
              <p:nvPr/>
            </p:nvGrpSpPr>
            <p:grpSpPr>
              <a:xfrm>
                <a:off x="1328560" y="1978254"/>
                <a:ext cx="4728378" cy="1974851"/>
                <a:chOff x="1359040" y="2039214"/>
                <a:chExt cx="4728378" cy="1974851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B73EF510-FE04-E7B8-32F8-1FD50542A953}"/>
                    </a:ext>
                  </a:extLst>
                </p:cNvPr>
                <p:cNvGrpSpPr/>
                <p:nvPr/>
              </p:nvGrpSpPr>
              <p:grpSpPr>
                <a:xfrm>
                  <a:off x="1359040" y="2039214"/>
                  <a:ext cx="4316216" cy="1974851"/>
                  <a:chOff x="764680" y="2442600"/>
                  <a:chExt cx="4316216" cy="1974851"/>
                </a:xfrm>
              </p:grpSpPr>
              <p:pic>
                <p:nvPicPr>
                  <p:cNvPr id="12" name="图片 11">
                    <a:extLst>
                      <a:ext uri="{FF2B5EF4-FFF2-40B4-BE49-F238E27FC236}">
                        <a16:creationId xmlns:a16="http://schemas.microsoft.com/office/drawing/2014/main" id="{CD708217-386E-933D-DF4C-394D1F25564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80336" b="74405"/>
                  <a:stretch/>
                </p:blipFill>
                <p:spPr>
                  <a:xfrm>
                    <a:off x="764680" y="2442600"/>
                    <a:ext cx="2194316" cy="1962000"/>
                  </a:xfrm>
                  <a:prstGeom prst="rect">
                    <a:avLst/>
                  </a:prstGeom>
                </p:spPr>
              </p:pic>
              <p:pic>
                <p:nvPicPr>
                  <p:cNvPr id="7" name="图片 6">
                    <a:extLst>
                      <a:ext uri="{FF2B5EF4-FFF2-40B4-BE49-F238E27FC236}">
                        <a16:creationId xmlns:a16="http://schemas.microsoft.com/office/drawing/2014/main" id="{F517D887-37FD-2091-5FC1-2ED6A0CE7EB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0776" r="5580" b="13227"/>
                  <a:stretch/>
                </p:blipFill>
                <p:spPr>
                  <a:xfrm>
                    <a:off x="2942496" y="2448291"/>
                    <a:ext cx="2138400" cy="1969160"/>
                  </a:xfrm>
                  <a:prstGeom prst="rect">
                    <a:avLst/>
                  </a:prstGeom>
                </p:spPr>
              </p:pic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文本框 14">
                      <a:extLst>
                        <a:ext uri="{FF2B5EF4-FFF2-40B4-BE49-F238E27FC236}">
                          <a16:creationId xmlns:a16="http://schemas.microsoft.com/office/drawing/2014/main" id="{15E6F310-5989-BF19-C8A2-C28A39AA3CE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24643" y="3429000"/>
                      <a:ext cx="462775" cy="36212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zh-CN" altLang="en-US" sz="1600" b="1" i="1" smtClean="0">
                                <a:latin typeface="Cambria Math" panose="02040503050406030204" pitchFamily="18" charset="0"/>
                              </a:rPr>
                              <m:t>𝝍</m:t>
                            </m:r>
                          </m:oMath>
                        </m:oMathPara>
                      </a14:m>
                      <a:endParaRPr lang="zh-CN" altLang="en-US" sz="1600" b="1"/>
                    </a:p>
                  </p:txBody>
                </p:sp>
              </mc:Choice>
              <mc:Fallback xmlns="">
                <p:sp>
                  <p:nvSpPr>
                    <p:cNvPr id="15" name="文本框 14">
                      <a:extLst>
                        <a:ext uri="{FF2B5EF4-FFF2-40B4-BE49-F238E27FC236}">
                          <a16:creationId xmlns:a16="http://schemas.microsoft.com/office/drawing/2014/main" id="{15E6F310-5989-BF19-C8A2-C28A39AA3CE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24643" y="3429000"/>
                      <a:ext cx="462775" cy="362124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6" name="矩形: 圆角 15">
                  <a:extLst>
                    <a:ext uri="{FF2B5EF4-FFF2-40B4-BE49-F238E27FC236}">
                      <a16:creationId xmlns:a16="http://schemas.microsoft.com/office/drawing/2014/main" id="{3DBC9A43-8C71-CEC5-0A35-23C333A761D3}"/>
                    </a:ext>
                  </a:extLst>
                </p:cNvPr>
                <p:cNvSpPr/>
                <p:nvPr/>
              </p:nvSpPr>
              <p:spPr>
                <a:xfrm>
                  <a:off x="5561648" y="2293144"/>
                  <a:ext cx="130968" cy="14049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文本框 20">
                    <a:extLst>
                      <a:ext uri="{FF2B5EF4-FFF2-40B4-BE49-F238E27FC236}">
                        <a16:creationId xmlns:a16="http://schemas.microsoft.com/office/drawing/2014/main" id="{8121A07A-E9AE-032D-1F81-B8C47FC3365D}"/>
                      </a:ext>
                    </a:extLst>
                  </p:cNvPr>
                  <p:cNvSpPr txBox="1"/>
                  <p:nvPr/>
                </p:nvSpPr>
                <p:spPr>
                  <a:xfrm>
                    <a:off x="2382175" y="3937866"/>
                    <a:ext cx="668709" cy="3785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b="1" i="1" smtClean="0"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sub>
                            <m:sup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oMath>
                      </m:oMathPara>
                    </a14:m>
                    <a:endParaRPr lang="zh-CN" altLang="en-US" b="1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1" name="文本框 20">
                    <a:extLst>
                      <a:ext uri="{FF2B5EF4-FFF2-40B4-BE49-F238E27FC236}">
                        <a16:creationId xmlns:a16="http://schemas.microsoft.com/office/drawing/2014/main" id="{8121A07A-E9AE-032D-1F81-B8C47FC336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82175" y="3937866"/>
                    <a:ext cx="668709" cy="3785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769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F792B789-4658-BC96-8B62-1FB1EA73A1F9}"/>
                  </a:ext>
                </a:extLst>
              </p:cNvPr>
              <p:cNvSpPr/>
              <p:nvPr/>
            </p:nvSpPr>
            <p:spPr>
              <a:xfrm>
                <a:off x="1821180" y="2613660"/>
                <a:ext cx="1744980" cy="1324206"/>
              </a:xfrm>
              <a:prstGeom prst="roundRect">
                <a:avLst/>
              </a:prstGeom>
              <a:noFill/>
              <a:ln>
                <a:solidFill>
                  <a:srgbClr val="FF990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E71AA5D3-9EAF-C78E-887A-E462A520B14E}"/>
                    </a:ext>
                  </a:extLst>
                </p:cNvPr>
                <p:cNvSpPr txBox="1"/>
                <p:nvPr/>
              </p:nvSpPr>
              <p:spPr>
                <a:xfrm>
                  <a:off x="5296655" y="1910881"/>
                  <a:ext cx="467367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altLang="zh-CN" sz="24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𝚯</m:t>
                            </m:r>
                          </m:e>
                          <m:sub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zh-CN" altLang="en-US" sz="2400" b="1"/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E71AA5D3-9EAF-C78E-887A-E462A520B1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6655" y="1910881"/>
                  <a:ext cx="467367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3896" r="-11688" b="-52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86DE1A08-3FA7-8D86-4BA9-71881E978BFB}"/>
              </a:ext>
            </a:extLst>
          </p:cNvPr>
          <p:cNvSpPr txBox="1"/>
          <p:nvPr/>
        </p:nvSpPr>
        <p:spPr>
          <a:xfrm>
            <a:off x="358147" y="5084775"/>
            <a:ext cx="6732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standard teleportation protocol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is divided into three </a:t>
            </a:r>
            <a:r>
              <a:rPr lang="en-US" altLang="zh-CN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parts:</a:t>
            </a:r>
            <a:endParaRPr lang="en-US" altLang="zh-CN" sz="1600" i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23D518C-1B93-F779-2E86-ED42AEA1D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43B0CD9-4E1F-D14F-03AE-C7214FD46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3236" y="6385521"/>
            <a:ext cx="939240" cy="144787"/>
          </a:xfrm>
        </p:spPr>
        <p:txBody>
          <a:bodyPr/>
          <a:lstStyle/>
          <a:p>
            <a:fld id="{75168D04-7926-484C-B90B-2D13ABC6EC67}" type="slidenum">
              <a:rPr lang="zh-CN" altLang="en-US" smtClean="0"/>
              <a:pPr/>
              <a:t>4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127F4E-06F9-6543-DC9C-A8A1443454A9}"/>
              </a:ext>
            </a:extLst>
          </p:cNvPr>
          <p:cNvSpPr/>
          <p:nvPr/>
        </p:nvSpPr>
        <p:spPr>
          <a:xfrm>
            <a:off x="0" y="-14288"/>
            <a:ext cx="12192000" cy="814388"/>
          </a:xfrm>
          <a:prstGeom prst="rect">
            <a:avLst/>
          </a:prstGeom>
          <a:solidFill>
            <a:srgbClr val="C7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       </a:t>
            </a:r>
            <a:r>
              <a:rPr lang="en-US" altLang="zh-CN" sz="3200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Background —— </a:t>
            </a:r>
            <a:r>
              <a:rPr lang="en-US" altLang="zh-CN" sz="2400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quantum teleportation</a:t>
            </a:r>
            <a:endParaRPr lang="en-US" altLang="zh-CN" sz="3200" b="1">
              <a:solidFill>
                <a:srgbClr val="22498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24" name="Group 22">
            <a:extLst>
              <a:ext uri="{FF2B5EF4-FFF2-40B4-BE49-F238E27FC236}">
                <a16:creationId xmlns:a16="http://schemas.microsoft.com/office/drawing/2014/main" id="{DCEBE76F-140A-4705-DEB7-05A047354518}"/>
              </a:ext>
            </a:extLst>
          </p:cNvPr>
          <p:cNvGrpSpPr/>
          <p:nvPr/>
        </p:nvGrpSpPr>
        <p:grpSpPr bwMode="auto">
          <a:xfrm>
            <a:off x="5543" y="-9331"/>
            <a:ext cx="792000" cy="792000"/>
            <a:chOff x="197" y="84"/>
            <a:chExt cx="308" cy="308"/>
          </a:xfrm>
        </p:grpSpPr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D8620787-6E7D-9EB9-A3B1-8550D3F32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" y="84"/>
              <a:ext cx="308" cy="30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26" name="Picture 13" descr="1 拷贝">
              <a:extLst>
                <a:ext uri="{FF2B5EF4-FFF2-40B4-BE49-F238E27FC236}">
                  <a16:creationId xmlns:a16="http://schemas.microsoft.com/office/drawing/2014/main" id="{C075913A-2CCF-3309-2537-5ADFFAA352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" contrast="12000"/>
            </a:blip>
            <a:srcRect/>
            <a:stretch>
              <a:fillRect/>
            </a:stretch>
          </p:blipFill>
          <p:spPr bwMode="auto">
            <a:xfrm>
              <a:off x="212" y="97"/>
              <a:ext cx="281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0F800BBE-D050-A001-D923-AB334EA36551}"/>
              </a:ext>
            </a:extLst>
          </p:cNvPr>
          <p:cNvSpPr/>
          <p:nvPr/>
        </p:nvSpPr>
        <p:spPr>
          <a:xfrm>
            <a:off x="200609" y="994460"/>
            <a:ext cx="49040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u"/>
            </a:pPr>
            <a:r>
              <a:rPr kumimoji="1" lang="en-US" altLang="zh-CN" sz="2800"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Teleportation Protocol</a:t>
            </a:r>
            <a:endParaRPr lang="zh-SG" altLang="en-US" sz="2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A0C8DEA-5845-181B-817A-AB2723499510}"/>
              </a:ext>
            </a:extLst>
          </p:cNvPr>
          <p:cNvSpPr txBox="1"/>
          <p:nvPr/>
        </p:nvSpPr>
        <p:spPr>
          <a:xfrm>
            <a:off x="358147" y="5084775"/>
            <a:ext cx="6732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standard teleportation protocol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is divided into three </a:t>
            </a:r>
            <a:r>
              <a:rPr lang="en-US" altLang="zh-CN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parts:</a:t>
            </a:r>
            <a:endParaRPr lang="en-US" altLang="zh-CN" sz="1600" i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1E37FA1F-44FD-426B-3EF2-B5A077539A20}"/>
              </a:ext>
            </a:extLst>
          </p:cNvPr>
          <p:cNvGrpSpPr/>
          <p:nvPr/>
        </p:nvGrpSpPr>
        <p:grpSpPr>
          <a:xfrm>
            <a:off x="7315200" y="1283379"/>
            <a:ext cx="4635785" cy="5432740"/>
            <a:chOff x="7315200" y="1283379"/>
            <a:chExt cx="4635785" cy="5432740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1B31CB2C-8EDB-8906-14FD-1CE36D486BFF}"/>
                </a:ext>
              </a:extLst>
            </p:cNvPr>
            <p:cNvSpPr txBox="1"/>
            <p:nvPr/>
          </p:nvSpPr>
          <p:spPr>
            <a:xfrm>
              <a:off x="7315200" y="1283379"/>
              <a:ext cx="2609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FF0000"/>
                </a:buClr>
                <a:buSzPct val="130000"/>
                <a:buFont typeface="Wingdings" panose="05000000000000000000" pitchFamily="2" charset="2"/>
                <a:buChar char="Ø"/>
              </a:pPr>
              <a:r>
                <a:rPr lang="en-US" altLang="zh-CN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Nature 488, 185–188 (2012)</a:t>
              </a:r>
              <a:endParaRPr lang="en-US" altLang="zh-CN" sz="140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0AEADF73-BAE6-8672-5264-60E0C0AE4ACB}"/>
                </a:ext>
              </a:extLst>
            </p:cNvPr>
            <p:cNvSpPr txBox="1"/>
            <p:nvPr/>
          </p:nvSpPr>
          <p:spPr>
            <a:xfrm>
              <a:off x="7315200" y="6408342"/>
              <a:ext cx="22669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FF0000"/>
                </a:buClr>
                <a:buFont typeface="Wingdings" panose="05000000000000000000" pitchFamily="2" charset="2"/>
                <a:buChar char="Ø"/>
              </a:pPr>
              <a:r>
                <a:rPr lang="en-US" altLang="zh-CN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Nature 549, 70 (2017)</a:t>
              </a:r>
              <a:r>
                <a:rPr lang="en-US" altLang="zh-CN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AEAF5FC-B318-556D-E445-BB7DDF4D9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64308" y="1662548"/>
              <a:ext cx="2486677" cy="1623577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D6964A27-F38F-9C4E-3B3C-0D2FAB7AC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64308" y="3627835"/>
              <a:ext cx="2486677" cy="2733800"/>
            </a:xfrm>
            <a:prstGeom prst="rect">
              <a:avLst/>
            </a:prstGeom>
          </p:spPr>
        </p:pic>
        <p:sp>
          <p:nvSpPr>
            <p:cNvPr id="22" name="云形 21">
              <a:extLst>
                <a:ext uri="{FF2B5EF4-FFF2-40B4-BE49-F238E27FC236}">
                  <a16:creationId xmlns:a16="http://schemas.microsoft.com/office/drawing/2014/main" id="{8AAA3F31-7C9E-4FEF-9DDD-FBD3D981706C}"/>
                </a:ext>
              </a:extLst>
            </p:cNvPr>
            <p:cNvSpPr/>
            <p:nvPr/>
          </p:nvSpPr>
          <p:spPr>
            <a:xfrm>
              <a:off x="7458759" y="2149039"/>
              <a:ext cx="1831545" cy="650594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  <a:p>
              <a:pPr algn="ctr"/>
              <a:r>
                <a:rPr lang="en-US" altLang="zh-CN" sz="1800" b="0" i="0">
                  <a:solidFill>
                    <a:srgbClr val="24202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kilometres</a:t>
              </a:r>
              <a:r>
                <a:rPr lang="en-US" altLang="zh-CN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云形 28">
              <a:extLst>
                <a:ext uri="{FF2B5EF4-FFF2-40B4-BE49-F238E27FC236}">
                  <a16:creationId xmlns:a16="http://schemas.microsoft.com/office/drawing/2014/main" id="{069498B5-29A7-AFA2-3B54-1F809547C7DB}"/>
                </a:ext>
              </a:extLst>
            </p:cNvPr>
            <p:cNvSpPr/>
            <p:nvPr/>
          </p:nvSpPr>
          <p:spPr>
            <a:xfrm>
              <a:off x="7542441" y="4611950"/>
              <a:ext cx="1831545" cy="650594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1400</a:t>
              </a:r>
            </a:p>
            <a:p>
              <a:pPr algn="ctr"/>
              <a:r>
                <a:rPr lang="en-US" altLang="zh-CN" sz="1800" b="0" i="0">
                  <a:solidFill>
                    <a:srgbClr val="24202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kilometres</a:t>
              </a:r>
              <a:r>
                <a:rPr lang="en-US" altLang="zh-CN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箭头: 下 29">
              <a:extLst>
                <a:ext uri="{FF2B5EF4-FFF2-40B4-BE49-F238E27FC236}">
                  <a16:creationId xmlns:a16="http://schemas.microsoft.com/office/drawing/2014/main" id="{520F9B91-CFCC-E378-6FD9-D326A4845A96}"/>
                </a:ext>
              </a:extLst>
            </p:cNvPr>
            <p:cNvSpPr/>
            <p:nvPr/>
          </p:nvSpPr>
          <p:spPr>
            <a:xfrm>
              <a:off x="8282220" y="3034279"/>
              <a:ext cx="219075" cy="1343025"/>
            </a:xfrm>
            <a:prstGeom prst="downArrow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FB7177E9-8D5C-2D28-9296-A44850E775EB}"/>
                </a:ext>
              </a:extLst>
            </p:cNvPr>
            <p:cNvSpPr txBox="1"/>
            <p:nvPr/>
          </p:nvSpPr>
          <p:spPr>
            <a:xfrm>
              <a:off x="7343748" y="3464941"/>
              <a:ext cx="103812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distance</a:t>
              </a:r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BE3FD691-34C1-22A8-5CB6-A70485CDC816}"/>
              </a:ext>
            </a:extLst>
          </p:cNvPr>
          <p:cNvGrpSpPr/>
          <p:nvPr/>
        </p:nvGrpSpPr>
        <p:grpSpPr>
          <a:xfrm>
            <a:off x="288139" y="1910881"/>
            <a:ext cx="6600709" cy="2931385"/>
            <a:chOff x="288139" y="1910881"/>
            <a:chExt cx="6600709" cy="2931385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06C32E35-E70B-5744-9B49-A00FA7ECC9AB}"/>
                </a:ext>
              </a:extLst>
            </p:cNvPr>
            <p:cNvGrpSpPr/>
            <p:nvPr/>
          </p:nvGrpSpPr>
          <p:grpSpPr>
            <a:xfrm>
              <a:off x="288139" y="1931328"/>
              <a:ext cx="6600709" cy="2910938"/>
              <a:chOff x="288139" y="1931328"/>
              <a:chExt cx="6600709" cy="2910938"/>
            </a:xfrm>
          </p:grpSpPr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34E22FA0-79C7-C92D-D4AB-49AEE4F251DE}"/>
                  </a:ext>
                </a:extLst>
              </p:cNvPr>
              <p:cNvGrpSpPr/>
              <p:nvPr/>
            </p:nvGrpSpPr>
            <p:grpSpPr>
              <a:xfrm>
                <a:off x="1382613" y="1931328"/>
                <a:ext cx="4631969" cy="2467580"/>
                <a:chOff x="1328560" y="1978254"/>
                <a:chExt cx="4728378" cy="2338177"/>
              </a:xfrm>
            </p:grpSpPr>
            <p:grpSp>
              <p:nvGrpSpPr>
                <p:cNvPr id="72" name="组合 71">
                  <a:extLst>
                    <a:ext uri="{FF2B5EF4-FFF2-40B4-BE49-F238E27FC236}">
                      <a16:creationId xmlns:a16="http://schemas.microsoft.com/office/drawing/2014/main" id="{C40EF9A3-5D9C-F9FF-AF68-848AEACEBE1C}"/>
                    </a:ext>
                  </a:extLst>
                </p:cNvPr>
                <p:cNvGrpSpPr/>
                <p:nvPr/>
              </p:nvGrpSpPr>
              <p:grpSpPr>
                <a:xfrm>
                  <a:off x="1328560" y="1978254"/>
                  <a:ext cx="4728378" cy="1974851"/>
                  <a:chOff x="1359040" y="2039214"/>
                  <a:chExt cx="4728378" cy="1974851"/>
                </a:xfrm>
              </p:grpSpPr>
              <p:grpSp>
                <p:nvGrpSpPr>
                  <p:cNvPr id="75" name="组合 74">
                    <a:extLst>
                      <a:ext uri="{FF2B5EF4-FFF2-40B4-BE49-F238E27FC236}">
                        <a16:creationId xmlns:a16="http://schemas.microsoft.com/office/drawing/2014/main" id="{7AF9788B-FC47-F434-C748-D7B4C260A751}"/>
                      </a:ext>
                    </a:extLst>
                  </p:cNvPr>
                  <p:cNvGrpSpPr/>
                  <p:nvPr/>
                </p:nvGrpSpPr>
                <p:grpSpPr>
                  <a:xfrm>
                    <a:off x="1359040" y="2039214"/>
                    <a:ext cx="4316216" cy="1974851"/>
                    <a:chOff x="764680" y="2442600"/>
                    <a:chExt cx="4316216" cy="1974851"/>
                  </a:xfrm>
                </p:grpSpPr>
                <p:pic>
                  <p:nvPicPr>
                    <p:cNvPr id="78" name="图片 77">
                      <a:extLst>
                        <a:ext uri="{FF2B5EF4-FFF2-40B4-BE49-F238E27FC236}">
                          <a16:creationId xmlns:a16="http://schemas.microsoft.com/office/drawing/2014/main" id="{18BF0BDA-3BEC-816D-417B-42C55941DF3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80336" b="74405"/>
                    <a:stretch/>
                  </p:blipFill>
                  <p:spPr>
                    <a:xfrm>
                      <a:off x="764680" y="2442600"/>
                      <a:ext cx="2194316" cy="1962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9" name="图片 78">
                      <a:extLst>
                        <a:ext uri="{FF2B5EF4-FFF2-40B4-BE49-F238E27FC236}">
                          <a16:creationId xmlns:a16="http://schemas.microsoft.com/office/drawing/2014/main" id="{B859B245-AC76-A0F1-EB31-4157958A695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0776" r="5580" b="13227"/>
                    <a:stretch/>
                  </p:blipFill>
                  <p:spPr>
                    <a:xfrm>
                      <a:off x="2942496" y="2448291"/>
                      <a:ext cx="2138400" cy="1969160"/>
                    </a:xfrm>
                    <a:prstGeom prst="rect">
                      <a:avLst/>
                    </a:prstGeom>
                  </p:spPr>
                </p:pic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6" name="文本框 75">
                        <a:extLst>
                          <a:ext uri="{FF2B5EF4-FFF2-40B4-BE49-F238E27FC236}">
                            <a16:creationId xmlns:a16="http://schemas.microsoft.com/office/drawing/2014/main" id="{BB3F8015-D1B1-B168-0DB2-321857B389C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624643" y="3429000"/>
                        <a:ext cx="462775" cy="36212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zh-CN" altLang="en-US" sz="1600" b="1" i="1" smtClean="0">
                                  <a:latin typeface="Cambria Math" panose="02040503050406030204" pitchFamily="18" charset="0"/>
                                </a:rPr>
                                <m:t>𝝍</m:t>
                              </m:r>
                            </m:oMath>
                          </m:oMathPara>
                        </a14:m>
                        <a:endParaRPr lang="zh-CN" altLang="en-US" sz="1600" b="1"/>
                      </a:p>
                    </p:txBody>
                  </p:sp>
                </mc:Choice>
                <mc:Fallback xmlns="">
                  <p:sp>
                    <p:nvSpPr>
                      <p:cNvPr id="15" name="文本框 14">
                        <a:extLst>
                          <a:ext uri="{FF2B5EF4-FFF2-40B4-BE49-F238E27FC236}">
                            <a16:creationId xmlns:a16="http://schemas.microsoft.com/office/drawing/2014/main" id="{15E6F310-5989-BF19-C8A2-C28A39AA3CE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624643" y="3429000"/>
                        <a:ext cx="462775" cy="362124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77" name="矩形: 圆角 76">
                    <a:extLst>
                      <a:ext uri="{FF2B5EF4-FFF2-40B4-BE49-F238E27FC236}">
                        <a16:creationId xmlns:a16="http://schemas.microsoft.com/office/drawing/2014/main" id="{8BECECB7-4577-EF42-DD45-0E230F16577E}"/>
                      </a:ext>
                    </a:extLst>
                  </p:cNvPr>
                  <p:cNvSpPr/>
                  <p:nvPr/>
                </p:nvSpPr>
                <p:spPr>
                  <a:xfrm>
                    <a:off x="5561648" y="2293144"/>
                    <a:ext cx="130968" cy="140494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3" name="文本框 72">
                      <a:extLst>
                        <a:ext uri="{FF2B5EF4-FFF2-40B4-BE49-F238E27FC236}">
                          <a16:creationId xmlns:a16="http://schemas.microsoft.com/office/drawing/2014/main" id="{5C972D51-8348-E9A1-AA67-7F28427CFF5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82175" y="3937866"/>
                      <a:ext cx="668709" cy="3785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b="1" i="1" smtClean="0">
                                    <a:latin typeface="Cambria Math" panose="02040503050406030204" pitchFamily="18" charset="0"/>
                                  </a:rPr>
                                  <m:t>𝝓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sub>
                              <m:sup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bSup>
                          </m:oMath>
                        </m:oMathPara>
                      </a14:m>
                      <a:endParaRPr lang="zh-CN" altLang="en-US" b="1">
                        <a:latin typeface="+mj-lt"/>
                      </a:endParaRPr>
                    </a:p>
                  </p:txBody>
                </p:sp>
              </mc:Choice>
              <mc:Fallback xmlns="">
                <p:sp>
                  <p:nvSpPr>
                    <p:cNvPr id="21" name="文本框 20">
                      <a:extLst>
                        <a:ext uri="{FF2B5EF4-FFF2-40B4-BE49-F238E27FC236}">
                          <a16:creationId xmlns:a16="http://schemas.microsoft.com/office/drawing/2014/main" id="{8121A07A-E9AE-032D-1F81-B8C47FC3365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82175" y="3937866"/>
                      <a:ext cx="668709" cy="37856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b="-769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4" name="矩形: 圆角 73">
                  <a:extLst>
                    <a:ext uri="{FF2B5EF4-FFF2-40B4-BE49-F238E27FC236}">
                      <a16:creationId xmlns:a16="http://schemas.microsoft.com/office/drawing/2014/main" id="{EF8F5D82-23E5-8CB3-4F64-9E36F11825C6}"/>
                    </a:ext>
                  </a:extLst>
                </p:cNvPr>
                <p:cNvSpPr/>
                <p:nvPr/>
              </p:nvSpPr>
              <p:spPr>
                <a:xfrm>
                  <a:off x="1821180" y="2613660"/>
                  <a:ext cx="1744980" cy="1324206"/>
                </a:xfrm>
                <a:prstGeom prst="roundRect">
                  <a:avLst/>
                </a:prstGeom>
                <a:noFill/>
                <a:ln>
                  <a:solidFill>
                    <a:srgbClr val="FF9900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DB716DE-6B7A-CBEE-5859-DF2071C29DCA}"/>
                  </a:ext>
                </a:extLst>
              </p:cNvPr>
              <p:cNvSpPr txBox="1"/>
              <p:nvPr/>
            </p:nvSpPr>
            <p:spPr>
              <a:xfrm>
                <a:off x="2179902" y="4534489"/>
                <a:ext cx="28945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FF0000"/>
                  </a:buClr>
                  <a:buSzPct val="130000"/>
                  <a:buFont typeface="Wingdings" panose="05000000000000000000" pitchFamily="2" charset="2"/>
                  <a:buChar char="Ø"/>
                </a:pPr>
                <a:r>
                  <a:rPr lang="en-US" altLang="zh-CN" sz="140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Phys. Rev. Lett. 70, 1895 (1993)</a:t>
                </a:r>
                <a:r>
                  <a:rPr lang="en-US" altLang="zh-CN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855C3E6E-A6DC-C9FD-2323-EDF2167F4C8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88139" y="2106169"/>
                <a:ext cx="751632" cy="720000"/>
                <a:chOff x="4370920" y="1776533"/>
                <a:chExt cx="3450159" cy="3304934"/>
              </a:xfrm>
            </p:grpSpPr>
            <p:sp>
              <p:nvSpPr>
                <p:cNvPr id="53" name="椭圆 52">
                  <a:extLst>
                    <a:ext uri="{FF2B5EF4-FFF2-40B4-BE49-F238E27FC236}">
                      <a16:creationId xmlns:a16="http://schemas.microsoft.com/office/drawing/2014/main" id="{1CA27428-D7AB-83A4-CA20-153EBAC6F8A5}"/>
                    </a:ext>
                  </a:extLst>
                </p:cNvPr>
                <p:cNvSpPr/>
                <p:nvPr/>
              </p:nvSpPr>
              <p:spPr bwMode="auto">
                <a:xfrm>
                  <a:off x="4370920" y="1776533"/>
                  <a:ext cx="3450159" cy="3304933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b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</a:endParaRPr>
                </a:p>
              </p:txBody>
            </p:sp>
            <p:sp>
              <p:nvSpPr>
                <p:cNvPr id="54" name="任意多边形 24">
                  <a:extLst>
                    <a:ext uri="{FF2B5EF4-FFF2-40B4-BE49-F238E27FC236}">
                      <a16:creationId xmlns:a16="http://schemas.microsoft.com/office/drawing/2014/main" id="{E999C93E-B9C0-3435-5962-47A493A041CF}"/>
                    </a:ext>
                  </a:extLst>
                </p:cNvPr>
                <p:cNvSpPr/>
                <p:nvPr/>
              </p:nvSpPr>
              <p:spPr bwMode="auto">
                <a:xfrm>
                  <a:off x="5586895" y="3941122"/>
                  <a:ext cx="1008726" cy="1140345"/>
                </a:xfrm>
                <a:custGeom>
                  <a:avLst/>
                  <a:gdLst>
                    <a:gd name="connsiteX0" fmla="*/ 377600 w 728698"/>
                    <a:gd name="connsiteY0" fmla="*/ 587 h 857239"/>
                    <a:gd name="connsiteX1" fmla="*/ 475757 w 728698"/>
                    <a:gd name="connsiteY1" fmla="*/ 26996 h 857239"/>
                    <a:gd name="connsiteX2" fmla="*/ 471982 w 728698"/>
                    <a:gd name="connsiteY2" fmla="*/ 49632 h 857239"/>
                    <a:gd name="connsiteX3" fmla="*/ 468206 w 728698"/>
                    <a:gd name="connsiteY3" fmla="*/ 53405 h 857239"/>
                    <a:gd name="connsiteX4" fmla="*/ 551262 w 728698"/>
                    <a:gd name="connsiteY4" fmla="*/ 128860 h 857239"/>
                    <a:gd name="connsiteX5" fmla="*/ 728698 w 728698"/>
                    <a:gd name="connsiteY5" fmla="*/ 457088 h 857239"/>
                    <a:gd name="connsiteX6" fmla="*/ 703215 w 728698"/>
                    <a:gd name="connsiteY6" fmla="*/ 784432 h 857239"/>
                    <a:gd name="connsiteX7" fmla="*/ 702197 w 728698"/>
                    <a:gd name="connsiteY7" fmla="*/ 810659 h 857239"/>
                    <a:gd name="connsiteX8" fmla="*/ 618926 w 728698"/>
                    <a:gd name="connsiteY8" fmla="*/ 832002 h 857239"/>
                    <a:gd name="connsiteX9" fmla="*/ 367775 w 728698"/>
                    <a:gd name="connsiteY9" fmla="*/ 857239 h 857239"/>
                    <a:gd name="connsiteX10" fmla="*/ 116625 w 728698"/>
                    <a:gd name="connsiteY10" fmla="*/ 832002 h 857239"/>
                    <a:gd name="connsiteX11" fmla="*/ 54345 w 728698"/>
                    <a:gd name="connsiteY11" fmla="*/ 816039 h 857239"/>
                    <a:gd name="connsiteX12" fmla="*/ 52103 w 728698"/>
                    <a:gd name="connsiteY12" fmla="*/ 784300 h 857239"/>
                    <a:gd name="connsiteX13" fmla="*/ 75 w 728698"/>
                    <a:gd name="connsiteY13" fmla="*/ 291088 h 857239"/>
                    <a:gd name="connsiteX14" fmla="*/ 283219 w 728698"/>
                    <a:gd name="connsiteY14" fmla="*/ 30769 h 857239"/>
                    <a:gd name="connsiteX15" fmla="*/ 377600 w 728698"/>
                    <a:gd name="connsiteY15" fmla="*/ 587 h 857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28698" h="857239">
                      <a:moveTo>
                        <a:pt x="377600" y="587"/>
                      </a:moveTo>
                      <a:cubicBezTo>
                        <a:pt x="385151" y="-3186"/>
                        <a:pt x="449330" y="11905"/>
                        <a:pt x="475757" y="26996"/>
                      </a:cubicBezTo>
                      <a:cubicBezTo>
                        <a:pt x="487083" y="34542"/>
                        <a:pt x="460656" y="42087"/>
                        <a:pt x="471982" y="49632"/>
                      </a:cubicBezTo>
                      <a:cubicBezTo>
                        <a:pt x="471982" y="49632"/>
                        <a:pt x="471982" y="49632"/>
                        <a:pt x="468206" y="53405"/>
                      </a:cubicBezTo>
                      <a:cubicBezTo>
                        <a:pt x="498408" y="79814"/>
                        <a:pt x="524835" y="106224"/>
                        <a:pt x="551262" y="128860"/>
                      </a:cubicBezTo>
                      <a:cubicBezTo>
                        <a:pt x="653194" y="226951"/>
                        <a:pt x="728698" y="340133"/>
                        <a:pt x="728698" y="457088"/>
                      </a:cubicBezTo>
                      <a:cubicBezTo>
                        <a:pt x="728698" y="547634"/>
                        <a:pt x="711710" y="623325"/>
                        <a:pt x="703215" y="784432"/>
                      </a:cubicBezTo>
                      <a:lnTo>
                        <a:pt x="702197" y="810659"/>
                      </a:lnTo>
                      <a:lnTo>
                        <a:pt x="618926" y="832002"/>
                      </a:lnTo>
                      <a:cubicBezTo>
                        <a:pt x="537802" y="848549"/>
                        <a:pt x="453807" y="857239"/>
                        <a:pt x="367775" y="857239"/>
                      </a:cubicBezTo>
                      <a:cubicBezTo>
                        <a:pt x="281744" y="857239"/>
                        <a:pt x="197749" y="848549"/>
                        <a:pt x="116625" y="832002"/>
                      </a:cubicBezTo>
                      <a:lnTo>
                        <a:pt x="54345" y="816039"/>
                      </a:lnTo>
                      <a:lnTo>
                        <a:pt x="52103" y="784300"/>
                      </a:lnTo>
                      <a:cubicBezTo>
                        <a:pt x="37651" y="608823"/>
                        <a:pt x="75" y="291088"/>
                        <a:pt x="75" y="291088"/>
                      </a:cubicBezTo>
                      <a:cubicBezTo>
                        <a:pt x="-3700" y="143951"/>
                        <a:pt x="135984" y="132633"/>
                        <a:pt x="283219" y="30769"/>
                      </a:cubicBezTo>
                      <a:cubicBezTo>
                        <a:pt x="305871" y="15678"/>
                        <a:pt x="370050" y="-3186"/>
                        <a:pt x="377600" y="587"/>
                      </a:cubicBezTo>
                      <a:close/>
                    </a:path>
                  </a:pathLst>
                </a:custGeom>
                <a:solidFill>
                  <a:srgbClr val="E86B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b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</a:endParaRPr>
                </a:p>
              </p:txBody>
            </p:sp>
            <p:sp>
              <p:nvSpPr>
                <p:cNvPr id="55" name="任意多边形 6">
                  <a:extLst>
                    <a:ext uri="{FF2B5EF4-FFF2-40B4-BE49-F238E27FC236}">
                      <a16:creationId xmlns:a16="http://schemas.microsoft.com/office/drawing/2014/main" id="{2D1FD021-17B3-E971-FA0B-91E8CFE90445}"/>
                    </a:ext>
                  </a:extLst>
                </p:cNvPr>
                <p:cNvSpPr/>
                <p:nvPr/>
              </p:nvSpPr>
              <p:spPr bwMode="auto">
                <a:xfrm>
                  <a:off x="5988319" y="3962224"/>
                  <a:ext cx="268102" cy="236519"/>
                </a:xfrm>
                <a:custGeom>
                  <a:avLst/>
                  <a:gdLst>
                    <a:gd name="T0" fmla="*/ 17 w 51"/>
                    <a:gd name="T1" fmla="*/ 7 h 47"/>
                    <a:gd name="T2" fmla="*/ 50 w 51"/>
                    <a:gd name="T3" fmla="*/ 9 h 47"/>
                    <a:gd name="T4" fmla="*/ 51 w 51"/>
                    <a:gd name="T5" fmla="*/ 23 h 47"/>
                    <a:gd name="T6" fmla="*/ 0 w 51"/>
                    <a:gd name="T7" fmla="*/ 24 h 47"/>
                    <a:gd name="T8" fmla="*/ 0 w 51"/>
                    <a:gd name="T9" fmla="*/ 0 h 47"/>
                    <a:gd name="T10" fmla="*/ 17 w 51"/>
                    <a:gd name="T11" fmla="*/ 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1" h="47">
                      <a:moveTo>
                        <a:pt x="17" y="7"/>
                      </a:moveTo>
                      <a:cubicBezTo>
                        <a:pt x="28" y="10"/>
                        <a:pt x="42" y="9"/>
                        <a:pt x="50" y="9"/>
                      </a:cubicBezTo>
                      <a:cubicBezTo>
                        <a:pt x="51" y="23"/>
                        <a:pt x="51" y="23"/>
                        <a:pt x="51" y="23"/>
                      </a:cubicBezTo>
                      <a:cubicBezTo>
                        <a:pt x="51" y="46"/>
                        <a:pt x="1" y="47"/>
                        <a:pt x="0" y="2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6" y="3"/>
                        <a:pt x="12" y="5"/>
                        <a:pt x="17" y="7"/>
                      </a:cubicBezTo>
                      <a:close/>
                    </a:path>
                  </a:pathLst>
                </a:custGeom>
                <a:solidFill>
                  <a:srgbClr val="F9D5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b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</a:endParaRPr>
                </a:p>
              </p:txBody>
            </p:sp>
            <p:sp>
              <p:nvSpPr>
                <p:cNvPr id="56" name="任意多边形 7">
                  <a:extLst>
                    <a:ext uri="{FF2B5EF4-FFF2-40B4-BE49-F238E27FC236}">
                      <a16:creationId xmlns:a16="http://schemas.microsoft.com/office/drawing/2014/main" id="{40AAAF50-631A-C9A6-8FFA-C1A6850CAAB2}"/>
                    </a:ext>
                  </a:extLst>
                </p:cNvPr>
                <p:cNvSpPr/>
                <p:nvPr/>
              </p:nvSpPr>
              <p:spPr bwMode="auto">
                <a:xfrm>
                  <a:off x="5983924" y="3687692"/>
                  <a:ext cx="265905" cy="164719"/>
                </a:xfrm>
                <a:custGeom>
                  <a:avLst/>
                  <a:gdLst>
                    <a:gd name="T0" fmla="*/ 0 w 51"/>
                    <a:gd name="T1" fmla="*/ 1 h 33"/>
                    <a:gd name="T2" fmla="*/ 50 w 51"/>
                    <a:gd name="T3" fmla="*/ 0 h 33"/>
                    <a:gd name="T4" fmla="*/ 51 w 51"/>
                    <a:gd name="T5" fmla="*/ 33 h 33"/>
                    <a:gd name="T6" fmla="*/ 0 w 51"/>
                    <a:gd name="T7" fmla="*/ 27 h 33"/>
                    <a:gd name="T8" fmla="*/ 0 w 51"/>
                    <a:gd name="T9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33">
                      <a:moveTo>
                        <a:pt x="0" y="1"/>
                      </a:move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1" y="33"/>
                        <a:pt x="51" y="33"/>
                        <a:pt x="51" y="33"/>
                      </a:cubicBezTo>
                      <a:cubicBezTo>
                        <a:pt x="35" y="31"/>
                        <a:pt x="13" y="29"/>
                        <a:pt x="0" y="27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9CB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b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</a:endParaRPr>
                </a:p>
              </p:txBody>
            </p:sp>
            <p:sp>
              <p:nvSpPr>
                <p:cNvPr id="57" name="任意多边形 8">
                  <a:extLst>
                    <a:ext uri="{FF2B5EF4-FFF2-40B4-BE49-F238E27FC236}">
                      <a16:creationId xmlns:a16="http://schemas.microsoft.com/office/drawing/2014/main" id="{3BD32613-EFE6-E939-8F9D-3451305C2BBD}"/>
                    </a:ext>
                  </a:extLst>
                </p:cNvPr>
                <p:cNvSpPr/>
                <p:nvPr/>
              </p:nvSpPr>
              <p:spPr bwMode="auto">
                <a:xfrm>
                  <a:off x="5983924" y="3822846"/>
                  <a:ext cx="265905" cy="219625"/>
                </a:xfrm>
                <a:custGeom>
                  <a:avLst/>
                  <a:gdLst>
                    <a:gd name="T0" fmla="*/ 18 w 51"/>
                    <a:gd name="T1" fmla="*/ 35 h 44"/>
                    <a:gd name="T2" fmla="*/ 1 w 51"/>
                    <a:gd name="T3" fmla="*/ 28 h 44"/>
                    <a:gd name="T4" fmla="*/ 0 w 51"/>
                    <a:gd name="T5" fmla="*/ 0 h 44"/>
                    <a:gd name="T6" fmla="*/ 51 w 51"/>
                    <a:gd name="T7" fmla="*/ 6 h 44"/>
                    <a:gd name="T8" fmla="*/ 51 w 51"/>
                    <a:gd name="T9" fmla="*/ 37 h 44"/>
                    <a:gd name="T10" fmla="*/ 18 w 51"/>
                    <a:gd name="T11" fmla="*/ 3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1" h="44">
                      <a:moveTo>
                        <a:pt x="18" y="35"/>
                      </a:moveTo>
                      <a:cubicBezTo>
                        <a:pt x="13" y="33"/>
                        <a:pt x="7" y="31"/>
                        <a:pt x="1" y="28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3" y="2"/>
                        <a:pt x="35" y="4"/>
                        <a:pt x="51" y="6"/>
                      </a:cubicBezTo>
                      <a:cubicBezTo>
                        <a:pt x="51" y="37"/>
                        <a:pt x="51" y="37"/>
                        <a:pt x="51" y="37"/>
                      </a:cubicBezTo>
                      <a:cubicBezTo>
                        <a:pt x="35" y="44"/>
                        <a:pt x="29" y="38"/>
                        <a:pt x="18" y="35"/>
                      </a:cubicBezTo>
                      <a:close/>
                    </a:path>
                  </a:pathLst>
                </a:custGeom>
                <a:solidFill>
                  <a:srgbClr val="E5B3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b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</a:endParaRPr>
                </a:p>
              </p:txBody>
            </p:sp>
            <p:sp>
              <p:nvSpPr>
                <p:cNvPr id="58" name="任意多边形 9">
                  <a:extLst>
                    <a:ext uri="{FF2B5EF4-FFF2-40B4-BE49-F238E27FC236}">
                      <a16:creationId xmlns:a16="http://schemas.microsoft.com/office/drawing/2014/main" id="{9ED58F20-873C-3455-09C7-B8E1CA089478}"/>
                    </a:ext>
                  </a:extLst>
                </p:cNvPr>
                <p:cNvSpPr/>
                <p:nvPr/>
              </p:nvSpPr>
              <p:spPr bwMode="auto">
                <a:xfrm>
                  <a:off x="5665280" y="2644474"/>
                  <a:ext cx="1015270" cy="1338867"/>
                </a:xfrm>
                <a:custGeom>
                  <a:avLst/>
                  <a:gdLst>
                    <a:gd name="T0" fmla="*/ 119 w 194"/>
                    <a:gd name="T1" fmla="*/ 260 h 267"/>
                    <a:gd name="T2" fmla="*/ 186 w 194"/>
                    <a:gd name="T3" fmla="*/ 164 h 267"/>
                    <a:gd name="T4" fmla="*/ 171 w 194"/>
                    <a:gd name="T5" fmla="*/ 76 h 267"/>
                    <a:gd name="T6" fmla="*/ 76 w 194"/>
                    <a:gd name="T7" fmla="*/ 8 h 267"/>
                    <a:gd name="T8" fmla="*/ 8 w 194"/>
                    <a:gd name="T9" fmla="*/ 103 h 267"/>
                    <a:gd name="T10" fmla="*/ 23 w 194"/>
                    <a:gd name="T11" fmla="*/ 192 h 267"/>
                    <a:gd name="T12" fmla="*/ 119 w 194"/>
                    <a:gd name="T13" fmla="*/ 260 h 2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4" h="267">
                      <a:moveTo>
                        <a:pt x="119" y="260"/>
                      </a:moveTo>
                      <a:cubicBezTo>
                        <a:pt x="164" y="252"/>
                        <a:pt x="194" y="209"/>
                        <a:pt x="186" y="164"/>
                      </a:cubicBezTo>
                      <a:cubicBezTo>
                        <a:pt x="171" y="76"/>
                        <a:pt x="171" y="76"/>
                        <a:pt x="171" y="76"/>
                      </a:cubicBezTo>
                      <a:cubicBezTo>
                        <a:pt x="164" y="30"/>
                        <a:pt x="121" y="0"/>
                        <a:pt x="76" y="8"/>
                      </a:cubicBezTo>
                      <a:cubicBezTo>
                        <a:pt x="31" y="15"/>
                        <a:pt x="0" y="58"/>
                        <a:pt x="8" y="103"/>
                      </a:cubicBezTo>
                      <a:cubicBezTo>
                        <a:pt x="23" y="192"/>
                        <a:pt x="23" y="192"/>
                        <a:pt x="23" y="192"/>
                      </a:cubicBezTo>
                      <a:cubicBezTo>
                        <a:pt x="31" y="237"/>
                        <a:pt x="74" y="267"/>
                        <a:pt x="119" y="260"/>
                      </a:cubicBezTo>
                    </a:path>
                  </a:pathLst>
                </a:custGeom>
                <a:solidFill>
                  <a:srgbClr val="E5B3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b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</a:endParaRPr>
                </a:p>
              </p:txBody>
            </p:sp>
            <p:sp>
              <p:nvSpPr>
                <p:cNvPr id="59" name="任意多边形 10">
                  <a:extLst>
                    <a:ext uri="{FF2B5EF4-FFF2-40B4-BE49-F238E27FC236}">
                      <a16:creationId xmlns:a16="http://schemas.microsoft.com/office/drawing/2014/main" id="{4F768D53-B6C9-A831-9672-FED21170E4D8}"/>
                    </a:ext>
                  </a:extLst>
                </p:cNvPr>
                <p:cNvSpPr/>
                <p:nvPr/>
              </p:nvSpPr>
              <p:spPr bwMode="auto">
                <a:xfrm>
                  <a:off x="5759774" y="2638138"/>
                  <a:ext cx="925171" cy="1334643"/>
                </a:xfrm>
                <a:custGeom>
                  <a:avLst/>
                  <a:gdLst>
                    <a:gd name="T0" fmla="*/ 112 w 177"/>
                    <a:gd name="T1" fmla="*/ 259 h 266"/>
                    <a:gd name="T2" fmla="*/ 170 w 177"/>
                    <a:gd name="T3" fmla="*/ 172 h 266"/>
                    <a:gd name="T4" fmla="*/ 157 w 177"/>
                    <a:gd name="T5" fmla="*/ 69 h 266"/>
                    <a:gd name="T6" fmla="*/ 69 w 177"/>
                    <a:gd name="T7" fmla="*/ 7 h 266"/>
                    <a:gd name="T8" fmla="*/ 7 w 177"/>
                    <a:gd name="T9" fmla="*/ 95 h 266"/>
                    <a:gd name="T10" fmla="*/ 24 w 177"/>
                    <a:gd name="T11" fmla="*/ 196 h 266"/>
                    <a:gd name="T12" fmla="*/ 112 w 177"/>
                    <a:gd name="T13" fmla="*/ 259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" h="266">
                      <a:moveTo>
                        <a:pt x="112" y="259"/>
                      </a:moveTo>
                      <a:cubicBezTo>
                        <a:pt x="154" y="251"/>
                        <a:pt x="177" y="214"/>
                        <a:pt x="170" y="172"/>
                      </a:cubicBezTo>
                      <a:cubicBezTo>
                        <a:pt x="157" y="69"/>
                        <a:pt x="157" y="69"/>
                        <a:pt x="157" y="69"/>
                      </a:cubicBezTo>
                      <a:cubicBezTo>
                        <a:pt x="150" y="28"/>
                        <a:pt x="111" y="0"/>
                        <a:pt x="69" y="7"/>
                      </a:cubicBezTo>
                      <a:cubicBezTo>
                        <a:pt x="28" y="14"/>
                        <a:pt x="0" y="53"/>
                        <a:pt x="7" y="95"/>
                      </a:cubicBezTo>
                      <a:cubicBezTo>
                        <a:pt x="24" y="196"/>
                        <a:pt x="24" y="196"/>
                        <a:pt x="24" y="196"/>
                      </a:cubicBezTo>
                      <a:cubicBezTo>
                        <a:pt x="31" y="238"/>
                        <a:pt x="71" y="266"/>
                        <a:pt x="112" y="259"/>
                      </a:cubicBezTo>
                    </a:path>
                  </a:pathLst>
                </a:custGeom>
                <a:solidFill>
                  <a:srgbClr val="F9D5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b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</a:endParaRPr>
                </a:p>
              </p:txBody>
            </p:sp>
            <p:sp>
              <p:nvSpPr>
                <p:cNvPr id="60" name="任意多边形 11">
                  <a:extLst>
                    <a:ext uri="{FF2B5EF4-FFF2-40B4-BE49-F238E27FC236}">
                      <a16:creationId xmlns:a16="http://schemas.microsoft.com/office/drawing/2014/main" id="{639CBA3C-2B25-0880-9ABD-149C8EF2B78E}"/>
                    </a:ext>
                  </a:extLst>
                </p:cNvPr>
                <p:cNvSpPr/>
                <p:nvPr/>
              </p:nvSpPr>
              <p:spPr bwMode="auto">
                <a:xfrm>
                  <a:off x="5968542" y="3535644"/>
                  <a:ext cx="167014" cy="65466"/>
                </a:xfrm>
                <a:custGeom>
                  <a:avLst/>
                  <a:gdLst>
                    <a:gd name="T0" fmla="*/ 20 w 32"/>
                    <a:gd name="T1" fmla="*/ 0 h 13"/>
                    <a:gd name="T2" fmla="*/ 14 w 32"/>
                    <a:gd name="T3" fmla="*/ 0 h 13"/>
                    <a:gd name="T4" fmla="*/ 1 w 32"/>
                    <a:gd name="T5" fmla="*/ 9 h 13"/>
                    <a:gd name="T6" fmla="*/ 12 w 32"/>
                    <a:gd name="T7" fmla="*/ 13 h 13"/>
                    <a:gd name="T8" fmla="*/ 18 w 32"/>
                    <a:gd name="T9" fmla="*/ 12 h 13"/>
                    <a:gd name="T10" fmla="*/ 31 w 32"/>
                    <a:gd name="T11" fmla="*/ 4 h 13"/>
                    <a:gd name="T12" fmla="*/ 20 w 32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" h="13">
                      <a:moveTo>
                        <a:pt x="20" y="0"/>
                      </a:moveTo>
                      <a:cubicBezTo>
                        <a:pt x="18" y="0"/>
                        <a:pt x="16" y="0"/>
                        <a:pt x="14" y="0"/>
                      </a:cubicBezTo>
                      <a:cubicBezTo>
                        <a:pt x="6" y="2"/>
                        <a:pt x="0" y="6"/>
                        <a:pt x="1" y="9"/>
                      </a:cubicBezTo>
                      <a:cubicBezTo>
                        <a:pt x="2" y="11"/>
                        <a:pt x="6" y="13"/>
                        <a:pt x="12" y="13"/>
                      </a:cubicBezTo>
                      <a:cubicBezTo>
                        <a:pt x="14" y="13"/>
                        <a:pt x="16" y="13"/>
                        <a:pt x="18" y="12"/>
                      </a:cubicBezTo>
                      <a:cubicBezTo>
                        <a:pt x="26" y="11"/>
                        <a:pt x="32" y="7"/>
                        <a:pt x="31" y="4"/>
                      </a:cubicBezTo>
                      <a:cubicBezTo>
                        <a:pt x="30" y="1"/>
                        <a:pt x="26" y="0"/>
                        <a:pt x="20" y="0"/>
                      </a:cubicBezTo>
                    </a:path>
                  </a:pathLst>
                </a:custGeom>
                <a:solidFill>
                  <a:srgbClr val="F4C2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b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</a:endParaRPr>
                </a:p>
              </p:txBody>
            </p:sp>
            <p:sp>
              <p:nvSpPr>
                <p:cNvPr id="61" name="任意多边形 12">
                  <a:extLst>
                    <a:ext uri="{FF2B5EF4-FFF2-40B4-BE49-F238E27FC236}">
                      <a16:creationId xmlns:a16="http://schemas.microsoft.com/office/drawing/2014/main" id="{1FC79C54-CC05-63F2-2577-6FA8781492FA}"/>
                    </a:ext>
                  </a:extLst>
                </p:cNvPr>
                <p:cNvSpPr/>
                <p:nvPr/>
              </p:nvSpPr>
              <p:spPr bwMode="auto">
                <a:xfrm>
                  <a:off x="6454201" y="3440614"/>
                  <a:ext cx="173607" cy="69689"/>
                </a:xfrm>
                <a:custGeom>
                  <a:avLst/>
                  <a:gdLst>
                    <a:gd name="T0" fmla="*/ 22 w 33"/>
                    <a:gd name="T1" fmla="*/ 0 h 14"/>
                    <a:gd name="T2" fmla="*/ 14 w 33"/>
                    <a:gd name="T3" fmla="*/ 1 h 14"/>
                    <a:gd name="T4" fmla="*/ 2 w 33"/>
                    <a:gd name="T5" fmla="*/ 10 h 14"/>
                    <a:gd name="T6" fmla="*/ 11 w 33"/>
                    <a:gd name="T7" fmla="*/ 14 h 14"/>
                    <a:gd name="T8" fmla="*/ 19 w 33"/>
                    <a:gd name="T9" fmla="*/ 12 h 14"/>
                    <a:gd name="T10" fmla="*/ 31 w 33"/>
                    <a:gd name="T11" fmla="*/ 3 h 14"/>
                    <a:gd name="T12" fmla="*/ 22 w 33"/>
                    <a:gd name="T1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" h="14">
                      <a:moveTo>
                        <a:pt x="22" y="0"/>
                      </a:moveTo>
                      <a:cubicBezTo>
                        <a:pt x="20" y="0"/>
                        <a:pt x="17" y="0"/>
                        <a:pt x="14" y="1"/>
                      </a:cubicBezTo>
                      <a:cubicBezTo>
                        <a:pt x="6" y="3"/>
                        <a:pt x="0" y="7"/>
                        <a:pt x="2" y="10"/>
                      </a:cubicBezTo>
                      <a:cubicBezTo>
                        <a:pt x="3" y="12"/>
                        <a:pt x="6" y="14"/>
                        <a:pt x="11" y="14"/>
                      </a:cubicBezTo>
                      <a:cubicBezTo>
                        <a:pt x="13" y="14"/>
                        <a:pt x="16" y="13"/>
                        <a:pt x="19" y="12"/>
                      </a:cubicBezTo>
                      <a:cubicBezTo>
                        <a:pt x="27" y="10"/>
                        <a:pt x="33" y="6"/>
                        <a:pt x="31" y="3"/>
                      </a:cubicBezTo>
                      <a:cubicBezTo>
                        <a:pt x="31" y="1"/>
                        <a:pt x="27" y="0"/>
                        <a:pt x="22" y="0"/>
                      </a:cubicBezTo>
                    </a:path>
                  </a:pathLst>
                </a:custGeom>
                <a:solidFill>
                  <a:srgbClr val="F4C2A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b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</a:endParaRPr>
                </a:p>
              </p:txBody>
            </p:sp>
            <p:sp>
              <p:nvSpPr>
                <p:cNvPr id="62" name="任意多边形 13">
                  <a:extLst>
                    <a:ext uri="{FF2B5EF4-FFF2-40B4-BE49-F238E27FC236}">
                      <a16:creationId xmlns:a16="http://schemas.microsoft.com/office/drawing/2014/main" id="{E1384678-54BF-C1A7-B5A7-9D4AF311BE80}"/>
                    </a:ext>
                  </a:extLst>
                </p:cNvPr>
                <p:cNvSpPr/>
                <p:nvPr/>
              </p:nvSpPr>
              <p:spPr bwMode="auto">
                <a:xfrm>
                  <a:off x="5555402" y="3366702"/>
                  <a:ext cx="303262" cy="354779"/>
                </a:xfrm>
                <a:custGeom>
                  <a:avLst/>
                  <a:gdLst>
                    <a:gd name="T0" fmla="*/ 52 w 58"/>
                    <a:gd name="T1" fmla="*/ 31 h 71"/>
                    <a:gd name="T2" fmla="*/ 39 w 58"/>
                    <a:gd name="T3" fmla="*/ 68 h 71"/>
                    <a:gd name="T4" fmla="*/ 5 w 58"/>
                    <a:gd name="T5" fmla="*/ 40 h 71"/>
                    <a:gd name="T6" fmla="*/ 18 w 58"/>
                    <a:gd name="T7" fmla="*/ 3 h 71"/>
                    <a:gd name="T8" fmla="*/ 52 w 58"/>
                    <a:gd name="T9" fmla="*/ 3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71">
                      <a:moveTo>
                        <a:pt x="52" y="31"/>
                      </a:moveTo>
                      <a:cubicBezTo>
                        <a:pt x="58" y="49"/>
                        <a:pt x="52" y="66"/>
                        <a:pt x="39" y="68"/>
                      </a:cubicBezTo>
                      <a:cubicBezTo>
                        <a:pt x="27" y="71"/>
                        <a:pt x="11" y="58"/>
                        <a:pt x="5" y="40"/>
                      </a:cubicBezTo>
                      <a:cubicBezTo>
                        <a:pt x="0" y="22"/>
                        <a:pt x="5" y="5"/>
                        <a:pt x="18" y="3"/>
                      </a:cubicBezTo>
                      <a:cubicBezTo>
                        <a:pt x="31" y="0"/>
                        <a:pt x="46" y="12"/>
                        <a:pt x="52" y="31"/>
                      </a:cubicBezTo>
                      <a:close/>
                    </a:path>
                  </a:pathLst>
                </a:custGeom>
                <a:solidFill>
                  <a:srgbClr val="E5B3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b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</a:endParaRPr>
                </a:p>
              </p:txBody>
            </p:sp>
            <p:sp>
              <p:nvSpPr>
                <p:cNvPr id="63" name="任意多边形 14">
                  <a:extLst>
                    <a:ext uri="{FF2B5EF4-FFF2-40B4-BE49-F238E27FC236}">
                      <a16:creationId xmlns:a16="http://schemas.microsoft.com/office/drawing/2014/main" id="{56725117-69EE-58B3-8E9C-989743E9300A}"/>
                    </a:ext>
                  </a:extLst>
                </p:cNvPr>
                <p:cNvSpPr/>
                <p:nvPr/>
              </p:nvSpPr>
              <p:spPr bwMode="auto">
                <a:xfrm>
                  <a:off x="5518043" y="2543109"/>
                  <a:ext cx="1155913" cy="918624"/>
                </a:xfrm>
                <a:custGeom>
                  <a:avLst/>
                  <a:gdLst>
                    <a:gd name="T0" fmla="*/ 58 w 221"/>
                    <a:gd name="T1" fmla="*/ 98 h 183"/>
                    <a:gd name="T2" fmla="*/ 218 w 221"/>
                    <a:gd name="T3" fmla="*/ 109 h 183"/>
                    <a:gd name="T4" fmla="*/ 191 w 221"/>
                    <a:gd name="T5" fmla="*/ 28 h 183"/>
                    <a:gd name="T6" fmla="*/ 38 w 221"/>
                    <a:gd name="T7" fmla="*/ 30 h 183"/>
                    <a:gd name="T8" fmla="*/ 0 w 221"/>
                    <a:gd name="T9" fmla="*/ 106 h 183"/>
                    <a:gd name="T10" fmla="*/ 29 w 221"/>
                    <a:gd name="T11" fmla="*/ 169 h 183"/>
                    <a:gd name="T12" fmla="*/ 50 w 221"/>
                    <a:gd name="T13" fmla="*/ 183 h 183"/>
                    <a:gd name="T14" fmla="*/ 59 w 221"/>
                    <a:gd name="T15" fmla="*/ 163 h 183"/>
                    <a:gd name="T16" fmla="*/ 58 w 221"/>
                    <a:gd name="T17" fmla="*/ 98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1" h="183">
                      <a:moveTo>
                        <a:pt x="58" y="98"/>
                      </a:moveTo>
                      <a:cubicBezTo>
                        <a:pt x="58" y="98"/>
                        <a:pt x="117" y="136"/>
                        <a:pt x="218" y="109"/>
                      </a:cubicBezTo>
                      <a:cubicBezTo>
                        <a:pt x="218" y="109"/>
                        <a:pt x="221" y="52"/>
                        <a:pt x="191" y="28"/>
                      </a:cubicBezTo>
                      <a:cubicBezTo>
                        <a:pt x="161" y="5"/>
                        <a:pt x="81" y="0"/>
                        <a:pt x="38" y="30"/>
                      </a:cubicBezTo>
                      <a:cubicBezTo>
                        <a:pt x="23" y="41"/>
                        <a:pt x="0" y="55"/>
                        <a:pt x="0" y="106"/>
                      </a:cubicBezTo>
                      <a:cubicBezTo>
                        <a:pt x="0" y="135"/>
                        <a:pt x="29" y="169"/>
                        <a:pt x="29" y="169"/>
                      </a:cubicBezTo>
                      <a:cubicBezTo>
                        <a:pt x="29" y="169"/>
                        <a:pt x="41" y="169"/>
                        <a:pt x="50" y="183"/>
                      </a:cubicBezTo>
                      <a:cubicBezTo>
                        <a:pt x="50" y="183"/>
                        <a:pt x="55" y="172"/>
                        <a:pt x="59" y="163"/>
                      </a:cubicBezTo>
                      <a:cubicBezTo>
                        <a:pt x="59" y="163"/>
                        <a:pt x="71" y="132"/>
                        <a:pt x="58" y="98"/>
                      </a:cubicBezTo>
                      <a:close/>
                    </a:path>
                  </a:pathLst>
                </a:custGeom>
                <a:solidFill>
                  <a:srgbClr val="996C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b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</a:endParaRPr>
                </a:p>
              </p:txBody>
            </p:sp>
            <p:sp>
              <p:nvSpPr>
                <p:cNvPr id="64" name="任意多边形 15">
                  <a:extLst>
                    <a:ext uri="{FF2B5EF4-FFF2-40B4-BE49-F238E27FC236}">
                      <a16:creationId xmlns:a16="http://schemas.microsoft.com/office/drawing/2014/main" id="{CD9E9A32-07F9-CF35-C125-558288A5D54E}"/>
                    </a:ext>
                  </a:extLst>
                </p:cNvPr>
                <p:cNvSpPr/>
                <p:nvPr/>
              </p:nvSpPr>
              <p:spPr bwMode="auto">
                <a:xfrm>
                  <a:off x="6282792" y="3670798"/>
                  <a:ext cx="151632" cy="86584"/>
                </a:xfrm>
                <a:custGeom>
                  <a:avLst/>
                  <a:gdLst>
                    <a:gd name="T0" fmla="*/ 29 w 29"/>
                    <a:gd name="T1" fmla="*/ 0 h 17"/>
                    <a:gd name="T2" fmla="*/ 17 w 29"/>
                    <a:gd name="T3" fmla="*/ 4 h 17"/>
                    <a:gd name="T4" fmla="*/ 0 w 29"/>
                    <a:gd name="T5" fmla="*/ 3 h 17"/>
                    <a:gd name="T6" fmla="*/ 3 w 29"/>
                    <a:gd name="T7" fmla="*/ 11 h 17"/>
                    <a:gd name="T8" fmla="*/ 16 w 29"/>
                    <a:gd name="T9" fmla="*/ 16 h 17"/>
                    <a:gd name="T10" fmla="*/ 23 w 29"/>
                    <a:gd name="T11" fmla="*/ 13 h 17"/>
                    <a:gd name="T12" fmla="*/ 29 w 29"/>
                    <a:gd name="T1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7">
                      <a:moveTo>
                        <a:pt x="29" y="0"/>
                      </a:moveTo>
                      <a:cubicBezTo>
                        <a:pt x="29" y="0"/>
                        <a:pt x="24" y="2"/>
                        <a:pt x="17" y="4"/>
                      </a:cubicBezTo>
                      <a:cubicBezTo>
                        <a:pt x="10" y="5"/>
                        <a:pt x="0" y="3"/>
                        <a:pt x="0" y="3"/>
                      </a:cubicBezTo>
                      <a:cubicBezTo>
                        <a:pt x="0" y="3"/>
                        <a:pt x="0" y="7"/>
                        <a:pt x="3" y="11"/>
                      </a:cubicBezTo>
                      <a:cubicBezTo>
                        <a:pt x="6" y="14"/>
                        <a:pt x="10" y="17"/>
                        <a:pt x="16" y="16"/>
                      </a:cubicBezTo>
                      <a:cubicBezTo>
                        <a:pt x="19" y="15"/>
                        <a:pt x="21" y="15"/>
                        <a:pt x="23" y="13"/>
                      </a:cubicBezTo>
                      <a:cubicBezTo>
                        <a:pt x="29" y="9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b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</a:endParaRPr>
                </a:p>
              </p:txBody>
            </p:sp>
            <p:sp>
              <p:nvSpPr>
                <p:cNvPr id="65" name="任意多边形 26">
                  <a:extLst>
                    <a:ext uri="{FF2B5EF4-FFF2-40B4-BE49-F238E27FC236}">
                      <a16:creationId xmlns:a16="http://schemas.microsoft.com/office/drawing/2014/main" id="{05A3989F-9F77-3CBA-583E-82FB0B1D8F92}"/>
                    </a:ext>
                  </a:extLst>
                </p:cNvPr>
                <p:cNvSpPr/>
                <p:nvPr/>
              </p:nvSpPr>
              <p:spPr bwMode="auto">
                <a:xfrm>
                  <a:off x="5421398" y="4074014"/>
                  <a:ext cx="586253" cy="979871"/>
                </a:xfrm>
                <a:custGeom>
                  <a:avLst/>
                  <a:gdLst>
                    <a:gd name="connsiteX0" fmla="*/ 263027 w 423506"/>
                    <a:gd name="connsiteY0" fmla="*/ 321 h 736605"/>
                    <a:gd name="connsiteX1" fmla="*/ 387634 w 423506"/>
                    <a:gd name="connsiteY1" fmla="*/ 40375 h 736605"/>
                    <a:gd name="connsiteX2" fmla="*/ 402738 w 423506"/>
                    <a:gd name="connsiteY2" fmla="*/ 232631 h 736605"/>
                    <a:gd name="connsiteX3" fmla="*/ 266331 w 423506"/>
                    <a:gd name="connsiteY3" fmla="*/ 680286 h 736605"/>
                    <a:gd name="connsiteX4" fmla="*/ 265778 w 423506"/>
                    <a:gd name="connsiteY4" fmla="*/ 736605 h 736605"/>
                    <a:gd name="connsiteX5" fmla="*/ 236179 w 423506"/>
                    <a:gd name="connsiteY5" fmla="*/ 732102 h 736605"/>
                    <a:gd name="connsiteX6" fmla="*/ 116751 w 423506"/>
                    <a:gd name="connsiteY6" fmla="*/ 701491 h 736605"/>
                    <a:gd name="connsiteX7" fmla="*/ 3293 w 423506"/>
                    <a:gd name="connsiteY7" fmla="*/ 660098 h 736605"/>
                    <a:gd name="connsiteX8" fmla="*/ 2012 w 423506"/>
                    <a:gd name="connsiteY8" fmla="*/ 649657 h 736605"/>
                    <a:gd name="connsiteX9" fmla="*/ 161075 w 423506"/>
                    <a:gd name="connsiteY9" fmla="*/ 36605 h 736605"/>
                    <a:gd name="connsiteX10" fmla="*/ 263027 w 423506"/>
                    <a:gd name="connsiteY10" fmla="*/ 321 h 736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3506" h="736605">
                      <a:moveTo>
                        <a:pt x="263027" y="321"/>
                      </a:moveTo>
                      <a:cubicBezTo>
                        <a:pt x="308339" y="-2035"/>
                        <a:pt x="357427" y="8332"/>
                        <a:pt x="387634" y="40375"/>
                      </a:cubicBezTo>
                      <a:cubicBezTo>
                        <a:pt x="440498" y="96920"/>
                        <a:pt x="425394" y="202473"/>
                        <a:pt x="402738" y="232631"/>
                      </a:cubicBezTo>
                      <a:cubicBezTo>
                        <a:pt x="319667" y="343838"/>
                        <a:pt x="276243" y="510648"/>
                        <a:pt x="266331" y="680286"/>
                      </a:cubicBezTo>
                      <a:lnTo>
                        <a:pt x="265778" y="736605"/>
                      </a:lnTo>
                      <a:lnTo>
                        <a:pt x="236179" y="732102"/>
                      </a:lnTo>
                      <a:cubicBezTo>
                        <a:pt x="195617" y="723828"/>
                        <a:pt x="155773" y="713590"/>
                        <a:pt x="116751" y="701491"/>
                      </a:cubicBezTo>
                      <a:lnTo>
                        <a:pt x="3293" y="660098"/>
                      </a:lnTo>
                      <a:lnTo>
                        <a:pt x="2012" y="649657"/>
                      </a:lnTo>
                      <a:cubicBezTo>
                        <a:pt x="-10732" y="424887"/>
                        <a:pt x="36468" y="198703"/>
                        <a:pt x="161075" y="36605"/>
                      </a:cubicBezTo>
                      <a:cubicBezTo>
                        <a:pt x="176179" y="17756"/>
                        <a:pt x="217715" y="2677"/>
                        <a:pt x="263027" y="321"/>
                      </a:cubicBezTo>
                      <a:close/>
                    </a:path>
                  </a:pathLst>
                </a:custGeom>
                <a:solidFill>
                  <a:srgbClr val="D64D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b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</a:endParaRPr>
                </a:p>
              </p:txBody>
            </p:sp>
            <p:sp>
              <p:nvSpPr>
                <p:cNvPr id="66" name="椭圆 65">
                  <a:extLst>
                    <a:ext uri="{FF2B5EF4-FFF2-40B4-BE49-F238E27FC236}">
                      <a16:creationId xmlns:a16="http://schemas.microsoft.com/office/drawing/2014/main" id="{0451B7D9-F547-8882-CF2B-37A7E4DD0507}"/>
                    </a:ext>
                  </a:extLst>
                </p:cNvPr>
                <p:cNvSpPr/>
                <p:nvPr/>
              </p:nvSpPr>
              <p:spPr bwMode="auto">
                <a:xfrm>
                  <a:off x="5241151" y="2524102"/>
                  <a:ext cx="496647" cy="475151"/>
                </a:xfrm>
                <a:prstGeom prst="ellipse">
                  <a:avLst/>
                </a:prstGeom>
                <a:solidFill>
                  <a:srgbClr val="996C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b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</a:endParaRPr>
                </a:p>
              </p:txBody>
            </p:sp>
            <p:sp>
              <p:nvSpPr>
                <p:cNvPr id="67" name="任意多边形 18">
                  <a:extLst>
                    <a:ext uri="{FF2B5EF4-FFF2-40B4-BE49-F238E27FC236}">
                      <a16:creationId xmlns:a16="http://schemas.microsoft.com/office/drawing/2014/main" id="{0762E979-7D72-4BCC-4F04-5DE83DBBDA63}"/>
                    </a:ext>
                  </a:extLst>
                </p:cNvPr>
                <p:cNvSpPr/>
                <p:nvPr/>
              </p:nvSpPr>
              <p:spPr bwMode="auto">
                <a:xfrm>
                  <a:off x="6403658" y="3220989"/>
                  <a:ext cx="167014" cy="139377"/>
                </a:xfrm>
                <a:custGeom>
                  <a:avLst/>
                  <a:gdLst>
                    <a:gd name="T0" fmla="*/ 5 w 32"/>
                    <a:gd name="T1" fmla="*/ 28 h 28"/>
                    <a:gd name="T2" fmla="*/ 14 w 32"/>
                    <a:gd name="T3" fmla="*/ 2 h 28"/>
                    <a:gd name="T4" fmla="*/ 32 w 32"/>
                    <a:gd name="T5" fmla="*/ 23 h 28"/>
                    <a:gd name="T6" fmla="*/ 16 w 32"/>
                    <a:gd name="T7" fmla="*/ 9 h 28"/>
                    <a:gd name="T8" fmla="*/ 5 w 32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28">
                      <a:moveTo>
                        <a:pt x="5" y="28"/>
                      </a:moveTo>
                      <a:cubicBezTo>
                        <a:pt x="5" y="28"/>
                        <a:pt x="0" y="4"/>
                        <a:pt x="14" y="2"/>
                      </a:cubicBezTo>
                      <a:cubicBezTo>
                        <a:pt x="29" y="0"/>
                        <a:pt x="32" y="23"/>
                        <a:pt x="32" y="23"/>
                      </a:cubicBezTo>
                      <a:cubicBezTo>
                        <a:pt x="32" y="23"/>
                        <a:pt x="24" y="7"/>
                        <a:pt x="16" y="9"/>
                      </a:cubicBezTo>
                      <a:cubicBezTo>
                        <a:pt x="8" y="11"/>
                        <a:pt x="5" y="28"/>
                        <a:pt x="5" y="28"/>
                      </a:cubicBezTo>
                      <a:close/>
                    </a:path>
                  </a:pathLst>
                </a:custGeom>
                <a:solidFill>
                  <a:srgbClr val="242B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b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</a:endParaRPr>
                </a:p>
              </p:txBody>
            </p:sp>
            <p:sp>
              <p:nvSpPr>
                <p:cNvPr id="68" name="任意多边形 19">
                  <a:extLst>
                    <a:ext uri="{FF2B5EF4-FFF2-40B4-BE49-F238E27FC236}">
                      <a16:creationId xmlns:a16="http://schemas.microsoft.com/office/drawing/2014/main" id="{74211252-118A-8152-1043-1B5967B27183}"/>
                    </a:ext>
                  </a:extLst>
                </p:cNvPr>
                <p:cNvSpPr/>
                <p:nvPr/>
              </p:nvSpPr>
              <p:spPr bwMode="auto">
                <a:xfrm>
                  <a:off x="6005900" y="3286455"/>
                  <a:ext cx="160422" cy="143601"/>
                </a:xfrm>
                <a:custGeom>
                  <a:avLst/>
                  <a:gdLst>
                    <a:gd name="T0" fmla="*/ 4 w 31"/>
                    <a:gd name="T1" fmla="*/ 29 h 29"/>
                    <a:gd name="T2" fmla="*/ 14 w 31"/>
                    <a:gd name="T3" fmla="*/ 2 h 29"/>
                    <a:gd name="T4" fmla="*/ 31 w 31"/>
                    <a:gd name="T5" fmla="*/ 24 h 29"/>
                    <a:gd name="T6" fmla="*/ 15 w 31"/>
                    <a:gd name="T7" fmla="*/ 9 h 29"/>
                    <a:gd name="T8" fmla="*/ 4 w 31"/>
                    <a:gd name="T9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9">
                      <a:moveTo>
                        <a:pt x="4" y="29"/>
                      </a:moveTo>
                      <a:cubicBezTo>
                        <a:pt x="4" y="29"/>
                        <a:pt x="0" y="4"/>
                        <a:pt x="14" y="2"/>
                      </a:cubicBezTo>
                      <a:cubicBezTo>
                        <a:pt x="28" y="0"/>
                        <a:pt x="31" y="24"/>
                        <a:pt x="31" y="24"/>
                      </a:cubicBezTo>
                      <a:cubicBezTo>
                        <a:pt x="31" y="24"/>
                        <a:pt x="23" y="7"/>
                        <a:pt x="15" y="9"/>
                      </a:cubicBezTo>
                      <a:cubicBezTo>
                        <a:pt x="7" y="11"/>
                        <a:pt x="4" y="29"/>
                        <a:pt x="4" y="29"/>
                      </a:cubicBezTo>
                      <a:close/>
                    </a:path>
                  </a:pathLst>
                </a:custGeom>
                <a:solidFill>
                  <a:srgbClr val="242B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b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</a:endParaRPr>
                </a:p>
              </p:txBody>
            </p:sp>
            <p:sp>
              <p:nvSpPr>
                <p:cNvPr id="69" name="任意多边形 20">
                  <a:extLst>
                    <a:ext uri="{FF2B5EF4-FFF2-40B4-BE49-F238E27FC236}">
                      <a16:creationId xmlns:a16="http://schemas.microsoft.com/office/drawing/2014/main" id="{ED77CF32-A061-0BF1-109D-FC5D07B6F7E1}"/>
                    </a:ext>
                  </a:extLst>
                </p:cNvPr>
                <p:cNvSpPr/>
                <p:nvPr/>
              </p:nvSpPr>
              <p:spPr bwMode="auto">
                <a:xfrm>
                  <a:off x="6392669" y="3100618"/>
                  <a:ext cx="145039" cy="48572"/>
                </a:xfrm>
                <a:custGeom>
                  <a:avLst/>
                  <a:gdLst>
                    <a:gd name="T0" fmla="*/ 27 w 28"/>
                    <a:gd name="T1" fmla="*/ 9 h 10"/>
                    <a:gd name="T2" fmla="*/ 25 w 28"/>
                    <a:gd name="T3" fmla="*/ 9 h 10"/>
                    <a:gd name="T4" fmla="*/ 3 w 28"/>
                    <a:gd name="T5" fmla="*/ 10 h 10"/>
                    <a:gd name="T6" fmla="*/ 0 w 28"/>
                    <a:gd name="T7" fmla="*/ 8 h 10"/>
                    <a:gd name="T8" fmla="*/ 1 w 28"/>
                    <a:gd name="T9" fmla="*/ 5 h 10"/>
                    <a:gd name="T10" fmla="*/ 26 w 28"/>
                    <a:gd name="T11" fmla="*/ 5 h 10"/>
                    <a:gd name="T12" fmla="*/ 28 w 28"/>
                    <a:gd name="T13" fmla="*/ 8 h 10"/>
                    <a:gd name="T14" fmla="*/ 27 w 28"/>
                    <a:gd name="T15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" h="10">
                      <a:moveTo>
                        <a:pt x="27" y="9"/>
                      </a:moveTo>
                      <a:cubicBezTo>
                        <a:pt x="26" y="9"/>
                        <a:pt x="26" y="9"/>
                        <a:pt x="25" y="9"/>
                      </a:cubicBezTo>
                      <a:cubicBezTo>
                        <a:pt x="14" y="5"/>
                        <a:pt x="3" y="10"/>
                        <a:pt x="3" y="10"/>
                      </a:cubicBezTo>
                      <a:cubicBezTo>
                        <a:pt x="2" y="10"/>
                        <a:pt x="1" y="9"/>
                        <a:pt x="0" y="8"/>
                      </a:cubicBezTo>
                      <a:cubicBezTo>
                        <a:pt x="0" y="7"/>
                        <a:pt x="0" y="6"/>
                        <a:pt x="1" y="5"/>
                      </a:cubicBezTo>
                      <a:cubicBezTo>
                        <a:pt x="2" y="5"/>
                        <a:pt x="14" y="0"/>
                        <a:pt x="26" y="5"/>
                      </a:cubicBezTo>
                      <a:cubicBezTo>
                        <a:pt x="28" y="5"/>
                        <a:pt x="28" y="6"/>
                        <a:pt x="28" y="8"/>
                      </a:cubicBezTo>
                      <a:cubicBezTo>
                        <a:pt x="28" y="8"/>
                        <a:pt x="27" y="9"/>
                        <a:pt x="27" y="9"/>
                      </a:cubicBezTo>
                      <a:close/>
                    </a:path>
                  </a:pathLst>
                </a:custGeom>
                <a:solidFill>
                  <a:srgbClr val="996C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b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</a:endParaRPr>
                </a:p>
              </p:txBody>
            </p:sp>
            <p:sp>
              <p:nvSpPr>
                <p:cNvPr id="70" name="任意多边形 21">
                  <a:extLst>
                    <a:ext uri="{FF2B5EF4-FFF2-40B4-BE49-F238E27FC236}">
                      <a16:creationId xmlns:a16="http://schemas.microsoft.com/office/drawing/2014/main" id="{E7B4C1A8-DDD5-0B70-4476-6F5ACE2E9977}"/>
                    </a:ext>
                  </a:extLst>
                </p:cNvPr>
                <p:cNvSpPr/>
                <p:nvPr/>
              </p:nvSpPr>
              <p:spPr bwMode="auto">
                <a:xfrm>
                  <a:off x="5937776" y="3195648"/>
                  <a:ext cx="134051" cy="73913"/>
                </a:xfrm>
                <a:custGeom>
                  <a:avLst/>
                  <a:gdLst>
                    <a:gd name="T0" fmla="*/ 2 w 26"/>
                    <a:gd name="T1" fmla="*/ 15 h 15"/>
                    <a:gd name="T2" fmla="*/ 1 w 26"/>
                    <a:gd name="T3" fmla="*/ 14 h 15"/>
                    <a:gd name="T4" fmla="*/ 1 w 26"/>
                    <a:gd name="T5" fmla="*/ 11 h 15"/>
                    <a:gd name="T6" fmla="*/ 23 w 26"/>
                    <a:gd name="T7" fmla="*/ 0 h 15"/>
                    <a:gd name="T8" fmla="*/ 26 w 26"/>
                    <a:gd name="T9" fmla="*/ 2 h 15"/>
                    <a:gd name="T10" fmla="*/ 23 w 26"/>
                    <a:gd name="T11" fmla="*/ 5 h 15"/>
                    <a:gd name="T12" fmla="*/ 4 w 26"/>
                    <a:gd name="T13" fmla="*/ 14 h 15"/>
                    <a:gd name="T14" fmla="*/ 2 w 26"/>
                    <a:gd name="T15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" h="15">
                      <a:moveTo>
                        <a:pt x="2" y="15"/>
                      </a:moveTo>
                      <a:cubicBezTo>
                        <a:pt x="1" y="15"/>
                        <a:pt x="1" y="15"/>
                        <a:pt x="1" y="14"/>
                      </a:cubicBezTo>
                      <a:cubicBezTo>
                        <a:pt x="0" y="13"/>
                        <a:pt x="0" y="12"/>
                        <a:pt x="1" y="11"/>
                      </a:cubicBezTo>
                      <a:cubicBezTo>
                        <a:pt x="10" y="2"/>
                        <a:pt x="22" y="0"/>
                        <a:pt x="23" y="0"/>
                      </a:cubicBezTo>
                      <a:cubicBezTo>
                        <a:pt x="24" y="0"/>
                        <a:pt x="25" y="1"/>
                        <a:pt x="26" y="2"/>
                      </a:cubicBezTo>
                      <a:cubicBezTo>
                        <a:pt x="26" y="4"/>
                        <a:pt x="25" y="5"/>
                        <a:pt x="23" y="5"/>
                      </a:cubicBezTo>
                      <a:cubicBezTo>
                        <a:pt x="23" y="5"/>
                        <a:pt x="12" y="6"/>
                        <a:pt x="4" y="14"/>
                      </a:cubicBezTo>
                      <a:cubicBezTo>
                        <a:pt x="3" y="15"/>
                        <a:pt x="2" y="15"/>
                        <a:pt x="2" y="15"/>
                      </a:cubicBezTo>
                      <a:close/>
                    </a:path>
                  </a:pathLst>
                </a:custGeom>
                <a:solidFill>
                  <a:srgbClr val="996C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b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</a:endParaRPr>
                </a:p>
              </p:txBody>
            </p:sp>
            <p:sp>
              <p:nvSpPr>
                <p:cNvPr id="71" name="任意多边形 22">
                  <a:extLst>
                    <a:ext uri="{FF2B5EF4-FFF2-40B4-BE49-F238E27FC236}">
                      <a16:creationId xmlns:a16="http://schemas.microsoft.com/office/drawing/2014/main" id="{0CB6EFBD-B797-1E70-14C2-2CB13928F29A}"/>
                    </a:ext>
                  </a:extLst>
                </p:cNvPr>
                <p:cNvSpPr/>
                <p:nvPr/>
              </p:nvSpPr>
              <p:spPr bwMode="auto">
                <a:xfrm>
                  <a:off x="6276200" y="3294902"/>
                  <a:ext cx="147237" cy="236519"/>
                </a:xfrm>
                <a:custGeom>
                  <a:avLst/>
                  <a:gdLst>
                    <a:gd name="T0" fmla="*/ 14 w 28"/>
                    <a:gd name="T1" fmla="*/ 47 h 47"/>
                    <a:gd name="T2" fmla="*/ 12 w 28"/>
                    <a:gd name="T3" fmla="*/ 45 h 47"/>
                    <a:gd name="T4" fmla="*/ 14 w 28"/>
                    <a:gd name="T5" fmla="*/ 43 h 47"/>
                    <a:gd name="T6" fmla="*/ 23 w 28"/>
                    <a:gd name="T7" fmla="*/ 39 h 47"/>
                    <a:gd name="T8" fmla="*/ 23 w 28"/>
                    <a:gd name="T9" fmla="*/ 34 h 47"/>
                    <a:gd name="T10" fmla="*/ 20 w 28"/>
                    <a:gd name="T11" fmla="*/ 30 h 47"/>
                    <a:gd name="T12" fmla="*/ 12 w 28"/>
                    <a:gd name="T13" fmla="*/ 32 h 47"/>
                    <a:gd name="T14" fmla="*/ 10 w 28"/>
                    <a:gd name="T15" fmla="*/ 32 h 47"/>
                    <a:gd name="T16" fmla="*/ 9 w 28"/>
                    <a:gd name="T17" fmla="*/ 30 h 47"/>
                    <a:gd name="T18" fmla="*/ 0 w 28"/>
                    <a:gd name="T19" fmla="*/ 3 h 47"/>
                    <a:gd name="T20" fmla="*/ 1 w 28"/>
                    <a:gd name="T21" fmla="*/ 0 h 47"/>
                    <a:gd name="T22" fmla="*/ 4 w 28"/>
                    <a:gd name="T23" fmla="*/ 2 h 47"/>
                    <a:gd name="T24" fmla="*/ 12 w 28"/>
                    <a:gd name="T25" fmla="*/ 27 h 47"/>
                    <a:gd name="T26" fmla="*/ 21 w 28"/>
                    <a:gd name="T27" fmla="*/ 27 h 47"/>
                    <a:gd name="T28" fmla="*/ 27 w 28"/>
                    <a:gd name="T29" fmla="*/ 33 h 47"/>
                    <a:gd name="T30" fmla="*/ 26 w 28"/>
                    <a:gd name="T31" fmla="*/ 41 h 47"/>
                    <a:gd name="T32" fmla="*/ 14 w 28"/>
                    <a:gd name="T33" fmla="*/ 4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8" h="47">
                      <a:moveTo>
                        <a:pt x="14" y="47"/>
                      </a:moveTo>
                      <a:cubicBezTo>
                        <a:pt x="13" y="47"/>
                        <a:pt x="12" y="46"/>
                        <a:pt x="12" y="45"/>
                      </a:cubicBezTo>
                      <a:cubicBezTo>
                        <a:pt x="12" y="44"/>
                        <a:pt x="13" y="43"/>
                        <a:pt x="14" y="43"/>
                      </a:cubicBezTo>
                      <a:cubicBezTo>
                        <a:pt x="16" y="43"/>
                        <a:pt x="21" y="42"/>
                        <a:pt x="23" y="39"/>
                      </a:cubicBezTo>
                      <a:cubicBezTo>
                        <a:pt x="23" y="37"/>
                        <a:pt x="23" y="36"/>
                        <a:pt x="23" y="34"/>
                      </a:cubicBezTo>
                      <a:cubicBezTo>
                        <a:pt x="22" y="32"/>
                        <a:pt x="21" y="31"/>
                        <a:pt x="20" y="30"/>
                      </a:cubicBezTo>
                      <a:cubicBezTo>
                        <a:pt x="17" y="29"/>
                        <a:pt x="13" y="31"/>
                        <a:pt x="12" y="32"/>
                      </a:cubicBezTo>
                      <a:cubicBezTo>
                        <a:pt x="11" y="32"/>
                        <a:pt x="11" y="32"/>
                        <a:pt x="10" y="32"/>
                      </a:cubicBezTo>
                      <a:cubicBezTo>
                        <a:pt x="10" y="31"/>
                        <a:pt x="9" y="31"/>
                        <a:pt x="9" y="3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1" y="0"/>
                      </a:cubicBezTo>
                      <a:cubicBezTo>
                        <a:pt x="2" y="0"/>
                        <a:pt x="3" y="1"/>
                        <a:pt x="4" y="2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4" y="26"/>
                        <a:pt x="18" y="25"/>
                        <a:pt x="21" y="27"/>
                      </a:cubicBezTo>
                      <a:cubicBezTo>
                        <a:pt x="24" y="28"/>
                        <a:pt x="26" y="30"/>
                        <a:pt x="27" y="33"/>
                      </a:cubicBezTo>
                      <a:cubicBezTo>
                        <a:pt x="28" y="36"/>
                        <a:pt x="27" y="39"/>
                        <a:pt x="26" y="41"/>
                      </a:cubicBezTo>
                      <a:cubicBezTo>
                        <a:pt x="23" y="46"/>
                        <a:pt x="15" y="47"/>
                        <a:pt x="14" y="47"/>
                      </a:cubicBezTo>
                      <a:close/>
                    </a:path>
                  </a:pathLst>
                </a:custGeom>
                <a:solidFill>
                  <a:srgbClr val="E5B3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b="1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</a:endParaRPr>
                </a:p>
              </p:txBody>
            </p:sp>
          </p:grp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362D541A-930B-12B3-2AEC-E098806892B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167010" y="3280197"/>
                <a:ext cx="721838" cy="720000"/>
                <a:chOff x="4516660" y="1853683"/>
                <a:chExt cx="3158681" cy="3150635"/>
              </a:xfrm>
            </p:grpSpPr>
            <p:sp>
              <p:nvSpPr>
                <p:cNvPr id="35" name="椭圆 34">
                  <a:extLst>
                    <a:ext uri="{FF2B5EF4-FFF2-40B4-BE49-F238E27FC236}">
                      <a16:creationId xmlns:a16="http://schemas.microsoft.com/office/drawing/2014/main" id="{B57242EE-0292-FF45-3CA1-D3F26F894CCF}"/>
                    </a:ext>
                  </a:extLst>
                </p:cNvPr>
                <p:cNvSpPr/>
                <p:nvPr/>
              </p:nvSpPr>
              <p:spPr bwMode="auto">
                <a:xfrm>
                  <a:off x="4516660" y="1853683"/>
                  <a:ext cx="3158681" cy="3150634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" name="任意多边形 47">
                  <a:extLst>
                    <a:ext uri="{FF2B5EF4-FFF2-40B4-BE49-F238E27FC236}">
                      <a16:creationId xmlns:a16="http://schemas.microsoft.com/office/drawing/2014/main" id="{064DFC86-89CF-3E89-FB60-E3989FA19693}"/>
                    </a:ext>
                  </a:extLst>
                </p:cNvPr>
                <p:cNvSpPr/>
                <p:nvPr/>
              </p:nvSpPr>
              <p:spPr bwMode="auto">
                <a:xfrm>
                  <a:off x="5419636" y="2361811"/>
                  <a:ext cx="1618475" cy="1416166"/>
                </a:xfrm>
                <a:custGeom>
                  <a:avLst/>
                  <a:gdLst>
                    <a:gd name="T0" fmla="*/ 47 w 242"/>
                    <a:gd name="T1" fmla="*/ 105 h 212"/>
                    <a:gd name="T2" fmla="*/ 21 w 242"/>
                    <a:gd name="T3" fmla="*/ 127 h 212"/>
                    <a:gd name="T4" fmla="*/ 7 w 242"/>
                    <a:gd name="T5" fmla="*/ 115 h 212"/>
                    <a:gd name="T6" fmla="*/ 11 w 242"/>
                    <a:gd name="T7" fmla="*/ 83 h 212"/>
                    <a:gd name="T8" fmla="*/ 1 w 242"/>
                    <a:gd name="T9" fmla="*/ 70 h 212"/>
                    <a:gd name="T10" fmla="*/ 9 w 242"/>
                    <a:gd name="T11" fmla="*/ 55 h 212"/>
                    <a:gd name="T12" fmla="*/ 15 w 242"/>
                    <a:gd name="T13" fmla="*/ 51 h 212"/>
                    <a:gd name="T14" fmla="*/ 16 w 242"/>
                    <a:gd name="T15" fmla="*/ 45 h 212"/>
                    <a:gd name="T16" fmla="*/ 31 w 242"/>
                    <a:gd name="T17" fmla="*/ 21 h 212"/>
                    <a:gd name="T18" fmla="*/ 41 w 242"/>
                    <a:gd name="T19" fmla="*/ 22 h 212"/>
                    <a:gd name="T20" fmla="*/ 67 w 242"/>
                    <a:gd name="T21" fmla="*/ 5 h 212"/>
                    <a:gd name="T22" fmla="*/ 87 w 242"/>
                    <a:gd name="T23" fmla="*/ 12 h 212"/>
                    <a:gd name="T24" fmla="*/ 109 w 242"/>
                    <a:gd name="T25" fmla="*/ 0 h 212"/>
                    <a:gd name="T26" fmla="*/ 132 w 242"/>
                    <a:gd name="T27" fmla="*/ 11 h 212"/>
                    <a:gd name="T28" fmla="*/ 136 w 242"/>
                    <a:gd name="T29" fmla="*/ 14 h 212"/>
                    <a:gd name="T30" fmla="*/ 141 w 242"/>
                    <a:gd name="T31" fmla="*/ 12 h 212"/>
                    <a:gd name="T32" fmla="*/ 166 w 242"/>
                    <a:gd name="T33" fmla="*/ 11 h 212"/>
                    <a:gd name="T34" fmla="*/ 180 w 242"/>
                    <a:gd name="T35" fmla="*/ 33 h 212"/>
                    <a:gd name="T36" fmla="*/ 199 w 242"/>
                    <a:gd name="T37" fmla="*/ 32 h 212"/>
                    <a:gd name="T38" fmla="*/ 212 w 242"/>
                    <a:gd name="T39" fmla="*/ 43 h 212"/>
                    <a:gd name="T40" fmla="*/ 214 w 242"/>
                    <a:gd name="T41" fmla="*/ 52 h 212"/>
                    <a:gd name="T42" fmla="*/ 219 w 242"/>
                    <a:gd name="T43" fmla="*/ 54 h 212"/>
                    <a:gd name="T44" fmla="*/ 235 w 242"/>
                    <a:gd name="T45" fmla="*/ 86 h 212"/>
                    <a:gd name="T46" fmla="*/ 234 w 242"/>
                    <a:gd name="T47" fmla="*/ 93 h 212"/>
                    <a:gd name="T48" fmla="*/ 236 w 242"/>
                    <a:gd name="T49" fmla="*/ 96 h 212"/>
                    <a:gd name="T50" fmla="*/ 239 w 242"/>
                    <a:gd name="T51" fmla="*/ 128 h 212"/>
                    <a:gd name="T52" fmla="*/ 237 w 242"/>
                    <a:gd name="T53" fmla="*/ 133 h 212"/>
                    <a:gd name="T54" fmla="*/ 239 w 242"/>
                    <a:gd name="T55" fmla="*/ 140 h 212"/>
                    <a:gd name="T56" fmla="*/ 235 w 242"/>
                    <a:gd name="T57" fmla="*/ 167 h 212"/>
                    <a:gd name="T58" fmla="*/ 227 w 242"/>
                    <a:gd name="T59" fmla="*/ 177 h 212"/>
                    <a:gd name="T60" fmla="*/ 218 w 242"/>
                    <a:gd name="T61" fmla="*/ 192 h 212"/>
                    <a:gd name="T62" fmla="*/ 196 w 242"/>
                    <a:gd name="T63" fmla="*/ 212 h 212"/>
                    <a:gd name="T64" fmla="*/ 192 w 242"/>
                    <a:gd name="T65" fmla="*/ 212 h 212"/>
                    <a:gd name="T66" fmla="*/ 188 w 242"/>
                    <a:gd name="T67" fmla="*/ 210 h 212"/>
                    <a:gd name="T68" fmla="*/ 183 w 242"/>
                    <a:gd name="T69" fmla="*/ 210 h 212"/>
                    <a:gd name="T70" fmla="*/ 161 w 242"/>
                    <a:gd name="T71" fmla="*/ 196 h 212"/>
                    <a:gd name="T72" fmla="*/ 158 w 242"/>
                    <a:gd name="T73" fmla="*/ 177 h 212"/>
                    <a:gd name="T74" fmla="*/ 159 w 242"/>
                    <a:gd name="T75" fmla="*/ 149 h 212"/>
                    <a:gd name="T76" fmla="*/ 156 w 242"/>
                    <a:gd name="T77" fmla="*/ 133 h 212"/>
                    <a:gd name="T78" fmla="*/ 141 w 242"/>
                    <a:gd name="T79" fmla="*/ 115 h 212"/>
                    <a:gd name="T80" fmla="*/ 125 w 242"/>
                    <a:gd name="T81" fmla="*/ 107 h 212"/>
                    <a:gd name="T82" fmla="*/ 59 w 242"/>
                    <a:gd name="T83" fmla="*/ 108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42" h="212">
                      <a:moveTo>
                        <a:pt x="47" y="105"/>
                      </a:moveTo>
                      <a:cubicBezTo>
                        <a:pt x="37" y="111"/>
                        <a:pt x="33" y="126"/>
                        <a:pt x="21" y="127"/>
                      </a:cubicBezTo>
                      <a:cubicBezTo>
                        <a:pt x="14" y="128"/>
                        <a:pt x="10" y="121"/>
                        <a:pt x="7" y="115"/>
                      </a:cubicBezTo>
                      <a:cubicBezTo>
                        <a:pt x="2" y="104"/>
                        <a:pt x="1" y="92"/>
                        <a:pt x="11" y="83"/>
                      </a:cubicBezTo>
                      <a:cubicBezTo>
                        <a:pt x="5" y="80"/>
                        <a:pt x="1" y="76"/>
                        <a:pt x="1" y="70"/>
                      </a:cubicBezTo>
                      <a:cubicBezTo>
                        <a:pt x="0" y="64"/>
                        <a:pt x="4" y="59"/>
                        <a:pt x="9" y="55"/>
                      </a:cubicBezTo>
                      <a:cubicBezTo>
                        <a:pt x="11" y="54"/>
                        <a:pt x="13" y="53"/>
                        <a:pt x="15" y="51"/>
                      </a:cubicBezTo>
                      <a:cubicBezTo>
                        <a:pt x="16" y="49"/>
                        <a:pt x="16" y="47"/>
                        <a:pt x="16" y="45"/>
                      </a:cubicBezTo>
                      <a:cubicBezTo>
                        <a:pt x="18" y="34"/>
                        <a:pt x="23" y="26"/>
                        <a:pt x="31" y="21"/>
                      </a:cubicBezTo>
                      <a:cubicBezTo>
                        <a:pt x="35" y="18"/>
                        <a:pt x="39" y="18"/>
                        <a:pt x="41" y="22"/>
                      </a:cubicBezTo>
                      <a:cubicBezTo>
                        <a:pt x="46" y="11"/>
                        <a:pt x="56" y="7"/>
                        <a:pt x="67" y="5"/>
                      </a:cubicBezTo>
                      <a:cubicBezTo>
                        <a:pt x="75" y="4"/>
                        <a:pt x="83" y="5"/>
                        <a:pt x="87" y="12"/>
                      </a:cubicBezTo>
                      <a:cubicBezTo>
                        <a:pt x="93" y="6"/>
                        <a:pt x="100" y="1"/>
                        <a:pt x="109" y="0"/>
                      </a:cubicBezTo>
                      <a:cubicBezTo>
                        <a:pt x="119" y="0"/>
                        <a:pt x="126" y="4"/>
                        <a:pt x="132" y="11"/>
                      </a:cubicBezTo>
                      <a:cubicBezTo>
                        <a:pt x="133" y="12"/>
                        <a:pt x="134" y="14"/>
                        <a:pt x="136" y="14"/>
                      </a:cubicBezTo>
                      <a:cubicBezTo>
                        <a:pt x="138" y="14"/>
                        <a:pt x="139" y="13"/>
                        <a:pt x="141" y="12"/>
                      </a:cubicBezTo>
                      <a:cubicBezTo>
                        <a:pt x="149" y="7"/>
                        <a:pt x="157" y="6"/>
                        <a:pt x="166" y="11"/>
                      </a:cubicBezTo>
                      <a:cubicBezTo>
                        <a:pt x="175" y="15"/>
                        <a:pt x="179" y="23"/>
                        <a:pt x="180" y="33"/>
                      </a:cubicBezTo>
                      <a:cubicBezTo>
                        <a:pt x="186" y="32"/>
                        <a:pt x="193" y="30"/>
                        <a:pt x="199" y="32"/>
                      </a:cubicBezTo>
                      <a:cubicBezTo>
                        <a:pt x="205" y="33"/>
                        <a:pt x="210" y="37"/>
                        <a:pt x="212" y="43"/>
                      </a:cubicBezTo>
                      <a:cubicBezTo>
                        <a:pt x="213" y="46"/>
                        <a:pt x="211" y="50"/>
                        <a:pt x="214" y="52"/>
                      </a:cubicBezTo>
                      <a:cubicBezTo>
                        <a:pt x="216" y="53"/>
                        <a:pt x="217" y="53"/>
                        <a:pt x="219" y="54"/>
                      </a:cubicBezTo>
                      <a:cubicBezTo>
                        <a:pt x="233" y="59"/>
                        <a:pt x="240" y="71"/>
                        <a:pt x="235" y="86"/>
                      </a:cubicBezTo>
                      <a:cubicBezTo>
                        <a:pt x="235" y="89"/>
                        <a:pt x="234" y="91"/>
                        <a:pt x="234" y="93"/>
                      </a:cubicBezTo>
                      <a:cubicBezTo>
                        <a:pt x="234" y="95"/>
                        <a:pt x="235" y="95"/>
                        <a:pt x="236" y="96"/>
                      </a:cubicBezTo>
                      <a:cubicBezTo>
                        <a:pt x="241" y="107"/>
                        <a:pt x="242" y="116"/>
                        <a:pt x="239" y="128"/>
                      </a:cubicBezTo>
                      <a:cubicBezTo>
                        <a:pt x="238" y="130"/>
                        <a:pt x="237" y="131"/>
                        <a:pt x="237" y="133"/>
                      </a:cubicBezTo>
                      <a:cubicBezTo>
                        <a:pt x="237" y="136"/>
                        <a:pt x="239" y="137"/>
                        <a:pt x="239" y="140"/>
                      </a:cubicBezTo>
                      <a:cubicBezTo>
                        <a:pt x="242" y="149"/>
                        <a:pt x="240" y="158"/>
                        <a:pt x="235" y="167"/>
                      </a:cubicBezTo>
                      <a:cubicBezTo>
                        <a:pt x="233" y="171"/>
                        <a:pt x="230" y="173"/>
                        <a:pt x="227" y="177"/>
                      </a:cubicBezTo>
                      <a:cubicBezTo>
                        <a:pt x="225" y="181"/>
                        <a:pt x="221" y="188"/>
                        <a:pt x="218" y="192"/>
                      </a:cubicBezTo>
                      <a:cubicBezTo>
                        <a:pt x="212" y="201"/>
                        <a:pt x="206" y="208"/>
                        <a:pt x="196" y="212"/>
                      </a:cubicBezTo>
                      <a:cubicBezTo>
                        <a:pt x="194" y="212"/>
                        <a:pt x="193" y="212"/>
                        <a:pt x="192" y="212"/>
                      </a:cubicBezTo>
                      <a:cubicBezTo>
                        <a:pt x="190" y="211"/>
                        <a:pt x="190" y="210"/>
                        <a:pt x="188" y="210"/>
                      </a:cubicBezTo>
                      <a:cubicBezTo>
                        <a:pt x="186" y="209"/>
                        <a:pt x="185" y="210"/>
                        <a:pt x="183" y="210"/>
                      </a:cubicBezTo>
                      <a:cubicBezTo>
                        <a:pt x="173" y="210"/>
                        <a:pt x="166" y="205"/>
                        <a:pt x="161" y="196"/>
                      </a:cubicBezTo>
                      <a:cubicBezTo>
                        <a:pt x="158" y="191"/>
                        <a:pt x="159" y="184"/>
                        <a:pt x="158" y="177"/>
                      </a:cubicBezTo>
                      <a:cubicBezTo>
                        <a:pt x="158" y="168"/>
                        <a:pt x="159" y="159"/>
                        <a:pt x="159" y="149"/>
                      </a:cubicBezTo>
                      <a:cubicBezTo>
                        <a:pt x="158" y="144"/>
                        <a:pt x="159" y="139"/>
                        <a:pt x="156" y="133"/>
                      </a:cubicBezTo>
                      <a:cubicBezTo>
                        <a:pt x="153" y="126"/>
                        <a:pt x="148" y="120"/>
                        <a:pt x="141" y="115"/>
                      </a:cubicBezTo>
                      <a:cubicBezTo>
                        <a:pt x="136" y="112"/>
                        <a:pt x="132" y="109"/>
                        <a:pt x="125" y="107"/>
                      </a:cubicBezTo>
                      <a:cubicBezTo>
                        <a:pt x="103" y="101"/>
                        <a:pt x="81" y="105"/>
                        <a:pt x="59" y="108"/>
                      </a:cubicBezTo>
                    </a:path>
                  </a:pathLst>
                </a:custGeom>
                <a:solidFill>
                  <a:srgbClr val="242B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7" name="任意多边形 107">
                  <a:extLst>
                    <a:ext uri="{FF2B5EF4-FFF2-40B4-BE49-F238E27FC236}">
                      <a16:creationId xmlns:a16="http://schemas.microsoft.com/office/drawing/2014/main" id="{E0D93A3A-D3CA-2B51-E48D-181AB510B35E}"/>
                    </a:ext>
                  </a:extLst>
                </p:cNvPr>
                <p:cNvSpPr/>
                <p:nvPr/>
              </p:nvSpPr>
              <p:spPr bwMode="auto">
                <a:xfrm>
                  <a:off x="5326911" y="4202030"/>
                  <a:ext cx="1583419" cy="802288"/>
                </a:xfrm>
                <a:custGeom>
                  <a:avLst/>
                  <a:gdLst>
                    <a:gd name="connsiteX0" fmla="*/ 614032 w 1249406"/>
                    <a:gd name="connsiteY0" fmla="*/ 775 h 633050"/>
                    <a:gd name="connsiteX1" fmla="*/ 633839 w 1249406"/>
                    <a:gd name="connsiteY1" fmla="*/ 1022 h 633050"/>
                    <a:gd name="connsiteX2" fmla="*/ 765889 w 1249406"/>
                    <a:gd name="connsiteY2" fmla="*/ 37917 h 633050"/>
                    <a:gd name="connsiteX3" fmla="*/ 1240268 w 1249406"/>
                    <a:gd name="connsiteY3" fmla="*/ 394615 h 633050"/>
                    <a:gd name="connsiteX4" fmla="*/ 1249406 w 1249406"/>
                    <a:gd name="connsiteY4" fmla="*/ 450110 h 633050"/>
                    <a:gd name="connsiteX5" fmla="*/ 1091928 w 1249406"/>
                    <a:gd name="connsiteY5" fmla="*/ 535368 h 633050"/>
                    <a:gd name="connsiteX6" fmla="*/ 606855 w 1249406"/>
                    <a:gd name="connsiteY6" fmla="*/ 633050 h 633050"/>
                    <a:gd name="connsiteX7" fmla="*/ 121782 w 1249406"/>
                    <a:gd name="connsiteY7" fmla="*/ 535368 h 633050"/>
                    <a:gd name="connsiteX8" fmla="*/ 4252 w 1249406"/>
                    <a:gd name="connsiteY8" fmla="*/ 471737 h 633050"/>
                    <a:gd name="connsiteX9" fmla="*/ 1651 w 1249406"/>
                    <a:gd name="connsiteY9" fmla="*/ 460725 h 633050"/>
                    <a:gd name="connsiteX10" fmla="*/ 0 w 1249406"/>
                    <a:gd name="connsiteY10" fmla="*/ 438490 h 633050"/>
                    <a:gd name="connsiteX11" fmla="*/ 507071 w 1249406"/>
                    <a:gd name="connsiteY11" fmla="*/ 32646 h 633050"/>
                    <a:gd name="connsiteX12" fmla="*/ 614032 w 1249406"/>
                    <a:gd name="connsiteY12" fmla="*/ 775 h 633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49406" h="633050">
                      <a:moveTo>
                        <a:pt x="614032" y="775"/>
                      </a:moveTo>
                      <a:cubicBezTo>
                        <a:pt x="623935" y="-296"/>
                        <a:pt x="631198" y="-296"/>
                        <a:pt x="633839" y="1022"/>
                      </a:cubicBezTo>
                      <a:cubicBezTo>
                        <a:pt x="649685" y="-4249"/>
                        <a:pt x="734197" y="16834"/>
                        <a:pt x="765889" y="37917"/>
                      </a:cubicBezTo>
                      <a:cubicBezTo>
                        <a:pt x="932272" y="157825"/>
                        <a:pt x="1183579" y="241415"/>
                        <a:pt x="1240268" y="394615"/>
                      </a:cubicBezTo>
                      <a:lnTo>
                        <a:pt x="1249406" y="450110"/>
                      </a:lnTo>
                      <a:lnTo>
                        <a:pt x="1091928" y="535368"/>
                      </a:lnTo>
                      <a:cubicBezTo>
                        <a:pt x="942836" y="598268"/>
                        <a:pt x="778918" y="633050"/>
                        <a:pt x="606855" y="633050"/>
                      </a:cubicBezTo>
                      <a:cubicBezTo>
                        <a:pt x="434792" y="633050"/>
                        <a:pt x="270874" y="598268"/>
                        <a:pt x="121782" y="535368"/>
                      </a:cubicBezTo>
                      <a:lnTo>
                        <a:pt x="4252" y="471737"/>
                      </a:lnTo>
                      <a:lnTo>
                        <a:pt x="1651" y="460725"/>
                      </a:lnTo>
                      <a:cubicBezTo>
                        <a:pt x="0" y="447384"/>
                        <a:pt x="0" y="438490"/>
                        <a:pt x="0" y="438490"/>
                      </a:cubicBezTo>
                      <a:cubicBezTo>
                        <a:pt x="5282" y="238203"/>
                        <a:pt x="306356" y="159143"/>
                        <a:pt x="507071" y="32646"/>
                      </a:cubicBezTo>
                      <a:cubicBezTo>
                        <a:pt x="530840" y="16834"/>
                        <a:pt x="584321" y="3987"/>
                        <a:pt x="614032" y="775"/>
                      </a:cubicBezTo>
                      <a:close/>
                    </a:path>
                  </a:pathLst>
                </a:custGeom>
                <a:solidFill>
                  <a:srgbClr val="FEB0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8" name="任意多边形 58">
                  <a:extLst>
                    <a:ext uri="{FF2B5EF4-FFF2-40B4-BE49-F238E27FC236}">
                      <a16:creationId xmlns:a16="http://schemas.microsoft.com/office/drawing/2014/main" id="{F21B0945-4BE2-5B47-15B4-6EB6FA10242B}"/>
                    </a:ext>
                  </a:extLst>
                </p:cNvPr>
                <p:cNvSpPr/>
                <p:nvPr/>
              </p:nvSpPr>
              <p:spPr bwMode="auto">
                <a:xfrm>
                  <a:off x="5754009" y="4191024"/>
                  <a:ext cx="702464" cy="460815"/>
                </a:xfrm>
                <a:custGeom>
                  <a:avLst/>
                  <a:gdLst>
                    <a:gd name="T0" fmla="*/ 8 w 105"/>
                    <a:gd name="T1" fmla="*/ 22 h 69"/>
                    <a:gd name="T2" fmla="*/ 49 w 105"/>
                    <a:gd name="T3" fmla="*/ 67 h 69"/>
                    <a:gd name="T4" fmla="*/ 105 w 105"/>
                    <a:gd name="T5" fmla="*/ 24 h 69"/>
                    <a:gd name="T6" fmla="*/ 66 w 105"/>
                    <a:gd name="T7" fmla="*/ 0 h 69"/>
                    <a:gd name="T8" fmla="*/ 36 w 105"/>
                    <a:gd name="T9" fmla="*/ 2 h 69"/>
                    <a:gd name="T10" fmla="*/ 8 w 105"/>
                    <a:gd name="T11" fmla="*/ 22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5" h="69">
                      <a:moveTo>
                        <a:pt x="8" y="22"/>
                      </a:moveTo>
                      <a:cubicBezTo>
                        <a:pt x="8" y="22"/>
                        <a:pt x="0" y="65"/>
                        <a:pt x="49" y="67"/>
                      </a:cubicBezTo>
                      <a:cubicBezTo>
                        <a:pt x="97" y="69"/>
                        <a:pt x="105" y="24"/>
                        <a:pt x="105" y="24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36" y="2"/>
                        <a:pt x="36" y="2"/>
                        <a:pt x="36" y="2"/>
                      </a:cubicBezTo>
                      <a:lnTo>
                        <a:pt x="8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" name="任意多边形 59">
                  <a:extLst>
                    <a:ext uri="{FF2B5EF4-FFF2-40B4-BE49-F238E27FC236}">
                      <a16:creationId xmlns:a16="http://schemas.microsoft.com/office/drawing/2014/main" id="{D0C68A36-8B5B-12BE-FB1E-09D37FA438CC}"/>
                    </a:ext>
                  </a:extLst>
                </p:cNvPr>
                <p:cNvSpPr/>
                <p:nvPr/>
              </p:nvSpPr>
              <p:spPr bwMode="auto">
                <a:xfrm>
                  <a:off x="5947887" y="4224743"/>
                  <a:ext cx="334373" cy="306275"/>
                </a:xfrm>
                <a:custGeom>
                  <a:avLst/>
                  <a:gdLst>
                    <a:gd name="T0" fmla="*/ 33 w 50"/>
                    <a:gd name="T1" fmla="*/ 7 h 46"/>
                    <a:gd name="T2" fmla="*/ 1 w 50"/>
                    <a:gd name="T3" fmla="*/ 9 h 46"/>
                    <a:gd name="T4" fmla="*/ 1 w 50"/>
                    <a:gd name="T5" fmla="*/ 22 h 46"/>
                    <a:gd name="T6" fmla="*/ 49 w 50"/>
                    <a:gd name="T7" fmla="*/ 23 h 46"/>
                    <a:gd name="T8" fmla="*/ 50 w 50"/>
                    <a:gd name="T9" fmla="*/ 0 h 46"/>
                    <a:gd name="T10" fmla="*/ 33 w 50"/>
                    <a:gd name="T11" fmla="*/ 7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0" h="46">
                      <a:moveTo>
                        <a:pt x="33" y="7"/>
                      </a:moveTo>
                      <a:cubicBezTo>
                        <a:pt x="23" y="10"/>
                        <a:pt x="10" y="10"/>
                        <a:pt x="1" y="9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45"/>
                        <a:pt x="49" y="46"/>
                        <a:pt x="49" y="23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43" y="3"/>
                        <a:pt x="37" y="6"/>
                        <a:pt x="33" y="7"/>
                      </a:cubicBezTo>
                      <a:close/>
                    </a:path>
                  </a:pathLst>
                </a:custGeom>
                <a:solidFill>
                  <a:srgbClr val="EF8E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0" name="任意多边形 60">
                  <a:extLst>
                    <a:ext uri="{FF2B5EF4-FFF2-40B4-BE49-F238E27FC236}">
                      <a16:creationId xmlns:a16="http://schemas.microsoft.com/office/drawing/2014/main" id="{D854D817-2902-AF47-4489-8F7B74346C63}"/>
                    </a:ext>
                  </a:extLst>
                </p:cNvPr>
                <p:cNvSpPr/>
                <p:nvPr/>
              </p:nvSpPr>
              <p:spPr bwMode="auto">
                <a:xfrm>
                  <a:off x="5961938" y="3876321"/>
                  <a:ext cx="328754" cy="213549"/>
                </a:xfrm>
                <a:custGeom>
                  <a:avLst/>
                  <a:gdLst>
                    <a:gd name="T0" fmla="*/ 49 w 49"/>
                    <a:gd name="T1" fmla="*/ 1 h 32"/>
                    <a:gd name="T2" fmla="*/ 1 w 49"/>
                    <a:gd name="T3" fmla="*/ 0 h 32"/>
                    <a:gd name="T4" fmla="*/ 0 w 49"/>
                    <a:gd name="T5" fmla="*/ 32 h 32"/>
                    <a:gd name="T6" fmla="*/ 48 w 49"/>
                    <a:gd name="T7" fmla="*/ 26 h 32"/>
                    <a:gd name="T8" fmla="*/ 49 w 49"/>
                    <a:gd name="T9" fmla="*/ 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32">
                      <a:moveTo>
                        <a:pt x="49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5" y="30"/>
                        <a:pt x="36" y="27"/>
                        <a:pt x="48" y="26"/>
                      </a:cubicBezTo>
                      <a:lnTo>
                        <a:pt x="49" y="1"/>
                      </a:lnTo>
                      <a:close/>
                    </a:path>
                  </a:pathLst>
                </a:custGeom>
                <a:solidFill>
                  <a:srgbClr val="EF8E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" name="任意多边形 61">
                  <a:extLst>
                    <a:ext uri="{FF2B5EF4-FFF2-40B4-BE49-F238E27FC236}">
                      <a16:creationId xmlns:a16="http://schemas.microsoft.com/office/drawing/2014/main" id="{3E2B01D6-9CFB-FB0D-2834-23CB37C061AD}"/>
                    </a:ext>
                  </a:extLst>
                </p:cNvPr>
                <p:cNvSpPr/>
                <p:nvPr/>
              </p:nvSpPr>
              <p:spPr bwMode="auto">
                <a:xfrm>
                  <a:off x="5956318" y="4050532"/>
                  <a:ext cx="325943" cy="241647"/>
                </a:xfrm>
                <a:custGeom>
                  <a:avLst/>
                  <a:gdLst>
                    <a:gd name="T0" fmla="*/ 32 w 49"/>
                    <a:gd name="T1" fmla="*/ 33 h 36"/>
                    <a:gd name="T2" fmla="*/ 49 w 49"/>
                    <a:gd name="T3" fmla="*/ 26 h 36"/>
                    <a:gd name="T4" fmla="*/ 49 w 49"/>
                    <a:gd name="T5" fmla="*/ 0 h 36"/>
                    <a:gd name="T6" fmla="*/ 1 w 49"/>
                    <a:gd name="T7" fmla="*/ 6 h 36"/>
                    <a:gd name="T8" fmla="*/ 0 w 49"/>
                    <a:gd name="T9" fmla="*/ 35 h 36"/>
                    <a:gd name="T10" fmla="*/ 32 w 49"/>
                    <a:gd name="T11" fmla="*/ 33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" h="36">
                      <a:moveTo>
                        <a:pt x="32" y="33"/>
                      </a:moveTo>
                      <a:cubicBezTo>
                        <a:pt x="36" y="32"/>
                        <a:pt x="42" y="29"/>
                        <a:pt x="49" y="26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37" y="1"/>
                        <a:pt x="16" y="4"/>
                        <a:pt x="1" y="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9" y="36"/>
                        <a:pt x="22" y="36"/>
                        <a:pt x="32" y="33"/>
                      </a:cubicBezTo>
                      <a:close/>
                    </a:path>
                  </a:pathLst>
                </a:custGeom>
                <a:solidFill>
                  <a:srgbClr val="E26C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2" name="任意多边形 62">
                  <a:extLst>
                    <a:ext uri="{FF2B5EF4-FFF2-40B4-BE49-F238E27FC236}">
                      <a16:creationId xmlns:a16="http://schemas.microsoft.com/office/drawing/2014/main" id="{FBAF16FC-5E0C-2439-2B8F-D3C3D9F5D027}"/>
                    </a:ext>
                  </a:extLst>
                </p:cNvPr>
                <p:cNvSpPr/>
                <p:nvPr/>
              </p:nvSpPr>
              <p:spPr bwMode="auto">
                <a:xfrm>
                  <a:off x="5433685" y="2550070"/>
                  <a:ext cx="1244766" cy="1708392"/>
                </a:xfrm>
                <a:custGeom>
                  <a:avLst/>
                  <a:gdLst>
                    <a:gd name="T0" fmla="*/ 72 w 186"/>
                    <a:gd name="T1" fmla="*/ 248 h 256"/>
                    <a:gd name="T2" fmla="*/ 72 w 186"/>
                    <a:gd name="T3" fmla="*/ 248 h 256"/>
                    <a:gd name="T4" fmla="*/ 8 w 186"/>
                    <a:gd name="T5" fmla="*/ 157 h 256"/>
                    <a:gd name="T6" fmla="*/ 22 w 186"/>
                    <a:gd name="T7" fmla="*/ 72 h 256"/>
                    <a:gd name="T8" fmla="*/ 114 w 186"/>
                    <a:gd name="T9" fmla="*/ 8 h 256"/>
                    <a:gd name="T10" fmla="*/ 114 w 186"/>
                    <a:gd name="T11" fmla="*/ 8 h 256"/>
                    <a:gd name="T12" fmla="*/ 179 w 186"/>
                    <a:gd name="T13" fmla="*/ 99 h 256"/>
                    <a:gd name="T14" fmla="*/ 164 w 186"/>
                    <a:gd name="T15" fmla="*/ 184 h 256"/>
                    <a:gd name="T16" fmla="*/ 72 w 186"/>
                    <a:gd name="T17" fmla="*/ 248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6" h="256">
                      <a:moveTo>
                        <a:pt x="72" y="248"/>
                      </a:moveTo>
                      <a:cubicBezTo>
                        <a:pt x="72" y="248"/>
                        <a:pt x="72" y="248"/>
                        <a:pt x="72" y="248"/>
                      </a:cubicBezTo>
                      <a:cubicBezTo>
                        <a:pt x="29" y="241"/>
                        <a:pt x="0" y="200"/>
                        <a:pt x="8" y="157"/>
                      </a:cubicBezTo>
                      <a:cubicBezTo>
                        <a:pt x="22" y="72"/>
                        <a:pt x="22" y="72"/>
                        <a:pt x="22" y="72"/>
                      </a:cubicBezTo>
                      <a:cubicBezTo>
                        <a:pt x="30" y="29"/>
                        <a:pt x="71" y="0"/>
                        <a:pt x="114" y="8"/>
                      </a:cubicBezTo>
                      <a:cubicBezTo>
                        <a:pt x="114" y="8"/>
                        <a:pt x="114" y="8"/>
                        <a:pt x="114" y="8"/>
                      </a:cubicBezTo>
                      <a:cubicBezTo>
                        <a:pt x="157" y="15"/>
                        <a:pt x="186" y="56"/>
                        <a:pt x="179" y="99"/>
                      </a:cubicBezTo>
                      <a:cubicBezTo>
                        <a:pt x="164" y="184"/>
                        <a:pt x="164" y="184"/>
                        <a:pt x="164" y="184"/>
                      </a:cubicBezTo>
                      <a:cubicBezTo>
                        <a:pt x="156" y="227"/>
                        <a:pt x="115" y="256"/>
                        <a:pt x="72" y="248"/>
                      </a:cubicBezTo>
                      <a:close/>
                    </a:path>
                  </a:pathLst>
                </a:custGeom>
                <a:solidFill>
                  <a:srgbClr val="E26C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" name="任意多边形 63">
                  <a:extLst>
                    <a:ext uri="{FF2B5EF4-FFF2-40B4-BE49-F238E27FC236}">
                      <a16:creationId xmlns:a16="http://schemas.microsoft.com/office/drawing/2014/main" id="{9FFAE5F0-233B-FD9C-9D5E-8D2055F4201D}"/>
                    </a:ext>
                  </a:extLst>
                </p:cNvPr>
                <p:cNvSpPr/>
                <p:nvPr/>
              </p:nvSpPr>
              <p:spPr bwMode="auto">
                <a:xfrm>
                  <a:off x="5433685" y="2541641"/>
                  <a:ext cx="1129562" cy="1697152"/>
                </a:xfrm>
                <a:custGeom>
                  <a:avLst/>
                  <a:gdLst>
                    <a:gd name="T0" fmla="*/ 61 w 169"/>
                    <a:gd name="T1" fmla="*/ 247 h 254"/>
                    <a:gd name="T2" fmla="*/ 61 w 169"/>
                    <a:gd name="T3" fmla="*/ 247 h 254"/>
                    <a:gd name="T4" fmla="*/ 7 w 169"/>
                    <a:gd name="T5" fmla="*/ 165 h 254"/>
                    <a:gd name="T6" fmla="*/ 19 w 169"/>
                    <a:gd name="T7" fmla="*/ 66 h 254"/>
                    <a:gd name="T8" fmla="*/ 103 w 169"/>
                    <a:gd name="T9" fmla="*/ 7 h 254"/>
                    <a:gd name="T10" fmla="*/ 103 w 169"/>
                    <a:gd name="T11" fmla="*/ 7 h 254"/>
                    <a:gd name="T12" fmla="*/ 162 w 169"/>
                    <a:gd name="T13" fmla="*/ 91 h 254"/>
                    <a:gd name="T14" fmla="*/ 145 w 169"/>
                    <a:gd name="T15" fmla="*/ 188 h 254"/>
                    <a:gd name="T16" fmla="*/ 61 w 169"/>
                    <a:gd name="T17" fmla="*/ 247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9" h="254">
                      <a:moveTo>
                        <a:pt x="61" y="247"/>
                      </a:moveTo>
                      <a:cubicBezTo>
                        <a:pt x="61" y="247"/>
                        <a:pt x="61" y="247"/>
                        <a:pt x="61" y="247"/>
                      </a:cubicBezTo>
                      <a:cubicBezTo>
                        <a:pt x="22" y="240"/>
                        <a:pt x="0" y="204"/>
                        <a:pt x="7" y="165"/>
                      </a:cubicBezTo>
                      <a:cubicBezTo>
                        <a:pt x="19" y="66"/>
                        <a:pt x="19" y="66"/>
                        <a:pt x="19" y="66"/>
                      </a:cubicBezTo>
                      <a:cubicBezTo>
                        <a:pt x="26" y="27"/>
                        <a:pt x="63" y="0"/>
                        <a:pt x="103" y="7"/>
                      </a:cubicBezTo>
                      <a:cubicBezTo>
                        <a:pt x="103" y="7"/>
                        <a:pt x="103" y="7"/>
                        <a:pt x="103" y="7"/>
                      </a:cubicBezTo>
                      <a:cubicBezTo>
                        <a:pt x="143" y="14"/>
                        <a:pt x="169" y="52"/>
                        <a:pt x="162" y="91"/>
                      </a:cubicBezTo>
                      <a:cubicBezTo>
                        <a:pt x="145" y="188"/>
                        <a:pt x="145" y="188"/>
                        <a:pt x="145" y="188"/>
                      </a:cubicBezTo>
                      <a:cubicBezTo>
                        <a:pt x="139" y="228"/>
                        <a:pt x="101" y="254"/>
                        <a:pt x="61" y="247"/>
                      </a:cubicBezTo>
                      <a:close/>
                    </a:path>
                  </a:pathLst>
                </a:custGeom>
                <a:solidFill>
                  <a:srgbClr val="EF8E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" name="任意多边形 64">
                  <a:extLst>
                    <a:ext uri="{FF2B5EF4-FFF2-40B4-BE49-F238E27FC236}">
                      <a16:creationId xmlns:a16="http://schemas.microsoft.com/office/drawing/2014/main" id="{B4A6CDF9-ABEB-5483-4F9F-E82FA068DC00}"/>
                    </a:ext>
                  </a:extLst>
                </p:cNvPr>
                <p:cNvSpPr/>
                <p:nvPr/>
              </p:nvSpPr>
              <p:spPr bwMode="auto">
                <a:xfrm>
                  <a:off x="5633185" y="3322781"/>
                  <a:ext cx="140493" cy="207930"/>
                </a:xfrm>
                <a:custGeom>
                  <a:avLst/>
                  <a:gdLst>
                    <a:gd name="T0" fmla="*/ 1 w 21"/>
                    <a:gd name="T1" fmla="*/ 14 h 31"/>
                    <a:gd name="T2" fmla="*/ 8 w 21"/>
                    <a:gd name="T3" fmla="*/ 30 h 31"/>
                    <a:gd name="T4" fmla="*/ 19 w 21"/>
                    <a:gd name="T5" fmla="*/ 17 h 31"/>
                    <a:gd name="T6" fmla="*/ 13 w 21"/>
                    <a:gd name="T7" fmla="*/ 1 h 31"/>
                    <a:gd name="T8" fmla="*/ 1 w 21"/>
                    <a:gd name="T9" fmla="*/ 1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31">
                      <a:moveTo>
                        <a:pt x="1" y="14"/>
                      </a:moveTo>
                      <a:cubicBezTo>
                        <a:pt x="0" y="22"/>
                        <a:pt x="3" y="29"/>
                        <a:pt x="8" y="30"/>
                      </a:cubicBezTo>
                      <a:cubicBezTo>
                        <a:pt x="13" y="31"/>
                        <a:pt x="18" y="25"/>
                        <a:pt x="19" y="17"/>
                      </a:cubicBezTo>
                      <a:cubicBezTo>
                        <a:pt x="21" y="9"/>
                        <a:pt x="18" y="2"/>
                        <a:pt x="13" y="1"/>
                      </a:cubicBezTo>
                      <a:cubicBezTo>
                        <a:pt x="8" y="0"/>
                        <a:pt x="3" y="6"/>
                        <a:pt x="1" y="14"/>
                      </a:cubicBezTo>
                      <a:close/>
                    </a:path>
                  </a:pathLst>
                </a:custGeom>
                <a:solidFill>
                  <a:srgbClr val="242B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5" name="任意多边形 65">
                  <a:extLst>
                    <a:ext uri="{FF2B5EF4-FFF2-40B4-BE49-F238E27FC236}">
                      <a16:creationId xmlns:a16="http://schemas.microsoft.com/office/drawing/2014/main" id="{2433ADE1-07B7-E064-45EF-4C909E2F90F1}"/>
                    </a:ext>
                  </a:extLst>
                </p:cNvPr>
                <p:cNvSpPr/>
                <p:nvPr/>
              </p:nvSpPr>
              <p:spPr bwMode="auto">
                <a:xfrm>
                  <a:off x="6122098" y="3415505"/>
                  <a:ext cx="140493" cy="207930"/>
                </a:xfrm>
                <a:custGeom>
                  <a:avLst/>
                  <a:gdLst>
                    <a:gd name="T0" fmla="*/ 1 w 21"/>
                    <a:gd name="T1" fmla="*/ 14 h 31"/>
                    <a:gd name="T2" fmla="*/ 8 w 21"/>
                    <a:gd name="T3" fmla="*/ 30 h 31"/>
                    <a:gd name="T4" fmla="*/ 19 w 21"/>
                    <a:gd name="T5" fmla="*/ 17 h 31"/>
                    <a:gd name="T6" fmla="*/ 13 w 21"/>
                    <a:gd name="T7" fmla="*/ 1 h 31"/>
                    <a:gd name="T8" fmla="*/ 1 w 21"/>
                    <a:gd name="T9" fmla="*/ 1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31">
                      <a:moveTo>
                        <a:pt x="1" y="14"/>
                      </a:moveTo>
                      <a:cubicBezTo>
                        <a:pt x="0" y="22"/>
                        <a:pt x="3" y="29"/>
                        <a:pt x="8" y="30"/>
                      </a:cubicBezTo>
                      <a:cubicBezTo>
                        <a:pt x="13" y="31"/>
                        <a:pt x="18" y="25"/>
                        <a:pt x="19" y="17"/>
                      </a:cubicBezTo>
                      <a:cubicBezTo>
                        <a:pt x="21" y="9"/>
                        <a:pt x="18" y="2"/>
                        <a:pt x="13" y="1"/>
                      </a:cubicBezTo>
                      <a:cubicBezTo>
                        <a:pt x="8" y="0"/>
                        <a:pt x="3" y="6"/>
                        <a:pt x="1" y="14"/>
                      </a:cubicBezTo>
                      <a:close/>
                    </a:path>
                  </a:pathLst>
                </a:custGeom>
                <a:solidFill>
                  <a:srgbClr val="242B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" name="任意多边形 66">
                  <a:extLst>
                    <a:ext uri="{FF2B5EF4-FFF2-40B4-BE49-F238E27FC236}">
                      <a16:creationId xmlns:a16="http://schemas.microsoft.com/office/drawing/2014/main" id="{822B1536-1E43-2C38-397D-3AE4BA522ABD}"/>
                    </a:ext>
                  </a:extLst>
                </p:cNvPr>
                <p:cNvSpPr/>
                <p:nvPr/>
              </p:nvSpPr>
              <p:spPr bwMode="auto">
                <a:xfrm>
                  <a:off x="6442422" y="3468894"/>
                  <a:ext cx="368092" cy="455196"/>
                </a:xfrm>
                <a:custGeom>
                  <a:avLst/>
                  <a:gdLst>
                    <a:gd name="T0" fmla="*/ 5 w 55"/>
                    <a:gd name="T1" fmla="*/ 29 h 68"/>
                    <a:gd name="T2" fmla="*/ 17 w 55"/>
                    <a:gd name="T3" fmla="*/ 65 h 68"/>
                    <a:gd name="T4" fmla="*/ 50 w 55"/>
                    <a:gd name="T5" fmla="*/ 39 h 68"/>
                    <a:gd name="T6" fmla="*/ 38 w 55"/>
                    <a:gd name="T7" fmla="*/ 3 h 68"/>
                    <a:gd name="T8" fmla="*/ 5 w 55"/>
                    <a:gd name="T9" fmla="*/ 29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68">
                      <a:moveTo>
                        <a:pt x="5" y="29"/>
                      </a:moveTo>
                      <a:cubicBezTo>
                        <a:pt x="0" y="47"/>
                        <a:pt x="5" y="63"/>
                        <a:pt x="17" y="65"/>
                      </a:cubicBezTo>
                      <a:cubicBezTo>
                        <a:pt x="29" y="68"/>
                        <a:pt x="44" y="56"/>
                        <a:pt x="50" y="39"/>
                      </a:cubicBezTo>
                      <a:cubicBezTo>
                        <a:pt x="55" y="21"/>
                        <a:pt x="50" y="5"/>
                        <a:pt x="38" y="3"/>
                      </a:cubicBezTo>
                      <a:cubicBezTo>
                        <a:pt x="26" y="0"/>
                        <a:pt x="11" y="12"/>
                        <a:pt x="5" y="29"/>
                      </a:cubicBezTo>
                      <a:close/>
                    </a:path>
                  </a:pathLst>
                </a:custGeom>
                <a:solidFill>
                  <a:srgbClr val="E26C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" name="任意多边形 67">
                  <a:extLst>
                    <a:ext uri="{FF2B5EF4-FFF2-40B4-BE49-F238E27FC236}">
                      <a16:creationId xmlns:a16="http://schemas.microsoft.com/office/drawing/2014/main" id="{1F2F0F7E-4072-D8AB-5B89-6B600C6FAD98}"/>
                    </a:ext>
                  </a:extLst>
                </p:cNvPr>
                <p:cNvSpPr/>
                <p:nvPr/>
              </p:nvSpPr>
              <p:spPr bwMode="auto">
                <a:xfrm>
                  <a:off x="5487072" y="2420817"/>
                  <a:ext cx="1371209" cy="1123941"/>
                </a:xfrm>
                <a:custGeom>
                  <a:avLst/>
                  <a:gdLst>
                    <a:gd name="T0" fmla="*/ 3 w 205"/>
                    <a:gd name="T1" fmla="*/ 60 h 168"/>
                    <a:gd name="T2" fmla="*/ 3 w 205"/>
                    <a:gd name="T3" fmla="*/ 54 h 168"/>
                    <a:gd name="T4" fmla="*/ 8 w 205"/>
                    <a:gd name="T5" fmla="*/ 43 h 168"/>
                    <a:gd name="T6" fmla="*/ 23 w 205"/>
                    <a:gd name="T7" fmla="*/ 24 h 168"/>
                    <a:gd name="T8" fmla="*/ 36 w 205"/>
                    <a:gd name="T9" fmla="*/ 16 h 168"/>
                    <a:gd name="T10" fmla="*/ 169 w 205"/>
                    <a:gd name="T11" fmla="*/ 35 h 168"/>
                    <a:gd name="T12" fmla="*/ 172 w 205"/>
                    <a:gd name="T13" fmla="*/ 41 h 168"/>
                    <a:gd name="T14" fmla="*/ 200 w 205"/>
                    <a:gd name="T15" fmla="*/ 82 h 168"/>
                    <a:gd name="T16" fmla="*/ 205 w 205"/>
                    <a:gd name="T17" fmla="*/ 93 h 168"/>
                    <a:gd name="T18" fmla="*/ 205 w 205"/>
                    <a:gd name="T19" fmla="*/ 102 h 168"/>
                    <a:gd name="T20" fmla="*/ 181 w 205"/>
                    <a:gd name="T21" fmla="*/ 157 h 168"/>
                    <a:gd name="T22" fmla="*/ 173 w 205"/>
                    <a:gd name="T23" fmla="*/ 163 h 168"/>
                    <a:gd name="T24" fmla="*/ 169 w 205"/>
                    <a:gd name="T25" fmla="*/ 164 h 168"/>
                    <a:gd name="T26" fmla="*/ 149 w 205"/>
                    <a:gd name="T27" fmla="*/ 157 h 168"/>
                    <a:gd name="T28" fmla="*/ 149 w 205"/>
                    <a:gd name="T29" fmla="*/ 157 h 168"/>
                    <a:gd name="T30" fmla="*/ 148 w 205"/>
                    <a:gd name="T31" fmla="*/ 156 h 168"/>
                    <a:gd name="T32" fmla="*/ 144 w 205"/>
                    <a:gd name="T33" fmla="*/ 116 h 168"/>
                    <a:gd name="T34" fmla="*/ 126 w 205"/>
                    <a:gd name="T35" fmla="*/ 99 h 168"/>
                    <a:gd name="T36" fmla="*/ 6 w 205"/>
                    <a:gd name="T37" fmla="*/ 104 h 168"/>
                    <a:gd name="T38" fmla="*/ 1 w 205"/>
                    <a:gd name="T39" fmla="*/ 87 h 168"/>
                    <a:gd name="T40" fmla="*/ 0 w 205"/>
                    <a:gd name="T41" fmla="*/ 78 h 168"/>
                    <a:gd name="T42" fmla="*/ 3 w 205"/>
                    <a:gd name="T43" fmla="*/ 6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05" h="168">
                      <a:moveTo>
                        <a:pt x="3" y="60"/>
                      </a:moveTo>
                      <a:cubicBezTo>
                        <a:pt x="3" y="58"/>
                        <a:pt x="3" y="56"/>
                        <a:pt x="3" y="54"/>
                      </a:cubicBezTo>
                      <a:cubicBezTo>
                        <a:pt x="3" y="50"/>
                        <a:pt x="5" y="46"/>
                        <a:pt x="8" y="43"/>
                      </a:cubicBezTo>
                      <a:cubicBezTo>
                        <a:pt x="13" y="37"/>
                        <a:pt x="18" y="31"/>
                        <a:pt x="23" y="24"/>
                      </a:cubicBezTo>
                      <a:cubicBezTo>
                        <a:pt x="25" y="19"/>
                        <a:pt x="30" y="16"/>
                        <a:pt x="36" y="16"/>
                      </a:cubicBezTo>
                      <a:cubicBezTo>
                        <a:pt x="95" y="18"/>
                        <a:pt x="138" y="0"/>
                        <a:pt x="169" y="35"/>
                      </a:cubicBezTo>
                      <a:cubicBezTo>
                        <a:pt x="170" y="37"/>
                        <a:pt x="171" y="39"/>
                        <a:pt x="172" y="41"/>
                      </a:cubicBezTo>
                      <a:cubicBezTo>
                        <a:pt x="176" y="57"/>
                        <a:pt x="187" y="71"/>
                        <a:pt x="200" y="82"/>
                      </a:cubicBezTo>
                      <a:cubicBezTo>
                        <a:pt x="203" y="85"/>
                        <a:pt x="205" y="89"/>
                        <a:pt x="205" y="93"/>
                      </a:cubicBezTo>
                      <a:cubicBezTo>
                        <a:pt x="205" y="96"/>
                        <a:pt x="205" y="99"/>
                        <a:pt x="205" y="102"/>
                      </a:cubicBezTo>
                      <a:cubicBezTo>
                        <a:pt x="205" y="123"/>
                        <a:pt x="188" y="147"/>
                        <a:pt x="181" y="157"/>
                      </a:cubicBezTo>
                      <a:cubicBezTo>
                        <a:pt x="179" y="160"/>
                        <a:pt x="176" y="162"/>
                        <a:pt x="173" y="163"/>
                      </a:cubicBezTo>
                      <a:cubicBezTo>
                        <a:pt x="172" y="163"/>
                        <a:pt x="171" y="164"/>
                        <a:pt x="169" y="164"/>
                      </a:cubicBezTo>
                      <a:cubicBezTo>
                        <a:pt x="162" y="168"/>
                        <a:pt x="152" y="165"/>
                        <a:pt x="149" y="157"/>
                      </a:cubicBezTo>
                      <a:cubicBezTo>
                        <a:pt x="149" y="157"/>
                        <a:pt x="149" y="157"/>
                        <a:pt x="149" y="157"/>
                      </a:cubicBezTo>
                      <a:cubicBezTo>
                        <a:pt x="148" y="156"/>
                        <a:pt x="148" y="156"/>
                        <a:pt x="148" y="156"/>
                      </a:cubicBezTo>
                      <a:cubicBezTo>
                        <a:pt x="147" y="152"/>
                        <a:pt x="142" y="136"/>
                        <a:pt x="144" y="116"/>
                      </a:cubicBezTo>
                      <a:cubicBezTo>
                        <a:pt x="145" y="106"/>
                        <a:pt x="136" y="97"/>
                        <a:pt x="126" y="99"/>
                      </a:cubicBezTo>
                      <a:cubicBezTo>
                        <a:pt x="102" y="103"/>
                        <a:pt x="61" y="108"/>
                        <a:pt x="6" y="104"/>
                      </a:cubicBezTo>
                      <a:cubicBezTo>
                        <a:pt x="5" y="98"/>
                        <a:pt x="3" y="92"/>
                        <a:pt x="1" y="87"/>
                      </a:cubicBezTo>
                      <a:cubicBezTo>
                        <a:pt x="0" y="84"/>
                        <a:pt x="0" y="81"/>
                        <a:pt x="0" y="78"/>
                      </a:cubicBezTo>
                      <a:cubicBezTo>
                        <a:pt x="2" y="72"/>
                        <a:pt x="3" y="66"/>
                        <a:pt x="3" y="60"/>
                      </a:cubicBezTo>
                      <a:close/>
                    </a:path>
                  </a:pathLst>
                </a:custGeom>
                <a:solidFill>
                  <a:srgbClr val="242B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" name="任意多边形 68">
                  <a:extLst>
                    <a:ext uri="{FF2B5EF4-FFF2-40B4-BE49-F238E27FC236}">
                      <a16:creationId xmlns:a16="http://schemas.microsoft.com/office/drawing/2014/main" id="{5C3DBD90-4987-B993-C2BC-78D07599CCA4}"/>
                    </a:ext>
                  </a:extLst>
                </p:cNvPr>
                <p:cNvSpPr/>
                <p:nvPr/>
              </p:nvSpPr>
              <p:spPr bwMode="auto">
                <a:xfrm>
                  <a:off x="5621945" y="3783597"/>
                  <a:ext cx="421479" cy="207930"/>
                </a:xfrm>
                <a:custGeom>
                  <a:avLst/>
                  <a:gdLst>
                    <a:gd name="T0" fmla="*/ 42 w 63"/>
                    <a:gd name="T1" fmla="*/ 20 h 31"/>
                    <a:gd name="T2" fmla="*/ 56 w 63"/>
                    <a:gd name="T3" fmla="*/ 25 h 31"/>
                    <a:gd name="T4" fmla="*/ 63 w 63"/>
                    <a:gd name="T5" fmla="*/ 7 h 31"/>
                    <a:gd name="T6" fmla="*/ 26 w 63"/>
                    <a:gd name="T7" fmla="*/ 9 h 31"/>
                    <a:gd name="T8" fmla="*/ 1 w 63"/>
                    <a:gd name="T9" fmla="*/ 0 h 31"/>
                    <a:gd name="T10" fmla="*/ 14 w 63"/>
                    <a:gd name="T11" fmla="*/ 31 h 31"/>
                    <a:gd name="T12" fmla="*/ 42 w 63"/>
                    <a:gd name="T13" fmla="*/ 2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3" h="31">
                      <a:moveTo>
                        <a:pt x="42" y="20"/>
                      </a:moveTo>
                      <a:cubicBezTo>
                        <a:pt x="48" y="21"/>
                        <a:pt x="52" y="23"/>
                        <a:pt x="56" y="25"/>
                      </a:cubicBezTo>
                      <a:cubicBezTo>
                        <a:pt x="62" y="17"/>
                        <a:pt x="63" y="7"/>
                        <a:pt x="63" y="7"/>
                      </a:cubicBezTo>
                      <a:cubicBezTo>
                        <a:pt x="63" y="7"/>
                        <a:pt x="40" y="13"/>
                        <a:pt x="26" y="9"/>
                      </a:cubicBezTo>
                      <a:cubicBezTo>
                        <a:pt x="12" y="6"/>
                        <a:pt x="1" y="0"/>
                        <a:pt x="1" y="0"/>
                      </a:cubicBezTo>
                      <a:cubicBezTo>
                        <a:pt x="1" y="0"/>
                        <a:pt x="0" y="21"/>
                        <a:pt x="14" y="31"/>
                      </a:cubicBezTo>
                      <a:cubicBezTo>
                        <a:pt x="19" y="24"/>
                        <a:pt x="27" y="18"/>
                        <a:pt x="42" y="20"/>
                      </a:cubicBezTo>
                      <a:close/>
                    </a:path>
                  </a:pathLst>
                </a:custGeom>
                <a:solidFill>
                  <a:srgbClr val="242B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9" name="任意多边形 69">
                  <a:extLst>
                    <a:ext uri="{FF2B5EF4-FFF2-40B4-BE49-F238E27FC236}">
                      <a16:creationId xmlns:a16="http://schemas.microsoft.com/office/drawing/2014/main" id="{DA751350-F726-1AD2-E59C-4767BFF15F50}"/>
                    </a:ext>
                  </a:extLst>
                </p:cNvPr>
                <p:cNvSpPr/>
                <p:nvPr/>
              </p:nvSpPr>
              <p:spPr bwMode="auto">
                <a:xfrm>
                  <a:off x="5714671" y="3904420"/>
                  <a:ext cx="280985" cy="132064"/>
                </a:xfrm>
                <a:custGeom>
                  <a:avLst/>
                  <a:gdLst>
                    <a:gd name="T0" fmla="*/ 42 w 42"/>
                    <a:gd name="T1" fmla="*/ 7 h 20"/>
                    <a:gd name="T2" fmla="*/ 28 w 42"/>
                    <a:gd name="T3" fmla="*/ 2 h 20"/>
                    <a:gd name="T4" fmla="*/ 0 w 42"/>
                    <a:gd name="T5" fmla="*/ 13 h 20"/>
                    <a:gd name="T6" fmla="*/ 14 w 42"/>
                    <a:gd name="T7" fmla="*/ 19 h 20"/>
                    <a:gd name="T8" fmla="*/ 42 w 42"/>
                    <a:gd name="T9" fmla="*/ 7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20">
                      <a:moveTo>
                        <a:pt x="42" y="7"/>
                      </a:moveTo>
                      <a:cubicBezTo>
                        <a:pt x="38" y="5"/>
                        <a:pt x="34" y="3"/>
                        <a:pt x="28" y="2"/>
                      </a:cubicBezTo>
                      <a:cubicBezTo>
                        <a:pt x="13" y="0"/>
                        <a:pt x="5" y="6"/>
                        <a:pt x="0" y="13"/>
                      </a:cubicBezTo>
                      <a:cubicBezTo>
                        <a:pt x="3" y="16"/>
                        <a:pt x="8" y="18"/>
                        <a:pt x="14" y="19"/>
                      </a:cubicBezTo>
                      <a:cubicBezTo>
                        <a:pt x="28" y="20"/>
                        <a:pt x="37" y="14"/>
                        <a:pt x="42" y="7"/>
                      </a:cubicBezTo>
                      <a:close/>
                    </a:path>
                  </a:pathLst>
                </a:custGeom>
                <a:solidFill>
                  <a:srgbClr val="FF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" name="任意多边形 83">
                  <a:extLst>
                    <a:ext uri="{FF2B5EF4-FFF2-40B4-BE49-F238E27FC236}">
                      <a16:creationId xmlns:a16="http://schemas.microsoft.com/office/drawing/2014/main" id="{75E5EAA7-24D2-2EC0-4795-E8A211799683}"/>
                    </a:ext>
                  </a:extLst>
                </p:cNvPr>
                <p:cNvSpPr/>
                <p:nvPr/>
              </p:nvSpPr>
              <p:spPr bwMode="auto">
                <a:xfrm>
                  <a:off x="5613516" y="3210386"/>
                  <a:ext cx="179830" cy="59007"/>
                </a:xfrm>
                <a:custGeom>
                  <a:avLst/>
                  <a:gdLst>
                    <a:gd name="T0" fmla="*/ 2 w 27"/>
                    <a:gd name="T1" fmla="*/ 9 h 9"/>
                    <a:gd name="T2" fmla="*/ 3 w 27"/>
                    <a:gd name="T3" fmla="*/ 9 h 9"/>
                    <a:gd name="T4" fmla="*/ 24 w 27"/>
                    <a:gd name="T5" fmla="*/ 8 h 9"/>
                    <a:gd name="T6" fmla="*/ 26 w 27"/>
                    <a:gd name="T7" fmla="*/ 7 h 9"/>
                    <a:gd name="T8" fmla="*/ 25 w 27"/>
                    <a:gd name="T9" fmla="*/ 4 h 9"/>
                    <a:gd name="T10" fmla="*/ 2 w 27"/>
                    <a:gd name="T11" fmla="*/ 5 h 9"/>
                    <a:gd name="T12" fmla="*/ 1 w 27"/>
                    <a:gd name="T13" fmla="*/ 7 h 9"/>
                    <a:gd name="T14" fmla="*/ 2 w 27"/>
                    <a:gd name="T1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" h="9">
                      <a:moveTo>
                        <a:pt x="2" y="9"/>
                      </a:moveTo>
                      <a:cubicBezTo>
                        <a:pt x="2" y="9"/>
                        <a:pt x="3" y="9"/>
                        <a:pt x="3" y="9"/>
                      </a:cubicBezTo>
                      <a:cubicBezTo>
                        <a:pt x="13" y="5"/>
                        <a:pt x="23" y="8"/>
                        <a:pt x="24" y="8"/>
                      </a:cubicBezTo>
                      <a:cubicBezTo>
                        <a:pt x="25" y="9"/>
                        <a:pt x="26" y="8"/>
                        <a:pt x="26" y="7"/>
                      </a:cubicBezTo>
                      <a:cubicBezTo>
                        <a:pt x="27" y="6"/>
                        <a:pt x="26" y="5"/>
                        <a:pt x="25" y="4"/>
                      </a:cubicBezTo>
                      <a:cubicBezTo>
                        <a:pt x="24" y="4"/>
                        <a:pt x="14" y="0"/>
                        <a:pt x="2" y="5"/>
                      </a:cubicBezTo>
                      <a:cubicBezTo>
                        <a:pt x="1" y="5"/>
                        <a:pt x="0" y="6"/>
                        <a:pt x="1" y="7"/>
                      </a:cubicBezTo>
                      <a:cubicBezTo>
                        <a:pt x="1" y="8"/>
                        <a:pt x="1" y="8"/>
                        <a:pt x="2" y="9"/>
                      </a:cubicBezTo>
                      <a:close/>
                    </a:path>
                  </a:pathLst>
                </a:custGeom>
                <a:solidFill>
                  <a:srgbClr val="242B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" name="任意多边形 84">
                  <a:extLst>
                    <a:ext uri="{FF2B5EF4-FFF2-40B4-BE49-F238E27FC236}">
                      <a16:creationId xmlns:a16="http://schemas.microsoft.com/office/drawing/2014/main" id="{684E56C5-7AAC-DD65-B5A1-454999C1D87C}"/>
                    </a:ext>
                  </a:extLst>
                </p:cNvPr>
                <p:cNvSpPr/>
                <p:nvPr/>
              </p:nvSpPr>
              <p:spPr bwMode="auto">
                <a:xfrm>
                  <a:off x="6169867" y="3308730"/>
                  <a:ext cx="165782" cy="87107"/>
                </a:xfrm>
                <a:custGeom>
                  <a:avLst/>
                  <a:gdLst>
                    <a:gd name="T0" fmla="*/ 23 w 25"/>
                    <a:gd name="T1" fmla="*/ 13 h 13"/>
                    <a:gd name="T2" fmla="*/ 24 w 25"/>
                    <a:gd name="T3" fmla="*/ 13 h 13"/>
                    <a:gd name="T4" fmla="*/ 24 w 25"/>
                    <a:gd name="T5" fmla="*/ 10 h 13"/>
                    <a:gd name="T6" fmla="*/ 3 w 25"/>
                    <a:gd name="T7" fmla="*/ 0 h 13"/>
                    <a:gd name="T8" fmla="*/ 0 w 25"/>
                    <a:gd name="T9" fmla="*/ 2 h 13"/>
                    <a:gd name="T10" fmla="*/ 2 w 25"/>
                    <a:gd name="T11" fmla="*/ 5 h 13"/>
                    <a:gd name="T12" fmla="*/ 21 w 25"/>
                    <a:gd name="T13" fmla="*/ 13 h 13"/>
                    <a:gd name="T14" fmla="*/ 23 w 25"/>
                    <a:gd name="T15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13">
                      <a:moveTo>
                        <a:pt x="23" y="13"/>
                      </a:moveTo>
                      <a:cubicBezTo>
                        <a:pt x="23" y="13"/>
                        <a:pt x="24" y="13"/>
                        <a:pt x="24" y="13"/>
                      </a:cubicBezTo>
                      <a:cubicBezTo>
                        <a:pt x="25" y="12"/>
                        <a:pt x="25" y="10"/>
                        <a:pt x="24" y="10"/>
                      </a:cubicBezTo>
                      <a:cubicBezTo>
                        <a:pt x="15" y="1"/>
                        <a:pt x="3" y="0"/>
                        <a:pt x="3" y="0"/>
                      </a:cubicBez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0" y="3"/>
                        <a:pt x="1" y="5"/>
                        <a:pt x="2" y="5"/>
                      </a:cubicBezTo>
                      <a:cubicBezTo>
                        <a:pt x="3" y="5"/>
                        <a:pt x="13" y="5"/>
                        <a:pt x="21" y="13"/>
                      </a:cubicBezTo>
                      <a:cubicBezTo>
                        <a:pt x="21" y="13"/>
                        <a:pt x="22" y="13"/>
                        <a:pt x="23" y="13"/>
                      </a:cubicBezTo>
                      <a:close/>
                    </a:path>
                  </a:pathLst>
                </a:custGeom>
                <a:solidFill>
                  <a:srgbClr val="242B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" name="任意多边形 85">
                  <a:extLst>
                    <a:ext uri="{FF2B5EF4-FFF2-40B4-BE49-F238E27FC236}">
                      <a16:creationId xmlns:a16="http://schemas.microsoft.com/office/drawing/2014/main" id="{779237B1-32C6-DF3A-A99C-6AD8C726BED0}"/>
                    </a:ext>
                  </a:extLst>
                </p:cNvPr>
                <p:cNvSpPr/>
                <p:nvPr/>
              </p:nvSpPr>
              <p:spPr bwMode="auto">
                <a:xfrm>
                  <a:off x="5768057" y="3370547"/>
                  <a:ext cx="188260" cy="314704"/>
                </a:xfrm>
                <a:custGeom>
                  <a:avLst/>
                  <a:gdLst>
                    <a:gd name="T0" fmla="*/ 14 w 28"/>
                    <a:gd name="T1" fmla="*/ 47 h 47"/>
                    <a:gd name="T2" fmla="*/ 16 w 28"/>
                    <a:gd name="T3" fmla="*/ 45 h 47"/>
                    <a:gd name="T4" fmla="*/ 14 w 28"/>
                    <a:gd name="T5" fmla="*/ 43 h 47"/>
                    <a:gd name="T6" fmla="*/ 5 w 28"/>
                    <a:gd name="T7" fmla="*/ 39 h 47"/>
                    <a:gd name="T8" fmla="*/ 5 w 28"/>
                    <a:gd name="T9" fmla="*/ 34 h 47"/>
                    <a:gd name="T10" fmla="*/ 8 w 28"/>
                    <a:gd name="T11" fmla="*/ 31 h 47"/>
                    <a:gd name="T12" fmla="*/ 16 w 28"/>
                    <a:gd name="T13" fmla="*/ 32 h 47"/>
                    <a:gd name="T14" fmla="*/ 18 w 28"/>
                    <a:gd name="T15" fmla="*/ 32 h 47"/>
                    <a:gd name="T16" fmla="*/ 19 w 28"/>
                    <a:gd name="T17" fmla="*/ 31 h 47"/>
                    <a:gd name="T18" fmla="*/ 28 w 28"/>
                    <a:gd name="T19" fmla="*/ 3 h 47"/>
                    <a:gd name="T20" fmla="*/ 27 w 28"/>
                    <a:gd name="T21" fmla="*/ 0 h 47"/>
                    <a:gd name="T22" fmla="*/ 24 w 28"/>
                    <a:gd name="T23" fmla="*/ 2 h 47"/>
                    <a:gd name="T24" fmla="*/ 16 w 28"/>
                    <a:gd name="T25" fmla="*/ 27 h 47"/>
                    <a:gd name="T26" fmla="*/ 6 w 28"/>
                    <a:gd name="T27" fmla="*/ 27 h 47"/>
                    <a:gd name="T28" fmla="*/ 1 w 28"/>
                    <a:gd name="T29" fmla="*/ 33 h 47"/>
                    <a:gd name="T30" fmla="*/ 2 w 28"/>
                    <a:gd name="T31" fmla="*/ 41 h 47"/>
                    <a:gd name="T32" fmla="*/ 13 w 28"/>
                    <a:gd name="T33" fmla="*/ 47 h 47"/>
                    <a:gd name="T34" fmla="*/ 14 w 28"/>
                    <a:gd name="T35" fmla="*/ 4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8" h="47">
                      <a:moveTo>
                        <a:pt x="14" y="47"/>
                      </a:moveTo>
                      <a:cubicBezTo>
                        <a:pt x="15" y="47"/>
                        <a:pt x="16" y="46"/>
                        <a:pt x="16" y="45"/>
                      </a:cubicBezTo>
                      <a:cubicBezTo>
                        <a:pt x="16" y="44"/>
                        <a:pt x="15" y="43"/>
                        <a:pt x="14" y="43"/>
                      </a:cubicBezTo>
                      <a:cubicBezTo>
                        <a:pt x="12" y="43"/>
                        <a:pt x="7" y="42"/>
                        <a:pt x="5" y="39"/>
                      </a:cubicBezTo>
                      <a:cubicBezTo>
                        <a:pt x="4" y="38"/>
                        <a:pt x="4" y="36"/>
                        <a:pt x="5" y="34"/>
                      </a:cubicBezTo>
                      <a:cubicBezTo>
                        <a:pt x="5" y="32"/>
                        <a:pt x="6" y="31"/>
                        <a:pt x="8" y="31"/>
                      </a:cubicBezTo>
                      <a:cubicBezTo>
                        <a:pt x="11" y="29"/>
                        <a:pt x="15" y="31"/>
                        <a:pt x="16" y="32"/>
                      </a:cubicBezTo>
                      <a:cubicBezTo>
                        <a:pt x="16" y="32"/>
                        <a:pt x="17" y="32"/>
                        <a:pt x="18" y="32"/>
                      </a:cubicBezTo>
                      <a:cubicBezTo>
                        <a:pt x="18" y="32"/>
                        <a:pt x="19" y="31"/>
                        <a:pt x="19" y="31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28" y="2"/>
                        <a:pt x="28" y="1"/>
                        <a:pt x="27" y="0"/>
                      </a:cubicBezTo>
                      <a:cubicBezTo>
                        <a:pt x="26" y="0"/>
                        <a:pt x="24" y="1"/>
                        <a:pt x="24" y="2"/>
                      </a:cubicBez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13" y="26"/>
                        <a:pt x="10" y="25"/>
                        <a:pt x="6" y="27"/>
                      </a:cubicBezTo>
                      <a:cubicBezTo>
                        <a:pt x="4" y="28"/>
                        <a:pt x="2" y="30"/>
                        <a:pt x="1" y="33"/>
                      </a:cubicBezTo>
                      <a:cubicBezTo>
                        <a:pt x="0" y="36"/>
                        <a:pt x="0" y="39"/>
                        <a:pt x="2" y="41"/>
                      </a:cubicBezTo>
                      <a:cubicBezTo>
                        <a:pt x="5" y="46"/>
                        <a:pt x="13" y="47"/>
                        <a:pt x="13" y="47"/>
                      </a:cubicBezTo>
                      <a:cubicBezTo>
                        <a:pt x="14" y="47"/>
                        <a:pt x="14" y="47"/>
                        <a:pt x="14" y="47"/>
                      </a:cubicBezTo>
                      <a:close/>
                    </a:path>
                  </a:pathLst>
                </a:custGeom>
                <a:solidFill>
                  <a:srgbClr val="E26C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7B077689-C40A-612E-2A3E-25BD1108D10D}"/>
                  </a:ext>
                </a:extLst>
              </p:cNvPr>
              <p:cNvSpPr txBox="1"/>
              <p:nvPr/>
            </p:nvSpPr>
            <p:spPr>
              <a:xfrm>
                <a:off x="336873" y="2839914"/>
                <a:ext cx="684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/>
                  <a:t>Alice</a:t>
                </a:r>
                <a:endParaRPr lang="zh-CN" altLang="en-US"/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CB6DD0DD-87E5-2EA6-4889-5DE0E0858745}"/>
                  </a:ext>
                </a:extLst>
              </p:cNvPr>
              <p:cNvSpPr txBox="1"/>
              <p:nvPr/>
            </p:nvSpPr>
            <p:spPr>
              <a:xfrm>
                <a:off x="6247318" y="3997075"/>
                <a:ext cx="5950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/>
                  <a:t>Bob</a:t>
                </a:r>
                <a:endParaRPr lang="zh-CN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84814A03-03A2-3A76-94C4-5087E3232BC4}"/>
                    </a:ext>
                  </a:extLst>
                </p:cNvPr>
                <p:cNvSpPr txBox="1"/>
                <p:nvPr/>
              </p:nvSpPr>
              <p:spPr>
                <a:xfrm>
                  <a:off x="5296655" y="1910881"/>
                  <a:ext cx="467367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altLang="zh-CN" sz="24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𝚯</m:t>
                            </m:r>
                          </m:e>
                          <m:sub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zh-CN" altLang="en-US" sz="2400" b="1"/>
                </a:p>
              </p:txBody>
            </p:sp>
          </mc:Choice>
          <mc:Fallback xmlns="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84814A03-03A2-3A76-94C4-5087E3232B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6655" y="1910881"/>
                  <a:ext cx="467367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3896" r="-11688" b="-52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9E48C2C-117F-3CAE-8A8A-3E55F63AECDA}"/>
                  </a:ext>
                </a:extLst>
              </p:cNvPr>
              <p:cNvSpPr txBox="1"/>
              <p:nvPr/>
            </p:nvSpPr>
            <p:spPr>
              <a:xfrm>
                <a:off x="1006747" y="5548547"/>
                <a:ext cx="5492117" cy="1242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message state</a:t>
                </a:r>
                <a:r>
                  <a:rPr lang="en-US" altLang="zh-CN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16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zh-CN" altLang="en-US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maximally entangled state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16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sz="16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  <m:sup>
                        <m:r>
                          <a:rPr lang="en-US" altLang="zh-CN" sz="16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16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local operation and classical communication (LOCC) protocol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1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Θ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zh-CN" altLang="en-US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9E48C2C-117F-3CAE-8A8A-3E55F63AE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47" y="5548547"/>
                <a:ext cx="5492117" cy="1242648"/>
              </a:xfrm>
              <a:prstGeom prst="rect">
                <a:avLst/>
              </a:prstGeom>
              <a:blipFill>
                <a:blip r:embed="rId14"/>
                <a:stretch>
                  <a:fillRect l="-666" t="-2451" r="-3330" b="-34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985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12DA622C-80BA-F1AF-8A9B-03F6667CCD2E}"/>
              </a:ext>
            </a:extLst>
          </p:cNvPr>
          <p:cNvSpPr/>
          <p:nvPr/>
        </p:nvSpPr>
        <p:spPr>
          <a:xfrm>
            <a:off x="-13443" y="1108201"/>
            <a:ext cx="49040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u"/>
            </a:pPr>
            <a:r>
              <a:rPr kumimoji="1" lang="en-US" altLang="zh-CN" sz="2800"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Challenge— </a:t>
            </a:r>
            <a:r>
              <a:rPr kumimoji="1" lang="en-US" altLang="zh-CN" sz="2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Noises</a:t>
            </a:r>
            <a:endParaRPr lang="zh-SG" altLang="en-US" sz="28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10903236" y="6385521"/>
            <a:ext cx="939240" cy="144787"/>
          </a:xfrm>
        </p:spPr>
        <p:txBody>
          <a:bodyPr/>
          <a:lstStyle/>
          <a:p>
            <a:fld id="{75168D04-7926-484C-B90B-2D13ABC6EC67}" type="slidenum">
              <a:rPr lang="zh-CN" altLang="en-US" smtClean="0"/>
              <a:pPr/>
              <a:t>5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-14288"/>
            <a:ext cx="12192000" cy="814388"/>
          </a:xfrm>
          <a:prstGeom prst="rect">
            <a:avLst/>
          </a:prstGeom>
          <a:solidFill>
            <a:srgbClr val="C7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       </a:t>
            </a:r>
            <a:r>
              <a:rPr lang="en-US" altLang="zh-CN" sz="3200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Background —— </a:t>
            </a:r>
            <a:r>
              <a:rPr lang="en-US" altLang="zh-CN" sz="2400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quantum teleportation</a:t>
            </a:r>
            <a:endParaRPr lang="en-US" altLang="zh-CN" sz="3200" b="1">
              <a:solidFill>
                <a:srgbClr val="22498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6" name="Group 22">
            <a:extLst>
              <a:ext uri="{FF2B5EF4-FFF2-40B4-BE49-F238E27FC236}">
                <a16:creationId xmlns:a16="http://schemas.microsoft.com/office/drawing/2014/main" id="{965978A8-25A4-F600-8631-FDAA91F07161}"/>
              </a:ext>
            </a:extLst>
          </p:cNvPr>
          <p:cNvGrpSpPr/>
          <p:nvPr/>
        </p:nvGrpSpPr>
        <p:grpSpPr bwMode="auto">
          <a:xfrm>
            <a:off x="5543" y="-9331"/>
            <a:ext cx="792000" cy="792000"/>
            <a:chOff x="197" y="84"/>
            <a:chExt cx="308" cy="308"/>
          </a:xfrm>
        </p:grpSpPr>
        <p:sp>
          <p:nvSpPr>
            <p:cNvPr id="7" name="Oval 20">
              <a:extLst>
                <a:ext uri="{FF2B5EF4-FFF2-40B4-BE49-F238E27FC236}">
                  <a16:creationId xmlns:a16="http://schemas.microsoft.com/office/drawing/2014/main" id="{0F61F2E7-F22A-C74C-D4A6-0705A2ACD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" y="84"/>
              <a:ext cx="308" cy="30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4" name="Picture 13" descr="1 拷贝">
              <a:extLst>
                <a:ext uri="{FF2B5EF4-FFF2-40B4-BE49-F238E27FC236}">
                  <a16:creationId xmlns:a16="http://schemas.microsoft.com/office/drawing/2014/main" id="{EEADEEE1-6641-366E-9DA8-71E41452FC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" contrast="12000"/>
            </a:blip>
            <a:srcRect/>
            <a:stretch>
              <a:fillRect/>
            </a:stretch>
          </p:blipFill>
          <p:spPr bwMode="auto">
            <a:xfrm>
              <a:off x="212" y="97"/>
              <a:ext cx="281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8890EF9B-DCDA-2D0D-9DE5-2FA7C6D42979}"/>
              </a:ext>
            </a:extLst>
          </p:cNvPr>
          <p:cNvSpPr txBox="1"/>
          <p:nvPr/>
        </p:nvSpPr>
        <p:spPr>
          <a:xfrm>
            <a:off x="399314" y="6488668"/>
            <a:ext cx="3548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altLang="zh-CN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Phys. Rev. A </a:t>
            </a:r>
            <a:r>
              <a:rPr lang="en-US" altLang="zh-CN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altLang="zh-CN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1888(1999)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FBDC43D-AF16-87B4-7ACA-A0E36EB80B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24" y="1853973"/>
            <a:ext cx="4167675" cy="2332625"/>
          </a:xfrm>
          <a:prstGeom prst="rect">
            <a:avLst/>
          </a:prstGeom>
        </p:spPr>
      </p:pic>
      <p:graphicFrame>
        <p:nvGraphicFramePr>
          <p:cNvPr id="18" name="对象 17">
            <a:extLst>
              <a:ext uri="{FF2B5EF4-FFF2-40B4-BE49-F238E27FC236}">
                <a16:creationId xmlns:a16="http://schemas.microsoft.com/office/drawing/2014/main" id="{70DDF024-27D5-D292-F41F-79A355914E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667331"/>
              </p:ext>
            </p:extLst>
          </p:nvPr>
        </p:nvGraphicFramePr>
        <p:xfrm>
          <a:off x="1238377" y="4911785"/>
          <a:ext cx="4369093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60440" imgH="279360" progId="Equation.DSMT4">
                  <p:embed/>
                </p:oleObj>
              </mc:Choice>
              <mc:Fallback>
                <p:oleObj name="Equation" r:id="rId5" imgW="2260440" imgH="279360" progId="Equation.DSMT4">
                  <p:embed/>
                  <p:pic>
                    <p:nvPicPr>
                      <p:cNvPr id="18" name="对象 17">
                        <a:extLst>
                          <a:ext uri="{FF2B5EF4-FFF2-40B4-BE49-F238E27FC236}">
                            <a16:creationId xmlns:a16="http://schemas.microsoft.com/office/drawing/2014/main" id="{70DDF024-27D5-D292-F41F-79A355914E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38377" y="4911785"/>
                        <a:ext cx="4369093" cy="5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本框 18">
            <a:extLst>
              <a:ext uri="{FF2B5EF4-FFF2-40B4-BE49-F238E27FC236}">
                <a16:creationId xmlns:a16="http://schemas.microsoft.com/office/drawing/2014/main" id="{9CABDCB3-D73F-67FF-B275-F093CC6C43C7}"/>
              </a:ext>
            </a:extLst>
          </p:cNvPr>
          <p:cNvSpPr txBox="1"/>
          <p:nvPr/>
        </p:nvSpPr>
        <p:spPr>
          <a:xfrm>
            <a:off x="521223" y="4344475"/>
            <a:ext cx="216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>
                <a:solidFill>
                  <a:schemeClr val="accent6"/>
                </a:solidFill>
              </a:rPr>
              <a:t>Average fidelity:</a:t>
            </a:r>
            <a:endParaRPr lang="zh-CN" altLang="en-US" sz="2000" b="1">
              <a:solidFill>
                <a:schemeClr val="accent6"/>
              </a:solidFill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3C78C455-5DCC-AC25-9819-CB2046467433}"/>
              </a:ext>
            </a:extLst>
          </p:cNvPr>
          <p:cNvCxnSpPr/>
          <p:nvPr/>
        </p:nvCxnSpPr>
        <p:spPr>
          <a:xfrm>
            <a:off x="5822487" y="952500"/>
            <a:ext cx="0" cy="59055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A2AD1034-847D-4F13-E87D-02A6BB9BD3FA}"/>
              </a:ext>
            </a:extLst>
          </p:cNvPr>
          <p:cNvSpPr txBox="1"/>
          <p:nvPr/>
        </p:nvSpPr>
        <p:spPr>
          <a:xfrm>
            <a:off x="1776504" y="3785132"/>
            <a:ext cx="2129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30000"/>
            </a:pPr>
            <a:r>
              <a:rPr lang="en-US" altLang="zh-CN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Noise Teleportation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B8847ACC-1566-0495-8D21-173FF80ECD17}"/>
              </a:ext>
            </a:extLst>
          </p:cNvPr>
          <p:cNvGrpSpPr/>
          <p:nvPr/>
        </p:nvGrpSpPr>
        <p:grpSpPr>
          <a:xfrm>
            <a:off x="5607470" y="1109164"/>
            <a:ext cx="6041211" cy="5763908"/>
            <a:chOff x="5607470" y="1109164"/>
            <a:chExt cx="6041211" cy="5763908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59F26159-F75B-533E-84D1-C71A2A89A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88"/>
            <a:stretch/>
          </p:blipFill>
          <p:spPr>
            <a:xfrm>
              <a:off x="6263405" y="1789048"/>
              <a:ext cx="5385276" cy="2092648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32CEB8EF-142A-1020-7EA6-0431D652DADB}"/>
                </a:ext>
              </a:extLst>
            </p:cNvPr>
            <p:cNvSpPr txBox="1"/>
            <p:nvPr/>
          </p:nvSpPr>
          <p:spPr>
            <a:xfrm>
              <a:off x="5974907" y="4302817"/>
              <a:ext cx="26836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0000"/>
                </a:buClr>
                <a:buSzPct val="130000"/>
              </a:pPr>
              <a:r>
                <a:rPr lang="en-US" altLang="zh-CN" sz="2000" b="1">
                  <a:solidFill>
                    <a:schemeClr val="accent6"/>
                  </a:solidFill>
                  <a:cs typeface="Times New Roman" panose="02020603050405020304" pitchFamily="18" charset="0"/>
                </a:rPr>
                <a:t>Correlated catalyst</a:t>
              </a:r>
              <a:r>
                <a:rPr lang="en-US" altLang="zh-CN" sz="2000" b="1" i="0">
                  <a:solidFill>
                    <a:schemeClr val="accent6"/>
                  </a:solidFill>
                  <a:effectLst/>
                  <a:cs typeface="Times New Roman" panose="02020603050405020304" pitchFamily="18" charset="0"/>
                </a:rPr>
                <a:t>:</a:t>
              </a:r>
              <a:r>
                <a:rPr lang="en-US" altLang="zh-CN" sz="2000" b="1">
                  <a:solidFill>
                    <a:schemeClr val="accent6"/>
                  </a:solidFill>
                  <a:cs typeface="Times New Roman" panose="02020603050405020304" pitchFamily="18" charset="0"/>
                </a:rPr>
                <a:t>  </a:t>
              </a:r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ADBE0ABD-E028-D36C-9A00-0B2EBDF576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7956"/>
            <a:stretch/>
          </p:blipFill>
          <p:spPr>
            <a:xfrm>
              <a:off x="8151762" y="4502872"/>
              <a:ext cx="2316273" cy="1967005"/>
            </a:xfrm>
            <a:prstGeom prst="rect">
              <a:avLst/>
            </a:prstGeom>
          </p:spPr>
        </p:pic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4512F67A-CCF1-C7D9-74CD-AE8BB2AC4F6E}"/>
                </a:ext>
              </a:extLst>
            </p:cNvPr>
            <p:cNvSpPr txBox="1"/>
            <p:nvPr/>
          </p:nvSpPr>
          <p:spPr>
            <a:xfrm>
              <a:off x="6022495" y="6503740"/>
              <a:ext cx="4074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FF0000"/>
                </a:buClr>
                <a:buSzPct val="130000"/>
                <a:buFont typeface="Wingdings" panose="05000000000000000000" pitchFamily="2" charset="2"/>
                <a:buChar char="Ø"/>
              </a:pPr>
              <a:r>
                <a:rPr lang="en-US" altLang="zh-CN" i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Phys. Rev. Lett. 127, 080502(2021)</a:t>
              </a:r>
              <a:r>
                <a:rPr lang="en-US" altLang="zh-CN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A5CE6FB7-AC17-3B70-7F70-8E0BD2BEA668}"/>
                </a:ext>
              </a:extLst>
            </p:cNvPr>
            <p:cNvSpPr/>
            <p:nvPr/>
          </p:nvSpPr>
          <p:spPr>
            <a:xfrm>
              <a:off x="5607470" y="1109164"/>
              <a:ext cx="4904051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571500" indent="-571500" algn="ctr">
                <a:buFont typeface="Wingdings" panose="05000000000000000000" pitchFamily="2" charset="2"/>
                <a:buChar char="u"/>
              </a:pPr>
              <a:r>
                <a:rPr kumimoji="1" lang="en-US" altLang="zh-CN" sz="2800" b="1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Solution— </a:t>
              </a:r>
              <a:r>
                <a:rPr kumimoji="1" lang="en-US" altLang="zh-CN" sz="2800" b="1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Catalysts</a:t>
              </a:r>
              <a:endParaRPr lang="zh-SG" altLang="en-US" sz="28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5C6A23C-6920-F62C-5922-F4FBFF002E49}"/>
                </a:ext>
              </a:extLst>
            </p:cNvPr>
            <p:cNvSpPr txBox="1"/>
            <p:nvPr/>
          </p:nvSpPr>
          <p:spPr>
            <a:xfrm>
              <a:off x="7670174" y="3838710"/>
              <a:ext cx="2571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0000"/>
                </a:buClr>
                <a:buSzPct val="130000"/>
              </a:pPr>
              <a:r>
                <a:rPr lang="en-US" altLang="zh-CN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Catalytic </a:t>
              </a:r>
              <a:r>
                <a:rPr lang="en-US" altLang="zh-CN" b="1" i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Teleportation</a:t>
              </a:r>
              <a:endPara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3898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10903236" y="6385521"/>
            <a:ext cx="939240" cy="144787"/>
          </a:xfrm>
        </p:spPr>
        <p:txBody>
          <a:bodyPr/>
          <a:lstStyle/>
          <a:p>
            <a:r>
              <a:rPr lang="zh-CN" altLang="en-US"/>
              <a:t> </a:t>
            </a:r>
            <a:fld id="{75168D04-7926-484C-B90B-2D13ABC6EC67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-14288"/>
            <a:ext cx="12192000" cy="814388"/>
          </a:xfrm>
          <a:prstGeom prst="rect">
            <a:avLst/>
          </a:prstGeom>
          <a:solidFill>
            <a:srgbClr val="C7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       </a:t>
            </a:r>
            <a:r>
              <a:rPr lang="en-US" altLang="zh-CN" sz="3200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Background —— </a:t>
            </a:r>
            <a:r>
              <a:rPr lang="en-US" altLang="zh-CN" sz="2400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quantum teleportation</a:t>
            </a:r>
            <a:endParaRPr lang="en-US" altLang="zh-CN" sz="3200" b="1">
              <a:solidFill>
                <a:srgbClr val="22498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14" name="Group 22">
            <a:extLst>
              <a:ext uri="{FF2B5EF4-FFF2-40B4-BE49-F238E27FC236}">
                <a16:creationId xmlns:a16="http://schemas.microsoft.com/office/drawing/2014/main" id="{D7A1239A-AB4E-D090-CB9B-B46D7DBFFA33}"/>
              </a:ext>
            </a:extLst>
          </p:cNvPr>
          <p:cNvGrpSpPr/>
          <p:nvPr/>
        </p:nvGrpSpPr>
        <p:grpSpPr bwMode="auto">
          <a:xfrm>
            <a:off x="5543" y="-9331"/>
            <a:ext cx="792000" cy="792000"/>
            <a:chOff x="197" y="84"/>
            <a:chExt cx="308" cy="308"/>
          </a:xfrm>
        </p:grpSpPr>
        <p:sp>
          <p:nvSpPr>
            <p:cNvPr id="15" name="Oval 20">
              <a:extLst>
                <a:ext uri="{FF2B5EF4-FFF2-40B4-BE49-F238E27FC236}">
                  <a16:creationId xmlns:a16="http://schemas.microsoft.com/office/drawing/2014/main" id="{8CCD342A-832A-EA44-F103-13C79D39D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" y="84"/>
              <a:ext cx="308" cy="30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6" name="Picture 13" descr="1 拷贝">
              <a:extLst>
                <a:ext uri="{FF2B5EF4-FFF2-40B4-BE49-F238E27FC236}">
                  <a16:creationId xmlns:a16="http://schemas.microsoft.com/office/drawing/2014/main" id="{499F41F1-9DED-1E4D-3863-5E40C88A8C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" contrast="12000"/>
            </a:blip>
            <a:srcRect/>
            <a:stretch>
              <a:fillRect/>
            </a:stretch>
          </p:blipFill>
          <p:spPr bwMode="auto">
            <a:xfrm>
              <a:off x="212" y="97"/>
              <a:ext cx="281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9939FBB1-39A6-9A7C-7CC6-B20CA625CAF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57" y="3724497"/>
            <a:ext cx="1123200" cy="1404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27E00B8-3F1B-AC84-03D3-613E4CE1E97F}"/>
              </a:ext>
            </a:extLst>
          </p:cNvPr>
          <p:cNvSpPr txBox="1"/>
          <p:nvPr/>
        </p:nvSpPr>
        <p:spPr>
          <a:xfrm>
            <a:off x="44114" y="5176785"/>
            <a:ext cx="119223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altLang="zh-CN" sz="32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Question:   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What would happen if we allow the catalytic system to </a:t>
            </a:r>
          </a:p>
          <a:p>
            <a:pPr indent="457200" algn="just"/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undergo small changes during teleportation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? </a:t>
            </a:r>
            <a:endParaRPr lang="zh-CN" altLang="zh-CN" sz="4000" kern="10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26887F7-1F2E-ED85-03C5-F65C28877F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6" y="1369199"/>
            <a:ext cx="4290047" cy="339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75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10903236" y="6385521"/>
            <a:ext cx="939240" cy="144787"/>
          </a:xfrm>
        </p:spPr>
        <p:txBody>
          <a:bodyPr/>
          <a:lstStyle/>
          <a:p>
            <a:r>
              <a:rPr lang="zh-CN" altLang="en-US"/>
              <a:t> </a:t>
            </a:r>
            <a:fld id="{75168D04-7926-484C-B90B-2D13ABC6EC67}" type="slidenum">
              <a:rPr lang="zh-CN" altLang="en-US" smtClean="0"/>
              <a:pPr/>
              <a:t>7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-14288"/>
            <a:ext cx="12192000" cy="814388"/>
          </a:xfrm>
          <a:prstGeom prst="rect">
            <a:avLst/>
          </a:prstGeom>
          <a:solidFill>
            <a:srgbClr val="C7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       </a:t>
            </a:r>
            <a:r>
              <a:rPr lang="en-US" altLang="zh-CN" sz="3200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Background —— </a:t>
            </a:r>
            <a:r>
              <a:rPr lang="en-US" altLang="zh-CN" sz="2400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quantum catalysts</a:t>
            </a:r>
            <a:endParaRPr lang="en-US" altLang="zh-CN" sz="3200" b="1">
              <a:solidFill>
                <a:srgbClr val="22498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46ECD65F-B3B2-C114-AD2F-AD03EE2A12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612695"/>
              </p:ext>
            </p:extLst>
          </p:nvPr>
        </p:nvGraphicFramePr>
        <p:xfrm>
          <a:off x="3413957" y="2043270"/>
          <a:ext cx="3092451" cy="52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09400" imgH="241200" progId="Equation.DSMT4">
                  <p:embed/>
                </p:oleObj>
              </mc:Choice>
              <mc:Fallback>
                <p:oleObj name="Equation" r:id="rId3" imgW="1409400" imgH="241200" progId="Equation.DSMT4">
                  <p:embed/>
                  <p:pic>
                    <p:nvPicPr>
                      <p:cNvPr id="8" name="对象 7">
                        <a:extLst>
                          <a:ext uri="{FF2B5EF4-FFF2-40B4-BE49-F238E27FC236}">
                            <a16:creationId xmlns:a16="http://schemas.microsoft.com/office/drawing/2014/main" id="{46ECD65F-B3B2-C114-AD2F-AD03EE2A12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3957" y="2043270"/>
                        <a:ext cx="3092451" cy="529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22">
            <a:extLst>
              <a:ext uri="{FF2B5EF4-FFF2-40B4-BE49-F238E27FC236}">
                <a16:creationId xmlns:a16="http://schemas.microsoft.com/office/drawing/2014/main" id="{3630F4A7-A969-27E5-93EB-95E92372A840}"/>
              </a:ext>
            </a:extLst>
          </p:cNvPr>
          <p:cNvGrpSpPr/>
          <p:nvPr/>
        </p:nvGrpSpPr>
        <p:grpSpPr bwMode="auto">
          <a:xfrm>
            <a:off x="5543" y="-9331"/>
            <a:ext cx="792000" cy="792000"/>
            <a:chOff x="197" y="84"/>
            <a:chExt cx="308" cy="308"/>
          </a:xfrm>
        </p:grpSpPr>
        <p:sp>
          <p:nvSpPr>
            <p:cNvPr id="10" name="Oval 20">
              <a:extLst>
                <a:ext uri="{FF2B5EF4-FFF2-40B4-BE49-F238E27FC236}">
                  <a16:creationId xmlns:a16="http://schemas.microsoft.com/office/drawing/2014/main" id="{257F802C-22F9-82BA-14D3-9BF3DE418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" y="84"/>
              <a:ext cx="308" cy="30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2" name="Picture 13" descr="1 拷贝">
              <a:extLst>
                <a:ext uri="{FF2B5EF4-FFF2-40B4-BE49-F238E27FC236}">
                  <a16:creationId xmlns:a16="http://schemas.microsoft.com/office/drawing/2014/main" id="{A62E1B75-6A56-474D-B2AB-75527173EF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" contrast="12000"/>
            </a:blip>
            <a:srcRect/>
            <a:stretch>
              <a:fillRect/>
            </a:stretch>
          </p:blipFill>
          <p:spPr bwMode="auto">
            <a:xfrm>
              <a:off x="212" y="97"/>
              <a:ext cx="281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表格 13">
                <a:extLst>
                  <a:ext uri="{FF2B5EF4-FFF2-40B4-BE49-F238E27FC236}">
                    <a16:creationId xmlns:a16="http://schemas.microsoft.com/office/drawing/2014/main" id="{AA4900C3-7327-D569-FF9B-FE42626F85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9453732"/>
                  </p:ext>
                </p:extLst>
              </p:nvPr>
            </p:nvGraphicFramePr>
            <p:xfrm>
              <a:off x="1970843" y="3852433"/>
              <a:ext cx="9402013" cy="2606004"/>
            </p:xfrm>
            <a:graphic>
              <a:graphicData uri="http://schemas.openxmlformats.org/drawingml/2006/table">
                <a:tbl>
                  <a:tblPr firstRow="1" bandRow="1">
                    <a:tableStyleId>{0660B408-B3CF-4A94-85FC-2B1E0A45F4A2}</a:tableStyleId>
                  </a:tblPr>
                  <a:tblGrid>
                    <a:gridCol w="2710251">
                      <a:extLst>
                        <a:ext uri="{9D8B030D-6E8A-4147-A177-3AD203B41FA5}">
                          <a16:colId xmlns:a16="http://schemas.microsoft.com/office/drawing/2014/main" val="1670824965"/>
                        </a:ext>
                      </a:extLst>
                    </a:gridCol>
                    <a:gridCol w="1725366">
                      <a:extLst>
                        <a:ext uri="{9D8B030D-6E8A-4147-A177-3AD203B41FA5}">
                          <a16:colId xmlns:a16="http://schemas.microsoft.com/office/drawing/2014/main" val="3359626374"/>
                        </a:ext>
                      </a:extLst>
                    </a:gridCol>
                    <a:gridCol w="2337494">
                      <a:extLst>
                        <a:ext uri="{9D8B030D-6E8A-4147-A177-3AD203B41FA5}">
                          <a16:colId xmlns:a16="http://schemas.microsoft.com/office/drawing/2014/main" val="2168301810"/>
                        </a:ext>
                      </a:extLst>
                    </a:gridCol>
                    <a:gridCol w="2628902">
                      <a:extLst>
                        <a:ext uri="{9D8B030D-6E8A-4147-A177-3AD203B41FA5}">
                          <a16:colId xmlns:a16="http://schemas.microsoft.com/office/drawing/2014/main" val="458034266"/>
                        </a:ext>
                      </a:extLst>
                    </a:gridCol>
                  </a:tblGrid>
                  <a:tr h="655284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Constraints</a:t>
                          </a:r>
                          <a:endParaRPr lang="zh-CN" altLang="en-US" sz="1800" b="1" kern="12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Exact catalyst</a:t>
                          </a:r>
                          <a:endParaRPr lang="zh-CN" altLang="en-US" sz="1800" b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Approximate  catalyst</a:t>
                          </a:r>
                          <a:endParaRPr lang="en-US" altLang="zh-CN" sz="1800" b="1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8163147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Correlated catalyst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800" b="1" i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（</a:t>
                          </a:r>
                          <a14:m>
                            <m:oMath xmlns:m="http://schemas.openxmlformats.org/officeDocument/2006/math">
                              <m:r>
                                <a:rPr lang="zh-CN" altLang="en-US" sz="1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𝜹</m:t>
                              </m:r>
                              <m:r>
                                <a:rPr lang="en-US" altLang="zh-CN" sz="1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altLang="zh-CN" sz="1800" b="1" i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</a:t>
                          </a:r>
                          <a:r>
                            <a:rPr lang="zh-CN" altLang="en-US" sz="1800" b="1" i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）</a:t>
                          </a:r>
                          <a:endParaRPr lang="en-US" altLang="zh-CN" sz="1400" b="1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2548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Embezzling catalyst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800" b="1" i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（</a:t>
                          </a:r>
                          <a14:m>
                            <m:oMath xmlns:m="http://schemas.openxmlformats.org/officeDocument/2006/math">
                              <m:r>
                                <a:rPr lang="zh-CN" altLang="en-US" sz="18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𝜹</m:t>
                              </m:r>
                              <m:r>
                                <a:rPr lang="en-US" altLang="zh-CN" sz="1800" b="1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</m:oMath>
                          </a14:m>
                          <a:r>
                            <a:rPr lang="en-US" altLang="zh-CN" sz="1800" b="1" i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</a:t>
                          </a:r>
                          <a:r>
                            <a:rPr lang="zh-CN" altLang="en-US" sz="1800" b="1" i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）</a:t>
                          </a:r>
                          <a:endParaRPr lang="en-US" altLang="zh-CN" sz="1800" b="1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2548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0974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Error on the finial state</a:t>
                          </a:r>
                          <a:endParaRPr lang="zh-CN" altLang="en-US" sz="14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×</a:t>
                          </a:r>
                          <a:endParaRPr lang="zh-CN" altLang="en-US" sz="2000" b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b="0">
                              <a:solidFill>
                                <a:srgbClr val="0066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√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b="0">
                              <a:solidFill>
                                <a:srgbClr val="0066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√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697275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Correlation between the finial state and the catalyst</a:t>
                          </a:r>
                          <a:endParaRPr lang="zh-CN" altLang="en-US" sz="14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×</a:t>
                          </a:r>
                          <a:endParaRPr lang="zh-CN" altLang="en-US" sz="2000" b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b="0">
                              <a:solidFill>
                                <a:srgbClr val="0066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√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b="0">
                              <a:solidFill>
                                <a:srgbClr val="0066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√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227308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Error on the returned catalyst</a:t>
                          </a:r>
                          <a:endParaRPr lang="zh-CN" altLang="en-US" sz="14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×</a:t>
                          </a:r>
                          <a:endParaRPr lang="zh-CN" altLang="en-US" sz="2000" b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×</a:t>
                          </a:r>
                          <a:endParaRPr lang="zh-CN" altLang="en-US" sz="2000" b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b="0">
                              <a:solidFill>
                                <a:srgbClr val="0066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√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827206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表格 13">
                <a:extLst>
                  <a:ext uri="{FF2B5EF4-FFF2-40B4-BE49-F238E27FC236}">
                    <a16:creationId xmlns:a16="http://schemas.microsoft.com/office/drawing/2014/main" id="{AA4900C3-7327-D569-FF9B-FE42626F85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9453732"/>
                  </p:ext>
                </p:extLst>
              </p:nvPr>
            </p:nvGraphicFramePr>
            <p:xfrm>
              <a:off x="1970843" y="3852433"/>
              <a:ext cx="9402013" cy="2606004"/>
            </p:xfrm>
            <a:graphic>
              <a:graphicData uri="http://schemas.openxmlformats.org/drawingml/2006/table">
                <a:tbl>
                  <a:tblPr firstRow="1" bandRow="1">
                    <a:tableStyleId>{0660B408-B3CF-4A94-85FC-2B1E0A45F4A2}</a:tableStyleId>
                  </a:tblPr>
                  <a:tblGrid>
                    <a:gridCol w="2710251">
                      <a:extLst>
                        <a:ext uri="{9D8B030D-6E8A-4147-A177-3AD203B41FA5}">
                          <a16:colId xmlns:a16="http://schemas.microsoft.com/office/drawing/2014/main" val="1670824965"/>
                        </a:ext>
                      </a:extLst>
                    </a:gridCol>
                    <a:gridCol w="1725366">
                      <a:extLst>
                        <a:ext uri="{9D8B030D-6E8A-4147-A177-3AD203B41FA5}">
                          <a16:colId xmlns:a16="http://schemas.microsoft.com/office/drawing/2014/main" val="3359626374"/>
                        </a:ext>
                      </a:extLst>
                    </a:gridCol>
                    <a:gridCol w="2337494">
                      <a:extLst>
                        <a:ext uri="{9D8B030D-6E8A-4147-A177-3AD203B41FA5}">
                          <a16:colId xmlns:a16="http://schemas.microsoft.com/office/drawing/2014/main" val="2168301810"/>
                        </a:ext>
                      </a:extLst>
                    </a:gridCol>
                    <a:gridCol w="2628902">
                      <a:extLst>
                        <a:ext uri="{9D8B030D-6E8A-4147-A177-3AD203B41FA5}">
                          <a16:colId xmlns:a16="http://schemas.microsoft.com/office/drawing/2014/main" val="458034266"/>
                        </a:ext>
                      </a:extLst>
                    </a:gridCol>
                  </a:tblGrid>
                  <a:tr h="655284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kern="120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Constraints</a:t>
                          </a:r>
                          <a:endParaRPr lang="zh-CN" altLang="en-US" sz="1800" b="1" kern="12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Exact catalyst</a:t>
                          </a:r>
                          <a:endParaRPr lang="zh-CN" altLang="en-US" sz="1800" b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Approximate  catalyst</a:t>
                          </a:r>
                          <a:endParaRPr lang="en-US" altLang="zh-CN" sz="1800" b="1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8163147"/>
                      </a:ext>
                    </a:extLst>
                  </a:tr>
                  <a:tr h="640080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90365" t="-104762" r="-113542" b="-22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58701" t="-104762" r="-1160" b="-22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09748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Error on the finial state</a:t>
                          </a:r>
                          <a:endParaRPr lang="zh-CN" altLang="en-US" sz="14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×</a:t>
                          </a:r>
                          <a:endParaRPr lang="zh-CN" altLang="en-US" sz="2000" b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b="0">
                              <a:solidFill>
                                <a:srgbClr val="0066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√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b="0">
                              <a:solidFill>
                                <a:srgbClr val="0066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√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6972755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Correlation between the finial state and the catalyst</a:t>
                          </a:r>
                          <a:endParaRPr lang="zh-CN" altLang="en-US" sz="14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×</a:t>
                          </a:r>
                          <a:endParaRPr lang="zh-CN" altLang="en-US" sz="2000" b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b="0">
                              <a:solidFill>
                                <a:srgbClr val="0066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√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b="0">
                              <a:solidFill>
                                <a:srgbClr val="0066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√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2273084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Error on the returned catalyst</a:t>
                          </a:r>
                          <a:endParaRPr lang="zh-CN" altLang="en-US" sz="14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×</a:t>
                          </a:r>
                          <a:endParaRPr lang="zh-CN" altLang="en-US" sz="2000" b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×</a:t>
                          </a:r>
                          <a:endParaRPr lang="zh-CN" altLang="en-US" sz="2000" b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b="0">
                              <a:solidFill>
                                <a:srgbClr val="0066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√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8272063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10F1577-54CD-330E-11A7-64FBC334D930}"/>
                  </a:ext>
                </a:extLst>
              </p:cNvPr>
              <p:cNvSpPr txBox="1"/>
              <p:nvPr/>
            </p:nvSpPr>
            <p:spPr>
              <a:xfrm>
                <a:off x="1201291" y="2121445"/>
                <a:ext cx="23456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Exact catalyst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000" b="1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𝝉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zh-CN" altLang="en-US" sz="2000" b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：</a:t>
                </a:r>
                <a:endParaRPr lang="zh-CN" altLang="en-US" sz="2400" b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10F1577-54CD-330E-11A7-64FBC334D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291" y="2121445"/>
                <a:ext cx="2345635" cy="400110"/>
              </a:xfrm>
              <a:prstGeom prst="rect">
                <a:avLst/>
              </a:prstGeom>
              <a:blipFill>
                <a:blip r:embed="rId8"/>
                <a:stretch>
                  <a:fillRect l="-2597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>
            <a:extLst>
              <a:ext uri="{FF2B5EF4-FFF2-40B4-BE49-F238E27FC236}">
                <a16:creationId xmlns:a16="http://schemas.microsoft.com/office/drawing/2014/main" id="{102556E5-BE80-E9D2-FC1D-E680ADE91FAC}"/>
              </a:ext>
            </a:extLst>
          </p:cNvPr>
          <p:cNvSpPr/>
          <p:nvPr/>
        </p:nvSpPr>
        <p:spPr>
          <a:xfrm>
            <a:off x="845" y="1013937"/>
            <a:ext cx="323200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u"/>
            </a:pPr>
            <a:r>
              <a:rPr kumimoji="1" lang="en-US" altLang="zh-CN" sz="2800"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Definition</a:t>
            </a:r>
            <a:endParaRPr lang="zh-SG" altLang="en-US" sz="28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F903D08-C725-577B-22BF-AE724F1381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7051" y="1422571"/>
            <a:ext cx="970008" cy="443051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936D25E6-4E86-A73E-8EED-8880B15C2456}"/>
              </a:ext>
            </a:extLst>
          </p:cNvPr>
          <p:cNvGrpSpPr/>
          <p:nvPr/>
        </p:nvGrpSpPr>
        <p:grpSpPr>
          <a:xfrm>
            <a:off x="401543" y="2818787"/>
            <a:ext cx="11449946" cy="3446281"/>
            <a:chOff x="401543" y="2818787"/>
            <a:chExt cx="11449946" cy="34462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DDCB5DA3-9DB2-D09C-557F-EF877252A2F8}"/>
                    </a:ext>
                  </a:extLst>
                </p:cNvPr>
                <p:cNvSpPr txBox="1"/>
                <p:nvPr/>
              </p:nvSpPr>
              <p:spPr>
                <a:xfrm>
                  <a:off x="401543" y="2818787"/>
                  <a:ext cx="311216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b="1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Approximate catalyst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b="1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𝑪</m:t>
                          </m:r>
                        </m:sub>
                      </m:sSub>
                    </m:oMath>
                  </a14:m>
                  <a:r>
                    <a:rPr lang="zh-CN" altLang="en-US" sz="2000" b="1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：</a:t>
                  </a:r>
                  <a:endParaRPr lang="zh-CN" altLang="en-US" sz="2400" b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DDCB5DA3-9DB2-D09C-557F-EF877252A2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543" y="2818787"/>
                  <a:ext cx="3112165" cy="400110"/>
                </a:xfrm>
                <a:prstGeom prst="rect">
                  <a:avLst/>
                </a:prstGeom>
                <a:blipFill>
                  <a:blip r:embed="rId10"/>
                  <a:stretch>
                    <a:fillRect l="-2157" t="-7576" r="-1176" b="-2575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1" name="对象 10">
                  <a:extLst>
                    <a:ext uri="{FF2B5EF4-FFF2-40B4-BE49-F238E27FC236}">
                      <a16:creationId xmlns:a16="http://schemas.microsoft.com/office/drawing/2014/main" id="{FDDF81EC-1B75-0138-9C7E-17C56D722A1A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29456913"/>
                    </p:ext>
                  </p:extLst>
                </p:nvPr>
              </p:nvGraphicFramePr>
              <p:xfrm>
                <a:off x="3413957" y="2827828"/>
                <a:ext cx="3513138" cy="4619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1" imgW="1739880" imgH="228600" progId="Equation.DSMT4">
                        <p:embed/>
                      </p:oleObj>
                    </mc:Choice>
                    <mc:Fallback>
                      <p:oleObj name="Equation" r:id="rId11" imgW="1739880" imgH="228600" progId="Equation.DSMT4">
                        <p:embed/>
                        <p:pic>
                          <p:nvPicPr>
                            <p:cNvPr id="11" name="对象 10">
                              <a:extLst>
                                <a:ext uri="{FF2B5EF4-FFF2-40B4-BE49-F238E27FC236}">
                                  <a16:creationId xmlns:a16="http://schemas.microsoft.com/office/drawing/2014/main" id="{FDDF81EC-1B75-0138-9C7E-17C56D722A1A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413957" y="2827828"/>
                              <a:ext cx="3513138" cy="46196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1" name="对象 10">
                  <a:extLst>
                    <a:ext uri="{FF2B5EF4-FFF2-40B4-BE49-F238E27FC236}">
                      <a16:creationId xmlns:a16="http://schemas.microsoft.com/office/drawing/2014/main" id="{FDDF81EC-1B75-0138-9C7E-17C56D722A1A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29456913"/>
                    </p:ext>
                  </p:extLst>
                </p:nvPr>
              </p:nvGraphicFramePr>
              <p:xfrm>
                <a:off x="3413957" y="2827828"/>
                <a:ext cx="3513138" cy="4619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3" imgW="1739880" imgH="228600" progId="Equation.DSMT4">
                        <p:embed/>
                      </p:oleObj>
                    </mc:Choice>
                    <mc:Fallback>
                      <p:oleObj name="Equation" r:id="rId13" imgW="1739880" imgH="228600" progId="Equation.DSMT4">
                        <p:embed/>
                        <p:pic>
                          <p:nvPicPr>
                            <p:cNvPr id="11" name="对象 10">
                              <a:extLst>
                                <a:ext uri="{FF2B5EF4-FFF2-40B4-BE49-F238E27FC236}">
                                  <a16:creationId xmlns:a16="http://schemas.microsoft.com/office/drawing/2014/main" id="{FDDF81EC-1B75-0138-9C7E-17C56D722A1A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413957" y="2827828"/>
                              <a:ext cx="3513138" cy="46196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3" name="对象 12">
                  <a:extLst>
                    <a:ext uri="{FF2B5EF4-FFF2-40B4-BE49-F238E27FC236}">
                      <a16:creationId xmlns:a16="http://schemas.microsoft.com/office/drawing/2014/main" id="{31B5C511-3528-B98F-A521-F62DC72E25E7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04213365"/>
                    </p:ext>
                  </p:extLst>
                </p:nvPr>
              </p:nvGraphicFramePr>
              <p:xfrm>
                <a:off x="7006494" y="2884063"/>
                <a:ext cx="3203387" cy="43682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5" imgW="1676160" imgH="228600" progId="Equation.DSMT4">
                        <p:embed/>
                      </p:oleObj>
                    </mc:Choice>
                    <mc:Fallback>
                      <p:oleObj name="Equation" r:id="rId15" imgW="1676160" imgH="228600" progId="Equation.DSMT4">
                        <p:embed/>
                        <p:pic>
                          <p:nvPicPr>
                            <p:cNvPr id="13" name="对象 12">
                              <a:extLst>
                                <a:ext uri="{FF2B5EF4-FFF2-40B4-BE49-F238E27FC236}">
                                  <a16:creationId xmlns:a16="http://schemas.microsoft.com/office/drawing/2014/main" id="{31B5C511-3528-B98F-A521-F62DC72E25E7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006494" y="2884063"/>
                              <a:ext cx="3203387" cy="436826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3" name="对象 12">
                  <a:extLst>
                    <a:ext uri="{FF2B5EF4-FFF2-40B4-BE49-F238E27FC236}">
                      <a16:creationId xmlns:a16="http://schemas.microsoft.com/office/drawing/2014/main" id="{31B5C511-3528-B98F-A521-F62DC72E25E7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04213365"/>
                    </p:ext>
                  </p:extLst>
                </p:nvPr>
              </p:nvGraphicFramePr>
              <p:xfrm>
                <a:off x="7006494" y="2884063"/>
                <a:ext cx="3203387" cy="43682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7" imgW="1676160" imgH="228600" progId="Equation.DSMT4">
                        <p:embed/>
                      </p:oleObj>
                    </mc:Choice>
                    <mc:Fallback>
                      <p:oleObj name="Equation" r:id="rId17" imgW="1676160" imgH="228600" progId="Equation.DSMT4">
                        <p:embed/>
                        <p:pic>
                          <p:nvPicPr>
                            <p:cNvPr id="13" name="对象 12">
                              <a:extLst>
                                <a:ext uri="{FF2B5EF4-FFF2-40B4-BE49-F238E27FC236}">
                                  <a16:creationId xmlns:a16="http://schemas.microsoft.com/office/drawing/2014/main" id="{31B5C511-3528-B98F-A521-F62DC72E25E7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006494" y="2884063"/>
                              <a:ext cx="3203387" cy="436826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F8F49A29-6BF1-3F4B-0D2D-32EE18F64996}"/>
                </a:ext>
              </a:extLst>
            </p:cNvPr>
            <p:cNvGrpSpPr/>
            <p:nvPr/>
          </p:nvGrpSpPr>
          <p:grpSpPr>
            <a:xfrm>
              <a:off x="1107632" y="3262832"/>
              <a:ext cx="4068000" cy="2515665"/>
              <a:chOff x="1107632" y="3176394"/>
              <a:chExt cx="4068000" cy="2602104"/>
            </a:xfrm>
          </p:grpSpPr>
          <p:sp>
            <p:nvSpPr>
              <p:cNvPr id="5" name="左大括号 4">
                <a:extLst>
                  <a:ext uri="{FF2B5EF4-FFF2-40B4-BE49-F238E27FC236}">
                    <a16:creationId xmlns:a16="http://schemas.microsoft.com/office/drawing/2014/main" id="{10B3E3BA-6A2A-88F7-B663-3070FDAC07C4}"/>
                  </a:ext>
                </a:extLst>
              </p:cNvPr>
              <p:cNvSpPr/>
              <p:nvPr/>
            </p:nvSpPr>
            <p:spPr>
              <a:xfrm>
                <a:off x="1600464" y="5346701"/>
                <a:ext cx="382147" cy="431797"/>
              </a:xfrm>
              <a:prstGeom prst="leftBrace">
                <a:avLst/>
              </a:prstGeom>
              <a:ln w="1905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66E806BF-931A-BCD9-1826-BC71CAA90C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4337" y="3605213"/>
                <a:ext cx="0" cy="1980000"/>
              </a:xfrm>
              <a:prstGeom prst="line">
                <a:avLst/>
              </a:prstGeom>
              <a:ln w="1905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1D388CE4-6380-4F94-2B1D-0B20D6027CE5}"/>
                  </a:ext>
                </a:extLst>
              </p:cNvPr>
              <p:cNvCxnSpPr/>
              <p:nvPr/>
            </p:nvCxnSpPr>
            <p:spPr>
              <a:xfrm>
                <a:off x="1107632" y="3609975"/>
                <a:ext cx="4068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507D504E-9037-75C2-2C93-271153D7D93E}"/>
                  </a:ext>
                </a:extLst>
              </p:cNvPr>
              <p:cNvCxnSpPr/>
              <p:nvPr/>
            </p:nvCxnSpPr>
            <p:spPr>
              <a:xfrm>
                <a:off x="5168144" y="3176394"/>
                <a:ext cx="0" cy="433581"/>
              </a:xfrm>
              <a:prstGeom prst="line">
                <a:avLst/>
              </a:prstGeom>
              <a:ln w="1905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2" name="直接箭头连接符 31">
                <a:extLst>
                  <a:ext uri="{FF2B5EF4-FFF2-40B4-BE49-F238E27FC236}">
                    <a16:creationId xmlns:a16="http://schemas.microsoft.com/office/drawing/2014/main" id="{8F302FBE-DFF1-8616-DE25-B97D63BD1746}"/>
                  </a:ext>
                </a:extLst>
              </p:cNvPr>
              <p:cNvCxnSpPr/>
              <p:nvPr/>
            </p:nvCxnSpPr>
            <p:spPr>
              <a:xfrm>
                <a:off x="1111779" y="5579209"/>
                <a:ext cx="381000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7C8BA272-088E-7CF1-71E2-EDDE4D71B94B}"/>
                </a:ext>
              </a:extLst>
            </p:cNvPr>
            <p:cNvGrpSpPr/>
            <p:nvPr/>
          </p:nvGrpSpPr>
          <p:grpSpPr>
            <a:xfrm>
              <a:off x="8713826" y="3262831"/>
              <a:ext cx="3137663" cy="3002237"/>
              <a:chOff x="8713826" y="3216971"/>
              <a:chExt cx="3137663" cy="3048098"/>
            </a:xfrm>
          </p:grpSpPr>
          <p:cxnSp>
            <p:nvCxnSpPr>
              <p:cNvPr id="22" name="直接箭头连接符 21">
                <a:extLst>
                  <a:ext uri="{FF2B5EF4-FFF2-40B4-BE49-F238E27FC236}">
                    <a16:creationId xmlns:a16="http://schemas.microsoft.com/office/drawing/2014/main" id="{528AE34B-6CA4-3DD4-5CAC-53EF3D56CCDB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11470489" y="6260307"/>
                <a:ext cx="381000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FA5270B9-CCEF-77BC-6A3B-323A96B122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42477" y="3636325"/>
                <a:ext cx="0" cy="2628744"/>
              </a:xfrm>
              <a:prstGeom prst="line">
                <a:avLst/>
              </a:prstGeom>
              <a:ln w="1905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707F3D70-725F-2617-1EFF-B47C1B9C75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13826" y="3645790"/>
                <a:ext cx="3128650" cy="0"/>
              </a:xfrm>
              <a:prstGeom prst="line">
                <a:avLst/>
              </a:prstGeom>
              <a:ln w="1905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12733342-2774-32D0-A872-A5EC937DFC81}"/>
                  </a:ext>
                </a:extLst>
              </p:cNvPr>
              <p:cNvCxnSpPr/>
              <p:nvPr/>
            </p:nvCxnSpPr>
            <p:spPr>
              <a:xfrm>
                <a:off x="8720969" y="3216971"/>
                <a:ext cx="0" cy="433581"/>
              </a:xfrm>
              <a:prstGeom prst="line">
                <a:avLst/>
              </a:prstGeom>
              <a:ln w="1905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文本框 40">
            <a:extLst>
              <a:ext uri="{FF2B5EF4-FFF2-40B4-BE49-F238E27FC236}">
                <a16:creationId xmlns:a16="http://schemas.microsoft.com/office/drawing/2014/main" id="{DA3032EA-E6DA-6F44-7AFA-9DC6E65557BB}"/>
              </a:ext>
            </a:extLst>
          </p:cNvPr>
          <p:cNvSpPr txBox="1"/>
          <p:nvPr/>
        </p:nvSpPr>
        <p:spPr>
          <a:xfrm>
            <a:off x="6829233" y="6501733"/>
            <a:ext cx="4074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da-DK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Rev. Mod. Phys. 96, 025005 (2024)</a:t>
            </a:r>
            <a:endParaRPr lang="en-US" altLang="zh-C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0E7ADDC9-8835-E057-1A22-181F554B06A5}"/>
              </a:ext>
            </a:extLst>
          </p:cNvPr>
          <p:cNvSpPr txBox="1"/>
          <p:nvPr/>
        </p:nvSpPr>
        <p:spPr>
          <a:xfrm>
            <a:off x="2409562" y="6501733"/>
            <a:ext cx="4074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Rep. Prog. Phys. 86, 116002 (2023)</a:t>
            </a:r>
          </a:p>
        </p:txBody>
      </p:sp>
    </p:spTree>
    <p:extLst>
      <p:ext uri="{BB962C8B-B14F-4D97-AF65-F5344CB8AC3E}">
        <p14:creationId xmlns:p14="http://schemas.microsoft.com/office/powerpoint/2010/main" val="44972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10903236" y="6385521"/>
            <a:ext cx="939240" cy="144787"/>
          </a:xfrm>
        </p:spPr>
        <p:txBody>
          <a:bodyPr/>
          <a:lstStyle/>
          <a:p>
            <a:r>
              <a:rPr lang="zh-CN" altLang="en-US"/>
              <a:t> </a:t>
            </a:r>
            <a:fld id="{75168D04-7926-484C-B90B-2D13ABC6EC67}" type="slidenum">
              <a:rPr lang="zh-CN" altLang="en-US" smtClean="0"/>
              <a:pPr/>
              <a:t>8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-14288"/>
            <a:ext cx="12192000" cy="814388"/>
          </a:xfrm>
          <a:prstGeom prst="rect">
            <a:avLst/>
          </a:prstGeom>
          <a:solidFill>
            <a:srgbClr val="C7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       </a:t>
            </a:r>
            <a:r>
              <a:rPr lang="en-US" altLang="zh-CN" sz="3200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Background —— </a:t>
            </a:r>
            <a:r>
              <a:rPr lang="en-US" altLang="zh-CN" sz="2400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quantum catalysts</a:t>
            </a:r>
            <a:endParaRPr lang="en-US" altLang="zh-CN" sz="3200" b="1">
              <a:solidFill>
                <a:srgbClr val="22498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8054E812-21BA-EB0E-19A4-F5D508B62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985658"/>
              </p:ext>
            </p:extLst>
          </p:nvPr>
        </p:nvGraphicFramePr>
        <p:xfrm>
          <a:off x="431801" y="1923050"/>
          <a:ext cx="11491913" cy="333248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3345069">
                  <a:extLst>
                    <a:ext uri="{9D8B030D-6E8A-4147-A177-3AD203B41FA5}">
                      <a16:colId xmlns:a16="http://schemas.microsoft.com/office/drawing/2014/main" val="1670824965"/>
                    </a:ext>
                  </a:extLst>
                </a:gridCol>
                <a:gridCol w="3252580">
                  <a:extLst>
                    <a:ext uri="{9D8B030D-6E8A-4147-A177-3AD203B41FA5}">
                      <a16:colId xmlns:a16="http://schemas.microsoft.com/office/drawing/2014/main" val="3359626374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168301810"/>
                    </a:ext>
                  </a:extLst>
                </a:gridCol>
                <a:gridCol w="2703514">
                  <a:extLst>
                    <a:ext uri="{9D8B030D-6E8A-4147-A177-3AD203B41FA5}">
                      <a16:colId xmlns:a16="http://schemas.microsoft.com/office/drawing/2014/main" val="45803426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Quantum task</a:t>
                      </a:r>
                      <a:endParaRPr lang="zh-CN" alt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Correlated catalyst</a:t>
                      </a:r>
                      <a:endParaRPr lang="en-US" altLang="zh-CN" b="1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Embezzling catalyst</a:t>
                      </a:r>
                      <a:endParaRPr lang="zh-CN" altLang="en-US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1631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Convex-split lemma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4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Embezzling states family</a:t>
                      </a:r>
                      <a:endParaRPr lang="zh-CN" altLang="en-US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4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097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Entanglement distillation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[4]</a:t>
                      </a:r>
                      <a:endParaRPr lang="zh-CN" altLang="en-US" sz="28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[7]</a:t>
                      </a:r>
                      <a:endParaRPr lang="zh-CN" alt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[1]</a:t>
                      </a:r>
                      <a:endParaRPr lang="zh-CN" altLang="en-US" sz="28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727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Coherence distillation</a:t>
                      </a:r>
                      <a:endParaRPr lang="zh-CN" altLang="en-US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[5]</a:t>
                      </a:r>
                      <a:endParaRPr lang="zh-CN" altLang="en-US" sz="28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[2]</a:t>
                      </a:r>
                      <a:endParaRPr lang="zh-CN" alt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[2]</a:t>
                      </a:r>
                      <a:endParaRPr lang="zh-CN" altLang="en-US" sz="28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2730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Quantum teleportation</a:t>
                      </a:r>
                      <a:endParaRPr lang="zh-CN" altLang="en-US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[3]</a:t>
                      </a:r>
                      <a:endParaRPr lang="zh-CN" altLang="en-US" sz="28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[7]</a:t>
                      </a:r>
                      <a:endParaRPr lang="zh-CN" alt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[7]</a:t>
                      </a:r>
                      <a:endParaRPr lang="zh-CN" alt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720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Quantum communication</a:t>
                      </a:r>
                      <a:endParaRPr lang="zh-CN" altLang="en-US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[6]</a:t>
                      </a:r>
                      <a:endParaRPr lang="zh-CN" altLang="en-US" sz="28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[8]</a:t>
                      </a:r>
                      <a:endParaRPr lang="zh-CN" altLang="en-US" sz="2800" b="1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[8]</a:t>
                      </a:r>
                      <a:endParaRPr lang="zh-CN" altLang="en-US" sz="2800" b="1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8824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Superdense coding</a:t>
                      </a:r>
                      <a:endParaRPr lang="zh-CN" altLang="en-US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[8]</a:t>
                      </a:r>
                      <a:endParaRPr lang="zh-CN" altLang="en-US" sz="2800" b="1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812774"/>
                  </a:ext>
                </a:extLst>
              </a:tr>
            </a:tbl>
          </a:graphicData>
        </a:graphic>
      </p:graphicFrame>
      <p:sp>
        <p:nvSpPr>
          <p:cNvPr id="16" name="文本框 8">
            <a:extLst>
              <a:ext uri="{FF2B5EF4-FFF2-40B4-BE49-F238E27FC236}">
                <a16:creationId xmlns:a16="http://schemas.microsoft.com/office/drawing/2014/main" id="{92655AD2-F8D9-3D8F-7BCF-951516B81732}"/>
              </a:ext>
            </a:extLst>
          </p:cNvPr>
          <p:cNvSpPr txBox="1"/>
          <p:nvPr/>
        </p:nvSpPr>
        <p:spPr>
          <a:xfrm>
            <a:off x="312737" y="5910407"/>
            <a:ext cx="3586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US" altLang="zh-CN" sz="1800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Phys. Rev. A 100,042323 (2019)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8">
            <a:extLst>
              <a:ext uri="{FF2B5EF4-FFF2-40B4-BE49-F238E27FC236}">
                <a16:creationId xmlns:a16="http://schemas.microsoft.com/office/drawing/2014/main" id="{43D7A0FE-44C0-ECF5-A3BE-3DBDBEED9D7C}"/>
              </a:ext>
            </a:extLst>
          </p:cNvPr>
          <p:cNvSpPr txBox="1"/>
          <p:nvPr/>
        </p:nvSpPr>
        <p:spPr>
          <a:xfrm>
            <a:off x="312737" y="5488524"/>
            <a:ext cx="3586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altLang="zh-CN" sz="1800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Phys. Rev. A 67,060302 (2003)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86F85A0-2027-4192-C6F2-5AF7152F9C61}"/>
              </a:ext>
            </a:extLst>
          </p:cNvPr>
          <p:cNvSpPr txBox="1"/>
          <p:nvPr/>
        </p:nvSpPr>
        <p:spPr>
          <a:xfrm>
            <a:off x="312738" y="6332290"/>
            <a:ext cx="3871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[3] </a:t>
            </a:r>
            <a:r>
              <a:rPr lang="en-US" altLang="zh-CN" sz="1800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Phys. Rev. Lett. 127, 080502 (2021)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22">
            <a:extLst>
              <a:ext uri="{FF2B5EF4-FFF2-40B4-BE49-F238E27FC236}">
                <a16:creationId xmlns:a16="http://schemas.microsoft.com/office/drawing/2014/main" id="{DC11842E-473B-C1EE-619C-03E8F71F479A}"/>
              </a:ext>
            </a:extLst>
          </p:cNvPr>
          <p:cNvGrpSpPr/>
          <p:nvPr/>
        </p:nvGrpSpPr>
        <p:grpSpPr bwMode="auto">
          <a:xfrm>
            <a:off x="5543" y="-9331"/>
            <a:ext cx="792000" cy="792000"/>
            <a:chOff x="197" y="84"/>
            <a:chExt cx="308" cy="308"/>
          </a:xfrm>
        </p:grpSpPr>
        <p:sp>
          <p:nvSpPr>
            <p:cNvPr id="7" name="Oval 20">
              <a:extLst>
                <a:ext uri="{FF2B5EF4-FFF2-40B4-BE49-F238E27FC236}">
                  <a16:creationId xmlns:a16="http://schemas.microsoft.com/office/drawing/2014/main" id="{80C43DDF-C0AE-BDB3-62E3-A291BF22B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" y="84"/>
              <a:ext cx="308" cy="30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8" name="Picture 13" descr="1 拷贝">
              <a:extLst>
                <a:ext uri="{FF2B5EF4-FFF2-40B4-BE49-F238E27FC236}">
                  <a16:creationId xmlns:a16="http://schemas.microsoft.com/office/drawing/2014/main" id="{6938B191-A4E2-C6A9-9201-EBADC8E12D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" contrast="12000"/>
            </a:blip>
            <a:srcRect/>
            <a:stretch>
              <a:fillRect/>
            </a:stretch>
          </p:blipFill>
          <p:spPr bwMode="auto">
            <a:xfrm>
              <a:off x="212" y="97"/>
              <a:ext cx="281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3BAA4102-A7C5-504C-C893-9C7EFD6BB636}"/>
              </a:ext>
            </a:extLst>
          </p:cNvPr>
          <p:cNvSpPr txBox="1"/>
          <p:nvPr/>
        </p:nvSpPr>
        <p:spPr>
          <a:xfrm>
            <a:off x="4364946" y="6317011"/>
            <a:ext cx="3871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[6] </a:t>
            </a:r>
            <a:r>
              <a:rPr lang="en-US" altLang="zh-CN" sz="1800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Quantum 8, 1290 (2024) 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02ACEDD-7BFE-B5A2-66C4-44E5D28FFD19}"/>
              </a:ext>
            </a:extLst>
          </p:cNvPr>
          <p:cNvSpPr txBox="1"/>
          <p:nvPr/>
        </p:nvSpPr>
        <p:spPr>
          <a:xfrm>
            <a:off x="4364946" y="5488524"/>
            <a:ext cx="3871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[4] </a:t>
            </a:r>
            <a:r>
              <a:rPr lang="en-US" altLang="zh-CN" sz="1800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Phys. Rev. Lett. 127, 150503 (2021)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B0CCB4B-C729-4DC4-A221-BC0B0C44FF5F}"/>
              </a:ext>
            </a:extLst>
          </p:cNvPr>
          <p:cNvSpPr txBox="1"/>
          <p:nvPr/>
        </p:nvSpPr>
        <p:spPr>
          <a:xfrm>
            <a:off x="4364946" y="5902767"/>
            <a:ext cx="3871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[5] </a:t>
            </a:r>
            <a:r>
              <a:rPr lang="en-US" altLang="zh-CN" sz="1800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Phys. Rev. A 107, 012404 (2023)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3EFDF9D1-7317-F274-85D2-7C26E82918D4}"/>
              </a:ext>
            </a:extLst>
          </p:cNvPr>
          <p:cNvCxnSpPr/>
          <p:nvPr/>
        </p:nvCxnSpPr>
        <p:spPr>
          <a:xfrm>
            <a:off x="8407153" y="5488524"/>
            <a:ext cx="0" cy="136947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6D9182D3-980B-3AB4-BF50-FB5F0989D58A}"/>
              </a:ext>
            </a:extLst>
          </p:cNvPr>
          <p:cNvSpPr txBox="1"/>
          <p:nvPr/>
        </p:nvSpPr>
        <p:spPr>
          <a:xfrm>
            <a:off x="8476698" y="5503800"/>
            <a:ext cx="3871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[7] </a:t>
            </a:r>
            <a:r>
              <a:rPr lang="fr-FR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Commun. Phys. 7, 357 (2024)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9F7DF6F-8041-330B-2962-5DB5B5DAA2FE}"/>
              </a:ext>
            </a:extLst>
          </p:cNvPr>
          <p:cNvSpPr txBox="1"/>
          <p:nvPr/>
        </p:nvSpPr>
        <p:spPr>
          <a:xfrm>
            <a:off x="8476698" y="5914112"/>
            <a:ext cx="3871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[8] </a:t>
            </a:r>
            <a:r>
              <a:rPr lang="en-US" altLang="zh-CN" sz="1800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arXiv:2406.14395(2024)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38A032F-3A24-D649-997F-11A6D8FAD353}"/>
              </a:ext>
            </a:extLst>
          </p:cNvPr>
          <p:cNvSpPr/>
          <p:nvPr/>
        </p:nvSpPr>
        <p:spPr>
          <a:xfrm>
            <a:off x="195185" y="1051799"/>
            <a:ext cx="672949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u"/>
            </a:pPr>
            <a:r>
              <a:rPr kumimoji="1" lang="en-US" altLang="zh-CN" sz="2800"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Applications of approximate catalysts </a:t>
            </a:r>
            <a:endParaRPr kumimoji="1" lang="zh-SG" altLang="en-US" sz="2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090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B80BC-BB78-B70D-9A52-CCAFAAF25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094F30F-67EB-0848-D3DC-69CA62613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71984" y="6241745"/>
            <a:ext cx="939240" cy="144787"/>
          </a:xfrm>
        </p:spPr>
        <p:txBody>
          <a:bodyPr/>
          <a:lstStyle/>
          <a:p>
            <a:fld id="{75168D04-7926-484C-B90B-2D13ABC6EC67}" type="slidenum">
              <a:rPr lang="zh-CN" altLang="en-US" smtClean="0"/>
              <a:pPr/>
              <a:t>9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ECC9315-A201-80CA-5B1A-77F37F1A2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78" y="4758373"/>
            <a:ext cx="8506411" cy="195512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AE7AD16-27E0-161D-3E31-66B3B1FBDB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11" y="1180433"/>
            <a:ext cx="4708704" cy="259200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DD5D1BC0-65D7-11F2-2824-86B73ECCCC2A}"/>
              </a:ext>
            </a:extLst>
          </p:cNvPr>
          <p:cNvSpPr/>
          <p:nvPr/>
        </p:nvSpPr>
        <p:spPr>
          <a:xfrm>
            <a:off x="0" y="-14288"/>
            <a:ext cx="12192000" cy="814388"/>
          </a:xfrm>
          <a:prstGeom prst="rect">
            <a:avLst/>
          </a:prstGeom>
          <a:solidFill>
            <a:srgbClr val="C7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224982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      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224982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800" b="1">
                <a:solidFill>
                  <a:srgbClr val="22498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ccompanying work</a:t>
            </a:r>
            <a:endParaRPr lang="zh-CN" altLang="en-US" sz="3200" b="1">
              <a:solidFill>
                <a:srgbClr val="22498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15" name="Group 22">
            <a:extLst>
              <a:ext uri="{FF2B5EF4-FFF2-40B4-BE49-F238E27FC236}">
                <a16:creationId xmlns:a16="http://schemas.microsoft.com/office/drawing/2014/main" id="{C9B4F80C-9C36-2F9C-CB15-D63B47C53A1D}"/>
              </a:ext>
            </a:extLst>
          </p:cNvPr>
          <p:cNvGrpSpPr/>
          <p:nvPr/>
        </p:nvGrpSpPr>
        <p:grpSpPr bwMode="auto">
          <a:xfrm>
            <a:off x="5543" y="-9331"/>
            <a:ext cx="792000" cy="792000"/>
            <a:chOff x="197" y="84"/>
            <a:chExt cx="308" cy="308"/>
          </a:xfrm>
        </p:grpSpPr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9C8332CB-AB84-6D9C-98C1-88EAF865A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" y="84"/>
              <a:ext cx="308" cy="30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18" name="Picture 13" descr="1 拷贝">
              <a:extLst>
                <a:ext uri="{FF2B5EF4-FFF2-40B4-BE49-F238E27FC236}">
                  <a16:creationId xmlns:a16="http://schemas.microsoft.com/office/drawing/2014/main" id="{3AF14A0C-2BCE-472B-2F87-AECAFD0AD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" contrast="12000"/>
            </a:blip>
            <a:srcRect/>
            <a:stretch>
              <a:fillRect/>
            </a:stretch>
          </p:blipFill>
          <p:spPr bwMode="auto">
            <a:xfrm>
              <a:off x="212" y="97"/>
              <a:ext cx="281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2B190762-1D4B-AA44-BF5D-FE6F0A1EA26E}"/>
              </a:ext>
            </a:extLst>
          </p:cNvPr>
          <p:cNvSpPr txBox="1"/>
          <p:nvPr/>
        </p:nvSpPr>
        <p:spPr>
          <a:xfrm>
            <a:off x="3770313" y="4051553"/>
            <a:ext cx="511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Improving the capacity of quantum channels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21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957"/>
    </mc:Choice>
    <mc:Fallback xmlns="">
      <p:transition advTm="9957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0a23d0be-953c-4317-9c67-d0f1e445b3d3"/>
  <p:tag name="COMMONDATA" val="eyJoZGlkIjoiYzBkZDdhMGM2MGFiZWVhNjg3NDEyYzg5MjNlY2ZmZDQifQ=="/>
</p:tagLst>
</file>

<file path=ppt/theme/theme1.xml><?xml version="1.0" encoding="utf-8"?>
<a:theme xmlns:a="http://schemas.openxmlformats.org/drawingml/2006/main" name="Nordri Tools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交大蓝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5483"/>
      </a:accent1>
      <a:accent2>
        <a:srgbClr val="025483"/>
      </a:accent2>
      <a:accent3>
        <a:srgbClr val="025483"/>
      </a:accent3>
      <a:accent4>
        <a:srgbClr val="025483"/>
      </a:accent4>
      <a:accent5>
        <a:srgbClr val="025483"/>
      </a:accent5>
      <a:accent6>
        <a:srgbClr val="025483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9482</TotalTime>
  <Words>1309</Words>
  <Application>Microsoft Office PowerPoint</Application>
  <PresentationFormat>宽屏</PresentationFormat>
  <Paragraphs>275</Paragraphs>
  <Slides>26</Slides>
  <Notes>26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Times-Roman</vt:lpstr>
      <vt:lpstr>等线</vt:lpstr>
      <vt:lpstr>等线 Light</vt:lpstr>
      <vt:lpstr>微软雅黑</vt:lpstr>
      <vt:lpstr>Arial</vt:lpstr>
      <vt:lpstr>Calibri</vt:lpstr>
      <vt:lpstr>Cambria Math</vt:lpstr>
      <vt:lpstr>Times New Roman</vt:lpstr>
      <vt:lpstr>Wingdings</vt:lpstr>
      <vt:lpstr>Nordri ToolsTheme</vt:lpstr>
      <vt:lpstr>Office 主题​​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小二PPT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小二 PPT</dc:title>
  <dc:creator>小二PPT</dc:creator>
  <cp:keywords>www.51pptmoban.com</cp:keywords>
  <dc:description>微信搜索 "小二的PPT"  领取998大礼包</dc:description>
  <cp:lastModifiedBy>Junjing Xing</cp:lastModifiedBy>
  <cp:revision>579</cp:revision>
  <cp:lastPrinted>2024-01-01T14:44:18Z</cp:lastPrinted>
  <dcterms:created xsi:type="dcterms:W3CDTF">2016-10-21T05:28:00Z</dcterms:created>
  <dcterms:modified xsi:type="dcterms:W3CDTF">2025-03-25T00:14:46Z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KSORubyTemplateID">
    <vt:lpwstr>8</vt:lpwstr>
  </property>
  <property fmtid="{D5CDD505-2E9C-101B-9397-08002B2CF9AE}" pid="4" name="ICV">
    <vt:lpwstr>096669D9B8E6402EB228F1B9B822E182</vt:lpwstr>
  </property>
</Properties>
</file>