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60" r:id="rId2"/>
    <p:sldId id="655" r:id="rId3"/>
    <p:sldId id="656" r:id="rId4"/>
    <p:sldId id="639" r:id="rId5"/>
    <p:sldId id="640" r:id="rId6"/>
    <p:sldId id="641" r:id="rId7"/>
    <p:sldId id="642" r:id="rId8"/>
    <p:sldId id="643" r:id="rId9"/>
    <p:sldId id="644" r:id="rId10"/>
    <p:sldId id="654" r:id="rId11"/>
    <p:sldId id="653" r:id="rId12"/>
    <p:sldId id="645" r:id="rId13"/>
    <p:sldId id="646" r:id="rId14"/>
    <p:sldId id="647" r:id="rId15"/>
    <p:sldId id="648" r:id="rId16"/>
    <p:sldId id="649" r:id="rId17"/>
    <p:sldId id="650" r:id="rId18"/>
    <p:sldId id="65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7E1"/>
    <a:srgbClr val="BE287D"/>
    <a:srgbClr val="47AD93"/>
    <a:srgbClr val="4472C4"/>
    <a:srgbClr val="FBE5D6"/>
    <a:srgbClr val="FF35F6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044"/>
  </p:normalViewPr>
  <p:slideViewPr>
    <p:cSldViewPr snapToGrid="0">
      <p:cViewPr varScale="1">
        <p:scale>
          <a:sx n="103" d="100"/>
          <a:sy n="103" d="100"/>
        </p:scale>
        <p:origin x="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B0269-16FD-E345-A269-BF5A3BBD2173}" type="datetimeFigureOut">
              <a:rPr lang="en-US" smtClean="0"/>
              <a:t>3/18/25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21EA4-545D-DE4B-B444-154DDB497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78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21EA4-545D-DE4B-B444-154DDB4972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0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E03F-4859-B447-9689-9FBFDF97FAD1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5F35-DDA9-B443-8A7F-4739F79D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E03F-4859-B447-9689-9FBFDF97FAD1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5F35-DDA9-B443-8A7F-4739F79D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E03F-4859-B447-9689-9FBFDF97FAD1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5F35-DDA9-B443-8A7F-4739F79D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2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E03F-4859-B447-9689-9FBFDF97FAD1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5F35-DDA9-B443-8A7F-4739F79D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5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E03F-4859-B447-9689-9FBFDF97FAD1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5F35-DDA9-B443-8A7F-4739F79D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7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E03F-4859-B447-9689-9FBFDF97FAD1}" type="datetimeFigureOut">
              <a:rPr lang="en-US" smtClean="0"/>
              <a:t>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5F35-DDA9-B443-8A7F-4739F79D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5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E03F-4859-B447-9689-9FBFDF97FAD1}" type="datetimeFigureOut">
              <a:rPr lang="en-US" smtClean="0"/>
              <a:t>3/18/25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5F35-DDA9-B443-8A7F-4739F79D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2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E03F-4859-B447-9689-9FBFDF97FAD1}" type="datetimeFigureOut">
              <a:rPr lang="en-US" smtClean="0"/>
              <a:t>3/18/25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5F35-DDA9-B443-8A7F-4739F79D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8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E03F-4859-B447-9689-9FBFDF97FAD1}" type="datetimeFigureOut">
              <a:rPr lang="en-US" smtClean="0"/>
              <a:t>3/18/25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5F35-DDA9-B443-8A7F-4739F79D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1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E03F-4859-B447-9689-9FBFDF97FAD1}" type="datetimeFigureOut">
              <a:rPr lang="en-US" smtClean="0"/>
              <a:t>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5F35-DDA9-B443-8A7F-4739F79D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7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E03F-4859-B447-9689-9FBFDF97FAD1}" type="datetimeFigureOut">
              <a:rPr lang="en-US" smtClean="0"/>
              <a:t>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5F35-DDA9-B443-8A7F-4739F79D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3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37711"/>
            <a:ext cx="7886700" cy="759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DE03F-4859-B447-9689-9FBFDF97FAD1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85F35-DDA9-B443-8A7F-4739F79D9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emf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emf"/><Relationship Id="rId11" Type="http://schemas.openxmlformats.org/officeDocument/2006/relationships/image" Target="../media/image43.png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6.emf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emf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8.png"/><Relationship Id="rId7" Type="http://schemas.openxmlformats.org/officeDocument/2006/relationships/image" Target="../media/image50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49.emf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49.emf"/><Relationship Id="rId7" Type="http://schemas.openxmlformats.org/officeDocument/2006/relationships/image" Target="../media/image60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emf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3.emf"/><Relationship Id="rId7" Type="http://schemas.openxmlformats.org/officeDocument/2006/relationships/image" Target="../media/image9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FEC7-53B6-987C-B3AC-7E0329D0F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549" y="1454137"/>
            <a:ext cx="8032897" cy="19544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On the retrodiction of quantum states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397C7-84AE-0F13-DBE8-0BBD718EF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8" y="4286615"/>
            <a:ext cx="6858000" cy="5375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Valerio Scarani</a:t>
            </a:r>
          </a:p>
        </p:txBody>
      </p:sp>
      <p:pic>
        <p:nvPicPr>
          <p:cNvPr id="4" name="Picture 3" descr="red_wave.png">
            <a:extLst>
              <a:ext uri="{FF2B5EF4-FFF2-40B4-BE49-F238E27FC236}">
                <a16:creationId xmlns:a16="http://schemas.microsoft.com/office/drawing/2014/main" id="{990D18F6-8169-0201-36E3-6843787B87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334" y="4890151"/>
            <a:ext cx="11412892" cy="2853223"/>
          </a:xfrm>
          <a:prstGeom prst="rect">
            <a:avLst/>
          </a:prstGeom>
        </p:spPr>
      </p:pic>
      <p:pic>
        <p:nvPicPr>
          <p:cNvPr id="5" name="Picture 4" descr="wavelines.png">
            <a:extLst>
              <a:ext uri="{FF2B5EF4-FFF2-40B4-BE49-F238E27FC236}">
                <a16:creationId xmlns:a16="http://schemas.microsoft.com/office/drawing/2014/main" id="{75E0FE1C-BD17-2ECA-7DD0-F57896968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55" y="3653568"/>
            <a:ext cx="9384507" cy="692097"/>
          </a:xfrm>
          <a:prstGeom prst="rect">
            <a:avLst/>
          </a:prstGeom>
        </p:spPr>
      </p:pic>
      <p:pic>
        <p:nvPicPr>
          <p:cNvPr id="6" name="Picture 5" descr="yellow_wave.png">
            <a:extLst>
              <a:ext uri="{FF2B5EF4-FFF2-40B4-BE49-F238E27FC236}">
                <a16:creationId xmlns:a16="http://schemas.microsoft.com/office/drawing/2014/main" id="{8A1AE56E-D1A4-0E45-9080-69C08906329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247" y="4890151"/>
            <a:ext cx="9144000" cy="2286000"/>
          </a:xfrm>
          <a:prstGeom prst="rect">
            <a:avLst/>
          </a:prstGeom>
        </p:spPr>
      </p:pic>
      <p:pic>
        <p:nvPicPr>
          <p:cNvPr id="7" name="Picture 6" descr="orange_wave.png">
            <a:extLst>
              <a:ext uri="{FF2B5EF4-FFF2-40B4-BE49-F238E27FC236}">
                <a16:creationId xmlns:a16="http://schemas.microsoft.com/office/drawing/2014/main" id="{5350F41F-6A83-E851-0A73-95C30661E1F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262" y="4632154"/>
            <a:ext cx="6404507" cy="1601127"/>
          </a:xfrm>
          <a:prstGeom prst="rect">
            <a:avLst/>
          </a:prstGeom>
        </p:spPr>
      </p:pic>
      <p:pic>
        <p:nvPicPr>
          <p:cNvPr id="8" name="Picture 7" descr="yellow_wave.png">
            <a:extLst>
              <a:ext uri="{FF2B5EF4-FFF2-40B4-BE49-F238E27FC236}">
                <a16:creationId xmlns:a16="http://schemas.microsoft.com/office/drawing/2014/main" id="{6BC2F037-C0EA-A1E4-71E3-A46E15B4C9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584" y="5559706"/>
            <a:ext cx="9144000" cy="2286000"/>
          </a:xfrm>
          <a:prstGeom prst="rect">
            <a:avLst/>
          </a:prstGeom>
        </p:spPr>
      </p:pic>
      <p:pic>
        <p:nvPicPr>
          <p:cNvPr id="10" name="Picture 9" descr="NUS_logo.png">
            <a:extLst>
              <a:ext uri="{FF2B5EF4-FFF2-40B4-BE49-F238E27FC236}">
                <a16:creationId xmlns:a16="http://schemas.microsoft.com/office/drawing/2014/main" id="{914994CB-7066-040E-D2AD-697FA6AC42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69" y="159018"/>
            <a:ext cx="1417371" cy="662072"/>
          </a:xfrm>
          <a:prstGeom prst="rect">
            <a:avLst/>
          </a:prstGeom>
        </p:spPr>
      </p:pic>
      <p:pic>
        <p:nvPicPr>
          <p:cNvPr id="12" name="Picture 11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4D6DE6AE-064D-5E32-749C-D645C2076A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70" y="159018"/>
            <a:ext cx="2982097" cy="59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10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E3A30-2221-0850-5295-2F2F04F16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31C07-B654-EFCE-D3D2-D4B38854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7710"/>
            <a:ext cx="7886700" cy="1028381"/>
          </a:xfrm>
        </p:spPr>
        <p:txBody>
          <a:bodyPr>
            <a:normAutofit fontScale="90000"/>
          </a:bodyPr>
          <a:lstStyle/>
          <a:p>
            <a:r>
              <a:rPr lang="en-US" dirty="0"/>
              <a:t>Why Petz? (1)</a:t>
            </a:r>
            <a:br>
              <a:rPr lang="en-US" dirty="0"/>
            </a:br>
            <a:r>
              <a:rPr lang="en-US" dirty="0"/>
              <a:t>A note on quantum Bayes’ rule(s)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95F9E-8200-589C-15FA-F40B8D88D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1224"/>
            <a:ext cx="7886700" cy="4668594"/>
          </a:xfrm>
        </p:spPr>
        <p:txBody>
          <a:bodyPr>
            <a:normAutofit/>
          </a:bodyPr>
          <a:lstStyle/>
          <a:p>
            <a:r>
              <a:rPr lang="en-US" sz="2400" dirty="0"/>
              <a:t>There are many candidates for “quantum Bayes’ rule”</a:t>
            </a:r>
          </a:p>
          <a:p>
            <a:pPr marL="457200" lvl="1" indent="0">
              <a:buNone/>
            </a:pPr>
            <a:r>
              <a:rPr lang="en-US" sz="2000" dirty="0"/>
              <a:t>Related to “states-over-time”.</a:t>
            </a:r>
          </a:p>
          <a:p>
            <a:r>
              <a:rPr lang="en-US" sz="2400" dirty="0"/>
              <a:t>Petz is the only map that satisfies the axioms below [Buscemi, Parzygnat, Quantum 7, 1013 (2023)]:</a:t>
            </a:r>
          </a:p>
          <a:p>
            <a:pPr lvl="1"/>
            <a:r>
              <a:rPr lang="en-US" dirty="0"/>
              <a:t>Valid for all channels.</a:t>
            </a:r>
          </a:p>
          <a:p>
            <a:pPr lvl="1"/>
            <a:r>
              <a:rPr lang="en-US" dirty="0"/>
              <a:t>Recovers the prior if it was the true state.</a:t>
            </a:r>
          </a:p>
          <a:p>
            <a:pPr lvl="1"/>
            <a:r>
              <a:rPr lang="en-US" dirty="0"/>
              <a:t>It is the inverse for reversible maps.</a:t>
            </a:r>
          </a:p>
          <a:p>
            <a:pPr lvl="1"/>
            <a:r>
              <a:rPr lang="en-US" dirty="0"/>
              <a:t>Involution: the retrodiction of the retrodiction is the channel.</a:t>
            </a:r>
          </a:p>
          <a:p>
            <a:pPr lvl="1"/>
            <a:r>
              <a:rPr lang="en-US" dirty="0"/>
              <a:t>Composition: appending retrodictions</a:t>
            </a:r>
          </a:p>
          <a:p>
            <a:pPr lvl="1"/>
            <a:r>
              <a:rPr lang="en-US" dirty="0" err="1"/>
              <a:t>Tensoriality</a:t>
            </a:r>
            <a:r>
              <a:rPr lang="en-US" dirty="0"/>
              <a:t>: retrodiction on composite systems.</a:t>
            </a:r>
          </a:p>
        </p:txBody>
      </p:sp>
    </p:spTree>
    <p:extLst>
      <p:ext uri="{BB962C8B-B14F-4D97-AF65-F5344CB8AC3E}">
        <p14:creationId xmlns:p14="http://schemas.microsoft.com/office/powerpoint/2010/main" val="378285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1D2CF-EE85-27ED-2725-2A9F84F7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Petz? (2)</a:t>
            </a:r>
            <a:br>
              <a:rPr lang="en-US" dirty="0"/>
            </a:br>
            <a:r>
              <a:rPr lang="en-US" dirty="0"/>
              <a:t>Minimum change derivation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F1047-7C09-869B-8E21-35590BF0D1F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3474" y="4283096"/>
            <a:ext cx="6033888" cy="461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Quantum: Bai, Buscemi, VS, arXiv:2410.00319</a:t>
            </a:r>
          </a:p>
        </p:txBody>
      </p:sp>
      <p:pic>
        <p:nvPicPr>
          <p:cNvPr id="5" name="Picture 4" descr="A green and blue lines with black letters&#10;&#10;AI-generated content may be incorrect.">
            <a:extLst>
              <a:ext uri="{FF2B5EF4-FFF2-40B4-BE49-F238E27FC236}">
                <a16:creationId xmlns:a16="http://schemas.microsoft.com/office/drawing/2014/main" id="{313F98D4-FF06-41BA-C69A-BD50A6F76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74" y="1228098"/>
            <a:ext cx="2870200" cy="1485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F181FE-0152-6072-E205-5131F8A22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098" y="1337572"/>
            <a:ext cx="3711060" cy="39915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940662C-D034-9404-1D48-DB4BA8366457}"/>
              </a:ext>
            </a:extLst>
          </p:cNvPr>
          <p:cNvGrpSpPr/>
          <p:nvPr/>
        </p:nvGrpSpPr>
        <p:grpSpPr>
          <a:xfrm>
            <a:off x="3721098" y="2209020"/>
            <a:ext cx="4684755" cy="446167"/>
            <a:chOff x="3048000" y="3194050"/>
            <a:chExt cx="5467350" cy="5207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F407A7-B252-73F5-0688-4C2BA958F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0" y="3194050"/>
              <a:ext cx="3048000" cy="469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934B51-41D7-F938-DD39-152CFE184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91250" y="3194050"/>
              <a:ext cx="2324100" cy="5207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345E7F2-B332-220F-5396-B99C7C77FA90}"/>
              </a:ext>
            </a:extLst>
          </p:cNvPr>
          <p:cNvSpPr txBox="1"/>
          <p:nvPr/>
        </p:nvSpPr>
        <p:spPr>
          <a:xfrm>
            <a:off x="663473" y="2990216"/>
            <a:ext cx="8154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Find   such that some distance between P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and P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is minimized.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A93F668-C0DD-F393-4614-6301E40EF19B}"/>
              </a:ext>
            </a:extLst>
          </p:cNvPr>
          <p:cNvSpPr/>
          <p:nvPr/>
        </p:nvSpPr>
        <p:spPr>
          <a:xfrm>
            <a:off x="1418550" y="2718481"/>
            <a:ext cx="5879411" cy="444844"/>
          </a:xfrm>
          <a:custGeom>
            <a:avLst/>
            <a:gdLst>
              <a:gd name="connsiteX0" fmla="*/ 5810153 w 5879411"/>
              <a:gd name="connsiteY0" fmla="*/ 0 h 444844"/>
              <a:gd name="connsiteX1" fmla="*/ 5278812 w 5879411"/>
              <a:gd name="connsiteY1" fmla="*/ 172995 h 444844"/>
              <a:gd name="connsiteX2" fmla="*/ 1423504 w 5879411"/>
              <a:gd name="connsiteY2" fmla="*/ 123568 h 444844"/>
              <a:gd name="connsiteX3" fmla="*/ 224899 w 5879411"/>
              <a:gd name="connsiteY3" fmla="*/ 247136 h 444844"/>
              <a:gd name="connsiteX4" fmla="*/ 2477 w 5879411"/>
              <a:gd name="connsiteY4" fmla="*/ 444844 h 44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9411" h="444844">
                <a:moveTo>
                  <a:pt x="5810153" y="0"/>
                </a:moveTo>
                <a:cubicBezTo>
                  <a:pt x="5910036" y="76200"/>
                  <a:pt x="6009920" y="152400"/>
                  <a:pt x="5278812" y="172995"/>
                </a:cubicBezTo>
                <a:cubicBezTo>
                  <a:pt x="4547704" y="193590"/>
                  <a:pt x="2265823" y="111211"/>
                  <a:pt x="1423504" y="123568"/>
                </a:cubicBezTo>
                <a:cubicBezTo>
                  <a:pt x="581185" y="135925"/>
                  <a:pt x="461737" y="193590"/>
                  <a:pt x="224899" y="247136"/>
                </a:cubicBezTo>
                <a:cubicBezTo>
                  <a:pt x="-11939" y="300682"/>
                  <a:pt x="-4731" y="372763"/>
                  <a:pt x="2477" y="444844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829EC3-6399-82C2-1E50-843436F0CD71}"/>
              </a:ext>
            </a:extLst>
          </p:cNvPr>
          <p:cNvGrpSpPr/>
          <p:nvPr/>
        </p:nvGrpSpPr>
        <p:grpSpPr>
          <a:xfrm>
            <a:off x="676564" y="3533479"/>
            <a:ext cx="7704238" cy="696982"/>
            <a:chOff x="701278" y="3780619"/>
            <a:chExt cx="7704238" cy="6969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C81729-6069-8DCB-C29A-23C36F1ABBBF}"/>
                </a:ext>
              </a:extLst>
            </p:cNvPr>
            <p:cNvSpPr txBox="1"/>
            <p:nvPr/>
          </p:nvSpPr>
          <p:spPr>
            <a:xfrm>
              <a:off x="701278" y="3882027"/>
              <a:ext cx="3864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Classical: for many distances,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A453592-DB23-8D2E-BC17-CC8B28678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74864" y="3780619"/>
              <a:ext cx="3930652" cy="696982"/>
            </a:xfrm>
            <a:prstGeom prst="rect">
              <a:avLst/>
            </a:prstGeom>
          </p:spPr>
        </p:pic>
      </p:grpSp>
      <p:pic>
        <p:nvPicPr>
          <p:cNvPr id="16" name="Picture 15" descr="A group of black letters&#10;&#10;AI-generated content may be incorrect.">
            <a:extLst>
              <a:ext uri="{FF2B5EF4-FFF2-40B4-BE49-F238E27FC236}">
                <a16:creationId xmlns:a16="http://schemas.microsoft.com/office/drawing/2014/main" id="{C1662F4E-6302-176E-3B91-7651D6CB30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53" y="5520427"/>
            <a:ext cx="3736514" cy="109986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8" name="Picture 17" descr="A square root of a mathematical equation&#10;&#10;AI-generated content may be incorrect.">
            <a:extLst>
              <a:ext uri="{FF2B5EF4-FFF2-40B4-BE49-F238E27FC236}">
                <a16:creationId xmlns:a16="http://schemas.microsoft.com/office/drawing/2014/main" id="{326DB753-1F03-6A2A-E8BD-ADF01400C8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173" y="4821864"/>
            <a:ext cx="3752893" cy="5715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AF88EB0-5736-2768-0673-2FBAB52F3F1F}"/>
              </a:ext>
            </a:extLst>
          </p:cNvPr>
          <p:cNvGrpSpPr/>
          <p:nvPr/>
        </p:nvGrpSpPr>
        <p:grpSpPr>
          <a:xfrm>
            <a:off x="4358255" y="4918949"/>
            <a:ext cx="4459438" cy="1789632"/>
            <a:chOff x="4358255" y="4918949"/>
            <a:chExt cx="4459438" cy="1789632"/>
          </a:xfrm>
        </p:grpSpPr>
        <p:pic>
          <p:nvPicPr>
            <p:cNvPr id="20" name="Picture 19" descr="A group of math symbols&#10;&#10;AI-generated content may be incorrect.">
              <a:extLst>
                <a:ext uri="{FF2B5EF4-FFF2-40B4-BE49-F238E27FC236}">
                  <a16:creationId xmlns:a16="http://schemas.microsoft.com/office/drawing/2014/main" id="{C24D7011-752C-F9AA-507C-3E0F0652D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45903" y="4918949"/>
              <a:ext cx="3771790" cy="1284143"/>
            </a:xfrm>
            <a:prstGeom prst="rect">
              <a:avLst/>
            </a:prstGeom>
            <a:ln w="57150">
              <a:solidFill>
                <a:srgbClr val="C00000"/>
              </a:solidFill>
            </a:ln>
          </p:spPr>
        </p:pic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327BA8C7-219D-3F1F-E35F-8A0C9EB0BC9D}"/>
                </a:ext>
              </a:extLst>
            </p:cNvPr>
            <p:cNvSpPr/>
            <p:nvPr/>
          </p:nvSpPr>
          <p:spPr>
            <a:xfrm>
              <a:off x="4358255" y="5301049"/>
              <a:ext cx="769799" cy="481913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D84112-050E-CC6C-BC75-F9A7BBD4EA75}"/>
                </a:ext>
              </a:extLst>
            </p:cNvPr>
            <p:cNvSpPr txBox="1"/>
            <p:nvPr/>
          </p:nvSpPr>
          <p:spPr>
            <a:xfrm>
              <a:off x="5045903" y="6339249"/>
              <a:ext cx="810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Petz if 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9335198-985B-7D9F-8820-A3C1402AF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56318" y="6374929"/>
              <a:ext cx="1356745" cy="278886"/>
            </a:xfrm>
            <a:prstGeom prst="rect">
              <a:avLst/>
            </a:prstGeom>
          </p:spPr>
        </p:pic>
      </p:grpSp>
      <p:pic>
        <p:nvPicPr>
          <p:cNvPr id="28" name="Picture 27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AA8D617E-D479-53B9-EA3A-98DCC81C06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0660" y="45456"/>
            <a:ext cx="1162869" cy="116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0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7CEC-4DE0-4F56-1CC3-93F2A0F6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preparation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E4150A-A74A-CE0D-9EC3-A9D853FFD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73" y="1367246"/>
            <a:ext cx="4005787" cy="76736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CD2C70A-CA57-F038-FF7A-88AB0460EEA3}"/>
              </a:ext>
            </a:extLst>
          </p:cNvPr>
          <p:cNvGrpSpPr/>
          <p:nvPr/>
        </p:nvGrpSpPr>
        <p:grpSpPr>
          <a:xfrm>
            <a:off x="2570205" y="4009408"/>
            <a:ext cx="5412260" cy="612485"/>
            <a:chOff x="2644346" y="2194019"/>
            <a:chExt cx="5412260" cy="612485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B02E0AB5-806B-7AF2-2451-D9C265DF616A}"/>
                </a:ext>
              </a:extLst>
            </p:cNvPr>
            <p:cNvSpPr/>
            <p:nvPr/>
          </p:nvSpPr>
          <p:spPr>
            <a:xfrm rot="5400000">
              <a:off x="5196100" y="-357735"/>
              <a:ext cx="308751" cy="5412260"/>
            </a:xfrm>
            <a:prstGeom prst="rightBrace">
              <a:avLst>
                <a:gd name="adj1" fmla="val 8333"/>
                <a:gd name="adj2" fmla="val 48520"/>
              </a:avLst>
            </a:prstGeom>
            <a:ln>
              <a:solidFill>
                <a:srgbClr val="BE28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E4B4FBA-C4EB-0692-D8AC-FB0457BA5A1D}"/>
                </a:ext>
              </a:extLst>
            </p:cNvPr>
            <p:cNvGrpSpPr/>
            <p:nvPr/>
          </p:nvGrpSpPr>
          <p:grpSpPr>
            <a:xfrm>
              <a:off x="3605163" y="2437172"/>
              <a:ext cx="3488455" cy="369332"/>
              <a:chOff x="2521635" y="2440200"/>
              <a:chExt cx="3488455" cy="36933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267244-26DF-ABD0-9076-B2E168D46B86}"/>
                  </a:ext>
                </a:extLst>
              </p:cNvPr>
              <p:cNvSpPr txBox="1"/>
              <p:nvPr/>
            </p:nvSpPr>
            <p:spPr>
              <a:xfrm>
                <a:off x="2521635" y="2440200"/>
                <a:ext cx="34884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BE287D"/>
                    </a:solidFill>
                  </a:rPr>
                  <a:t>Petz of                for the joint prior </a:t>
                </a:r>
                <a:r>
                  <a:rPr lang="en-US" dirty="0">
                    <a:solidFill>
                      <a:srgbClr val="BE287D"/>
                    </a:solidFill>
                    <a:latin typeface="Symbol" pitchFamily="2" charset="2"/>
                  </a:rPr>
                  <a:t>G</a:t>
                </a: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C85EC41-1282-E228-50EE-FE4E51F48D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9211" y="2529790"/>
                <a:ext cx="637107" cy="181138"/>
              </a:xfrm>
              <a:prstGeom prst="rect">
                <a:avLst/>
              </a:prstGeom>
            </p:spPr>
          </p:pic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81C7B8-049A-DB21-A3EA-B842213B9E38}"/>
              </a:ext>
            </a:extLst>
          </p:cNvPr>
          <p:cNvGrpSpPr/>
          <p:nvPr/>
        </p:nvGrpSpPr>
        <p:grpSpPr>
          <a:xfrm>
            <a:off x="329920" y="4764716"/>
            <a:ext cx="2854755" cy="1588807"/>
            <a:chOff x="329920" y="4764716"/>
            <a:chExt cx="2854755" cy="158880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39D25C-DAFF-2E23-1CD8-263F3C0C6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025" y="5290874"/>
              <a:ext cx="2771650" cy="51020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1E55A9-74E3-6168-6CF7-FFB71D8A5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025" y="6002490"/>
              <a:ext cx="2388737" cy="35103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9DA89F-E70F-82EE-7B23-2A8634467D62}"/>
                </a:ext>
              </a:extLst>
            </p:cNvPr>
            <p:cNvSpPr txBox="1"/>
            <p:nvPr/>
          </p:nvSpPr>
          <p:spPr>
            <a:xfrm>
              <a:off x="329920" y="4764716"/>
              <a:ext cx="1920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Previous examples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EBF7E64-3F48-76FB-4E0A-4C74027CA5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3276" y="5286217"/>
            <a:ext cx="5072074" cy="514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831886-4651-93D6-B421-8855A17402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3276" y="6016636"/>
            <a:ext cx="2153725" cy="30875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BDCC958-8045-28A3-A18F-200214F2B1CA}"/>
              </a:ext>
            </a:extLst>
          </p:cNvPr>
          <p:cNvGrpSpPr/>
          <p:nvPr/>
        </p:nvGrpSpPr>
        <p:grpSpPr>
          <a:xfrm>
            <a:off x="6434081" y="777283"/>
            <a:ext cx="2081268" cy="1947290"/>
            <a:chOff x="7811283" y="3546649"/>
            <a:chExt cx="2841374" cy="2581427"/>
          </a:xfrm>
        </p:grpSpPr>
        <p:sp>
          <p:nvSpPr>
            <p:cNvPr id="13" name="Smiley Face 12">
              <a:extLst>
                <a:ext uri="{FF2B5EF4-FFF2-40B4-BE49-F238E27FC236}">
                  <a16:creationId xmlns:a16="http://schemas.microsoft.com/office/drawing/2014/main" id="{677A8D21-9F16-AFE0-F08C-3A5C885296B1}"/>
                </a:ext>
              </a:extLst>
            </p:cNvPr>
            <p:cNvSpPr/>
            <p:nvPr/>
          </p:nvSpPr>
          <p:spPr>
            <a:xfrm>
              <a:off x="8461987" y="5015153"/>
              <a:ext cx="1172185" cy="1112923"/>
            </a:xfrm>
            <a:prstGeom prst="smileyFace">
              <a:avLst/>
            </a:prstGeom>
            <a:solidFill>
              <a:srgbClr val="FBE5D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Callout 19">
              <a:extLst>
                <a:ext uri="{FF2B5EF4-FFF2-40B4-BE49-F238E27FC236}">
                  <a16:creationId xmlns:a16="http://schemas.microsoft.com/office/drawing/2014/main" id="{DE959FD6-1724-C2B0-76C3-C62608D2656F}"/>
                </a:ext>
              </a:extLst>
            </p:cNvPr>
            <p:cNvSpPr/>
            <p:nvPr/>
          </p:nvSpPr>
          <p:spPr>
            <a:xfrm>
              <a:off x="7811283" y="3546649"/>
              <a:ext cx="2841374" cy="1252095"/>
            </a:xfrm>
            <a:prstGeom prst="cloudCallout">
              <a:avLst>
                <a:gd name="adj1" fmla="val -8138"/>
                <a:gd name="adj2" fmla="val 70891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Preparation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9C0910B-98BF-0CB4-EC20-F099098E7656}"/>
              </a:ext>
            </a:extLst>
          </p:cNvPr>
          <p:cNvSpPr txBox="1"/>
          <p:nvPr/>
        </p:nvSpPr>
        <p:spPr>
          <a:xfrm>
            <a:off x="5455693" y="1492069"/>
            <a:ext cx="717302" cy="767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&amp;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61D73A-5756-9557-3F14-E3F9CD7C8D05}"/>
              </a:ext>
            </a:extLst>
          </p:cNvPr>
          <p:cNvGrpSpPr/>
          <p:nvPr/>
        </p:nvGrpSpPr>
        <p:grpSpPr>
          <a:xfrm>
            <a:off x="413025" y="2701172"/>
            <a:ext cx="7772400" cy="1262587"/>
            <a:chOff x="413025" y="2701172"/>
            <a:chExt cx="7772400" cy="12625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1D7F88-5FB4-B276-B730-99D923AA3A41}"/>
                </a:ext>
              </a:extLst>
            </p:cNvPr>
            <p:cNvSpPr txBox="1"/>
            <p:nvPr/>
          </p:nvSpPr>
          <p:spPr>
            <a:xfrm>
              <a:off x="413025" y="2701172"/>
              <a:ext cx="1784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BE287D"/>
                  </a:solidFill>
                </a:rPr>
                <a:t>Retrodictive map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9773FD-66D3-EA09-4DBA-51E66D267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025" y="2968234"/>
              <a:ext cx="7772400" cy="995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200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FD27-D734-5CDB-DB44-5D2BC701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08015B-3DE2-3BD6-BA35-1DD3F19032E1}"/>
              </a:ext>
            </a:extLst>
          </p:cNvPr>
          <p:cNvGrpSpPr/>
          <p:nvPr/>
        </p:nvGrpSpPr>
        <p:grpSpPr>
          <a:xfrm>
            <a:off x="3917110" y="1927651"/>
            <a:ext cx="1667132" cy="0"/>
            <a:chOff x="2174790" y="2113004"/>
            <a:chExt cx="1667132" cy="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267E0B7-F6CB-BACF-183F-B1BD71B7D394}"/>
                </a:ext>
              </a:extLst>
            </p:cNvPr>
            <p:cNvCxnSpPr>
              <a:cxnSpLocks/>
            </p:cNvCxnSpPr>
            <p:nvPr/>
          </p:nvCxnSpPr>
          <p:spPr>
            <a:xfrm>
              <a:off x="3053149" y="2113004"/>
              <a:ext cx="78877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BA288D7-1E1E-FDC8-1127-3D328C594510}"/>
                </a:ext>
              </a:extLst>
            </p:cNvPr>
            <p:cNvCxnSpPr/>
            <p:nvPr/>
          </p:nvCxnSpPr>
          <p:spPr>
            <a:xfrm>
              <a:off x="2174790" y="2113004"/>
              <a:ext cx="127274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ube 6">
            <a:extLst>
              <a:ext uri="{FF2B5EF4-FFF2-40B4-BE49-F238E27FC236}">
                <a16:creationId xmlns:a16="http://schemas.microsoft.com/office/drawing/2014/main" id="{FE2290BE-CD0A-ED3C-A5FC-C93D2E46D5DB}"/>
              </a:ext>
            </a:extLst>
          </p:cNvPr>
          <p:cNvSpPr/>
          <p:nvPr/>
        </p:nvSpPr>
        <p:spPr>
          <a:xfrm>
            <a:off x="5338137" y="1198603"/>
            <a:ext cx="1495167" cy="121096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BF481E-8433-8D05-7DC8-14BE07F86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670" y="1401973"/>
            <a:ext cx="241300" cy="952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A52BA-0956-ACC1-001F-BA395C049262}"/>
              </a:ext>
            </a:extLst>
          </p:cNvPr>
          <p:cNvSpPr txBox="1"/>
          <p:nvPr/>
        </p:nvSpPr>
        <p:spPr>
          <a:xfrm>
            <a:off x="2163099" y="1742985"/>
            <a:ext cx="129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Initial belief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0D00CF-295D-0C30-222D-7FFFFDB5F8D5}"/>
              </a:ext>
            </a:extLst>
          </p:cNvPr>
          <p:cNvGrpSpPr/>
          <p:nvPr/>
        </p:nvGrpSpPr>
        <p:grpSpPr>
          <a:xfrm>
            <a:off x="270297" y="3643883"/>
            <a:ext cx="7772400" cy="2953727"/>
            <a:chOff x="628650" y="3532670"/>
            <a:chExt cx="7772400" cy="2953727"/>
          </a:xfrm>
        </p:grpSpPr>
        <p:pic>
          <p:nvPicPr>
            <p:cNvPr id="3" name="Picture 2" descr="A table with numbers and symbols&#10;&#10;AI-generated content may be incorrect.">
              <a:extLst>
                <a:ext uri="{FF2B5EF4-FFF2-40B4-BE49-F238E27FC236}">
                  <a16:creationId xmlns:a16="http://schemas.microsoft.com/office/drawing/2014/main" id="{26C247E5-3A7F-5594-AD48-63394D0C7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" y="3532670"/>
              <a:ext cx="7772400" cy="295372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75F077-DE60-7A6C-B5F2-193638E169E1}"/>
                </a:ext>
              </a:extLst>
            </p:cNvPr>
            <p:cNvSpPr/>
            <p:nvPr/>
          </p:nvSpPr>
          <p:spPr>
            <a:xfrm>
              <a:off x="718236" y="4559643"/>
              <a:ext cx="3100020" cy="1606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7F8F74-E8B2-4C41-04CB-C168407DE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2777" y="4919055"/>
              <a:ext cx="2245390" cy="4133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51471E-60C2-28A7-614F-A04A08C4DDC2}"/>
                </a:ext>
              </a:extLst>
            </p:cNvPr>
            <p:cNvSpPr txBox="1"/>
            <p:nvPr/>
          </p:nvSpPr>
          <p:spPr>
            <a:xfrm>
              <a:off x="1652938" y="4520964"/>
              <a:ext cx="596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Just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5004FC-864D-18BA-9667-51A525B24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98370" y="4574352"/>
              <a:ext cx="409874" cy="31594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00B0D0B-BFFA-E795-7BB2-C5E677A01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0491" y="5377347"/>
              <a:ext cx="2149961" cy="31594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4EFCAE-6392-2D4C-0D27-715145F3BE76}"/>
                </a:ext>
              </a:extLst>
            </p:cNvPr>
            <p:cNvSpPr txBox="1"/>
            <p:nvPr/>
          </p:nvSpPr>
          <p:spPr>
            <a:xfrm>
              <a:off x="1015461" y="5758267"/>
              <a:ext cx="31000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Haar random preparation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974F50D-88C5-A1E6-76E5-AF873AEF7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9234" y="2870765"/>
            <a:ext cx="1991776" cy="4163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01196D3-AD36-61CE-7602-185BE53AF5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8722" y="4296310"/>
            <a:ext cx="934981" cy="33586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E75ABA4-A972-22F9-74C9-113DD62A12AC}"/>
              </a:ext>
            </a:extLst>
          </p:cNvPr>
          <p:cNvSpPr/>
          <p:nvPr/>
        </p:nvSpPr>
        <p:spPr>
          <a:xfrm>
            <a:off x="5461703" y="1655804"/>
            <a:ext cx="963827" cy="5684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4906B1A-2A0A-B727-A665-E82A7B6248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1310" y="1829739"/>
            <a:ext cx="678583" cy="2437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61EF3C7-3C64-F9DA-4369-94474A1BAC34}"/>
              </a:ext>
            </a:extLst>
          </p:cNvPr>
          <p:cNvGrpSpPr/>
          <p:nvPr/>
        </p:nvGrpSpPr>
        <p:grpSpPr>
          <a:xfrm>
            <a:off x="2163099" y="2387460"/>
            <a:ext cx="4075790" cy="757088"/>
            <a:chOff x="1606231" y="2493003"/>
            <a:chExt cx="4075790" cy="757088"/>
          </a:xfrm>
        </p:grpSpPr>
        <p:sp>
          <p:nvSpPr>
            <p:cNvPr id="11" name="Curved Down Arrow 10">
              <a:extLst>
                <a:ext uri="{FF2B5EF4-FFF2-40B4-BE49-F238E27FC236}">
                  <a16:creationId xmlns:a16="http://schemas.microsoft.com/office/drawing/2014/main" id="{8B6B1D26-2617-94A9-8AC6-825D643A2808}"/>
                </a:ext>
              </a:extLst>
            </p:cNvPr>
            <p:cNvSpPr/>
            <p:nvPr/>
          </p:nvSpPr>
          <p:spPr>
            <a:xfrm rot="9914228">
              <a:off x="3357750" y="2493003"/>
              <a:ext cx="2324271" cy="757088"/>
            </a:xfrm>
            <a:prstGeom prst="curved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09E884-A027-60D7-2039-49E6DC61DF20}"/>
                </a:ext>
              </a:extLst>
            </p:cNvPr>
            <p:cNvSpPr txBox="1"/>
            <p:nvPr/>
          </p:nvSpPr>
          <p:spPr>
            <a:xfrm>
              <a:off x="1606231" y="2609500"/>
              <a:ext cx="1757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BE287D"/>
                  </a:solidFill>
                </a:rPr>
                <a:t>Updated belief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842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4B51-C17D-65E6-1248-84E028C7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beliefs: a theorem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209C4-3AD2-C4AC-2678-B4626024F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83" y="1943970"/>
            <a:ext cx="1297910" cy="3325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A8CF45-82D7-9040-1944-78A6434ED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036" y="2469674"/>
            <a:ext cx="3531476" cy="341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4A8A7C-CE56-C97F-E33B-8B9E88ECF365}"/>
              </a:ext>
            </a:extLst>
          </p:cNvPr>
          <p:cNvSpPr txBox="1"/>
          <p:nvPr/>
        </p:nvSpPr>
        <p:spPr>
          <a:xfrm>
            <a:off x="2606026" y="1907160"/>
            <a:ext cx="368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(generate the same retrodictive map)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AA1ED6-84D1-1907-4155-315A999AC7D0}"/>
              </a:ext>
            </a:extLst>
          </p:cNvPr>
          <p:cNvSpPr txBox="1"/>
          <p:nvPr/>
        </p:nvSpPr>
        <p:spPr>
          <a:xfrm>
            <a:off x="1098224" y="2456006"/>
            <a:ext cx="212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and only if the two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AE4B8-D767-230D-1C8F-4E31EACFFB2E}"/>
              </a:ext>
            </a:extLst>
          </p:cNvPr>
          <p:cNvSpPr txBox="1"/>
          <p:nvPr/>
        </p:nvSpPr>
        <p:spPr>
          <a:xfrm>
            <a:off x="6802162" y="2442337"/>
            <a:ext cx="112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 equal.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A04492-918B-A0FA-3ECD-17A24A342AD4}"/>
              </a:ext>
            </a:extLst>
          </p:cNvPr>
          <p:cNvSpPr txBox="1"/>
          <p:nvPr/>
        </p:nvSpPr>
        <p:spPr>
          <a:xfrm>
            <a:off x="566130" y="3462215"/>
            <a:ext cx="473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Haar random and 6-Pauli preparations: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559161-E5BD-36E1-01F6-845B604AF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12" y="3928381"/>
            <a:ext cx="2789815" cy="557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CD7D42-4A07-3C63-C012-166129603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914" y="3951220"/>
            <a:ext cx="4268417" cy="635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E38F93-032A-35E9-6E55-41707E569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376" y="4099412"/>
            <a:ext cx="304800" cy="215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8E9F1C-C117-616B-5EE2-159F334E2105}"/>
              </a:ext>
            </a:extLst>
          </p:cNvPr>
          <p:cNvSpPr txBox="1"/>
          <p:nvPr/>
        </p:nvSpPr>
        <p:spPr>
          <a:xfrm>
            <a:off x="566130" y="5202503"/>
            <a:ext cx="773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Remark: the obvious necessary condition                   was not imposed from the start: it follows from the theorem.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DB6BF9-C185-8D06-540A-568AC9D49A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5329880"/>
            <a:ext cx="794238" cy="17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7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A1F0CDC-1DA8-BFE3-AE75-9FBBA3C45FBA}"/>
              </a:ext>
            </a:extLst>
          </p:cNvPr>
          <p:cNvGrpSpPr/>
          <p:nvPr/>
        </p:nvGrpSpPr>
        <p:grpSpPr>
          <a:xfrm>
            <a:off x="405079" y="2976224"/>
            <a:ext cx="8333841" cy="2898607"/>
            <a:chOff x="366864" y="3011104"/>
            <a:chExt cx="8333841" cy="289860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2DB736-C9E0-3B4E-7F39-B684C77B4506}"/>
                </a:ext>
              </a:extLst>
            </p:cNvPr>
            <p:cNvGrpSpPr/>
            <p:nvPr/>
          </p:nvGrpSpPr>
          <p:grpSpPr>
            <a:xfrm>
              <a:off x="366864" y="3011104"/>
              <a:ext cx="8333841" cy="2898607"/>
              <a:chOff x="366864" y="3011104"/>
              <a:chExt cx="8333841" cy="2898607"/>
            </a:xfrm>
          </p:grpSpPr>
          <p:pic>
            <p:nvPicPr>
              <p:cNvPr id="6" name="Picture 5" descr="A circle with colored lines and dots&#10;&#10;AI-generated content may be incorrect.">
                <a:extLst>
                  <a:ext uri="{FF2B5EF4-FFF2-40B4-BE49-F238E27FC236}">
                    <a16:creationId xmlns:a16="http://schemas.microsoft.com/office/drawing/2014/main" id="{17770032-3338-E27B-C615-77FBF85ED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2473" y="3666296"/>
                <a:ext cx="7772400" cy="2243415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A9DD46-DE94-5AB0-CF6F-DD8498DEE7B2}"/>
                  </a:ext>
                </a:extLst>
              </p:cNvPr>
              <p:cNvSpPr txBox="1"/>
              <p:nvPr/>
            </p:nvSpPr>
            <p:spPr>
              <a:xfrm>
                <a:off x="366864" y="3011104"/>
                <a:ext cx="80636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Trying to recover a depolarizing channel. The true state is pure, the belief is </a:t>
                </a: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3DC0A01-EFC5-1CF2-DB64-6938AC784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90831" y="3039759"/>
                <a:ext cx="409874" cy="315944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55C6E3-6B03-D6E1-DC88-E63FB9FC26CC}"/>
                </a:ext>
              </a:extLst>
            </p:cNvPr>
            <p:cNvSpPr txBox="1"/>
            <p:nvPr/>
          </p:nvSpPr>
          <p:spPr>
            <a:xfrm>
              <a:off x="1135309" y="3440434"/>
              <a:ext cx="596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Just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E3662FF-956A-483D-048E-0545ACBDA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6366" y="3490883"/>
              <a:ext cx="409874" cy="31594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A78080-E3B2-056D-FB6D-DEF4DEF45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5978" y="3371924"/>
              <a:ext cx="2245390" cy="413331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9EEF3C9-12F6-0E58-66DF-BEEF49AC6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90397" y="3450217"/>
              <a:ext cx="2149961" cy="31594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9947B4-D50D-D650-0EF3-16E59EEB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7711"/>
            <a:ext cx="7886700" cy="1405738"/>
          </a:xfrm>
        </p:spPr>
        <p:txBody>
          <a:bodyPr>
            <a:normAutofit/>
          </a:bodyPr>
          <a:lstStyle/>
          <a:p>
            <a:r>
              <a:rPr lang="en-US" dirty="0"/>
              <a:t>“It’s all useless, no measurement can distinguish those situations”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38414-68B6-22A9-B0C3-B042F7E81E06}"/>
              </a:ext>
            </a:extLst>
          </p:cNvPr>
          <p:cNvSpPr txBox="1"/>
          <p:nvPr/>
        </p:nvSpPr>
        <p:spPr>
          <a:xfrm>
            <a:off x="512473" y="1707639"/>
            <a:ext cx="3404619" cy="1013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“It’s as useless as Bayes’ rule is useless” </a:t>
            </a:r>
            <a:r>
              <a:rPr lang="en-US" sz="2000" dirty="0"/>
              <a:t>(F. Buscemi, private communication)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8A6A1E-1B73-C30C-D0DE-D4C22734FFDB}"/>
              </a:ext>
            </a:extLst>
          </p:cNvPr>
          <p:cNvSpPr txBox="1"/>
          <p:nvPr/>
        </p:nvSpPr>
        <p:spPr>
          <a:xfrm>
            <a:off x="4658498" y="1705230"/>
            <a:ext cx="3768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BE287D"/>
                </a:solidFill>
              </a:rPr>
              <a:t>Beliefs have consequences!</a:t>
            </a:r>
          </a:p>
          <a:p>
            <a:r>
              <a:rPr lang="en-US" sz="2000" dirty="0"/>
              <a:t>Not for observations/predictions;</a:t>
            </a:r>
          </a:p>
          <a:p>
            <a:r>
              <a:rPr lang="en-US" sz="2000" dirty="0"/>
              <a:t>but for </a:t>
            </a:r>
            <a:r>
              <a:rPr lang="en-US" sz="2000" dirty="0">
                <a:solidFill>
                  <a:srgbClr val="BE287D"/>
                </a:solidFill>
              </a:rPr>
              <a:t>action</a:t>
            </a:r>
            <a:r>
              <a:rPr lang="en-US" sz="2000" dirty="0"/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0654BE1-3562-4329-CE31-2011FC69E641}"/>
              </a:ext>
            </a:extLst>
          </p:cNvPr>
          <p:cNvGrpSpPr/>
          <p:nvPr/>
        </p:nvGrpSpPr>
        <p:grpSpPr>
          <a:xfrm>
            <a:off x="185352" y="5660734"/>
            <a:ext cx="1873134" cy="959555"/>
            <a:chOff x="185352" y="5660734"/>
            <a:chExt cx="1873134" cy="95955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3E26F0A-6F72-F0CD-1BEF-F525B58E32F7}"/>
                </a:ext>
              </a:extLst>
            </p:cNvPr>
            <p:cNvGrpSpPr/>
            <p:nvPr/>
          </p:nvGrpSpPr>
          <p:grpSpPr>
            <a:xfrm>
              <a:off x="185352" y="5660734"/>
              <a:ext cx="1873134" cy="959555"/>
              <a:chOff x="185352" y="5501498"/>
              <a:chExt cx="1873134" cy="95955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859BE9-4405-05E7-EC33-55DEDCA142F6}"/>
                  </a:ext>
                </a:extLst>
              </p:cNvPr>
              <p:cNvSpPr txBox="1"/>
              <p:nvPr/>
            </p:nvSpPr>
            <p:spPr>
              <a:xfrm>
                <a:off x="185352" y="6091721"/>
                <a:ext cx="1398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Bloch sphere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B76FC13E-40ED-1AEF-50C4-84956B50A77D}"/>
                  </a:ext>
                </a:extLst>
              </p:cNvPr>
              <p:cNvCxnSpPr>
                <a:cxnSpLocks/>
                <a:stCxn id="10" idx="0"/>
              </p:cNvCxnSpPr>
              <p:nvPr/>
            </p:nvCxnSpPr>
            <p:spPr>
              <a:xfrm flipV="1">
                <a:off x="884518" y="5501498"/>
                <a:ext cx="1173968" cy="5902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CA946FD-6D96-8173-92FD-42206B9E9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62591" y="6279425"/>
              <a:ext cx="386927" cy="340864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A64B61B-94F3-9C3D-0512-468DEE568B7E}"/>
              </a:ext>
            </a:extLst>
          </p:cNvPr>
          <p:cNvGrpSpPr/>
          <p:nvPr/>
        </p:nvGrpSpPr>
        <p:grpSpPr>
          <a:xfrm>
            <a:off x="2058486" y="5553628"/>
            <a:ext cx="1053668" cy="1087477"/>
            <a:chOff x="2058486" y="5553628"/>
            <a:chExt cx="1053668" cy="1087477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3F913C6-8A75-4209-957C-943BCBC7A4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58486" y="5553628"/>
              <a:ext cx="516513" cy="642903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5DFBF3-C37F-8DD3-285B-69511C647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3591" y="6295876"/>
              <a:ext cx="808563" cy="345229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E478900-7F3C-88B7-2B41-F44ECC3863C4}"/>
              </a:ext>
            </a:extLst>
          </p:cNvPr>
          <p:cNvGrpSpPr/>
          <p:nvPr/>
        </p:nvGrpSpPr>
        <p:grpSpPr>
          <a:xfrm>
            <a:off x="2040408" y="4783251"/>
            <a:ext cx="5063184" cy="1890795"/>
            <a:chOff x="2040408" y="4783251"/>
            <a:chExt cx="5063184" cy="189079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5B84051-E1D5-A937-F71D-54859FBC7A89}"/>
                </a:ext>
              </a:extLst>
            </p:cNvPr>
            <p:cNvGrpSpPr/>
            <p:nvPr/>
          </p:nvGrpSpPr>
          <p:grpSpPr>
            <a:xfrm>
              <a:off x="2040408" y="4783251"/>
              <a:ext cx="5063184" cy="1545726"/>
              <a:chOff x="2040408" y="4857393"/>
              <a:chExt cx="5063184" cy="1545726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EEC2F7AF-07B8-A787-386B-F84D18B405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40408" y="5511115"/>
                <a:ext cx="1596646" cy="892004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8B56771C-34D0-682A-8839-C50C98A4D9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57047" y="5350477"/>
                <a:ext cx="335897" cy="853578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1DAD859A-F021-96D9-D77B-F8F14D6F35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77041" y="4857393"/>
                <a:ext cx="1826551" cy="1496174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CA73900-6DC8-F599-DE0D-FD40509B6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07537" y="6328817"/>
              <a:ext cx="1499021" cy="345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722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3B687-138B-FB3C-9231-BC9A5670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04D7F3-F596-4687-5CC0-D9F547B8C222}"/>
              </a:ext>
            </a:extLst>
          </p:cNvPr>
          <p:cNvSpPr txBox="1"/>
          <p:nvPr/>
        </p:nvSpPr>
        <p:spPr>
          <a:xfrm>
            <a:off x="759940" y="1083346"/>
            <a:ext cx="7624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quantum belief should include the belief about the preparation, because some logical inference (here, retrodiction) depends on 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8967D-8614-4DF8-3980-144E6A6EF0FF}"/>
              </a:ext>
            </a:extLst>
          </p:cNvPr>
          <p:cNvSpPr txBox="1"/>
          <p:nvPr/>
        </p:nvSpPr>
        <p:spPr>
          <a:xfrm>
            <a:off x="759940" y="2787034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 devised a retrodictive map that captures this, and a theorem on equivalence of beliefs.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5504F5-A1EB-5973-FD51-E3DDDAA71636}"/>
              </a:ext>
            </a:extLst>
          </p:cNvPr>
          <p:cNvSpPr txBox="1"/>
          <p:nvPr/>
        </p:nvSpPr>
        <p:spPr>
          <a:xfrm>
            <a:off x="759940" y="4271439"/>
            <a:ext cx="4355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Mingxuan</a:t>
            </a:r>
            <a:r>
              <a:rPr lang="en-US" sz="3200" dirty="0"/>
              <a:t> Liu, Ge Bai, VS</a:t>
            </a:r>
          </a:p>
          <a:p>
            <a:r>
              <a:rPr lang="en-US" sz="3200" dirty="0"/>
              <a:t>arXiv:2502.10030</a:t>
            </a:r>
          </a:p>
        </p:txBody>
      </p:sp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740F6B3-D7CF-36CF-2E7B-EE10EC31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402" y="4078657"/>
            <a:ext cx="26035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50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61B45-ED9F-B355-A2A0-904DE8F04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7711"/>
            <a:ext cx="7886700" cy="1216326"/>
          </a:xfrm>
        </p:spPr>
        <p:txBody>
          <a:bodyPr>
            <a:normAutofit fontScale="90000"/>
          </a:bodyPr>
          <a:lstStyle/>
          <a:p>
            <a:r>
              <a:rPr lang="en-US" dirty="0"/>
              <a:t>More Bayesian retrodiction in this conference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F49314-CC09-E58D-EAE8-6B37DFCFE7F6}"/>
              </a:ext>
            </a:extLst>
          </p:cNvPr>
          <p:cNvCxnSpPr>
            <a:cxnSpLocks/>
          </p:cNvCxnSpPr>
          <p:nvPr/>
        </p:nvCxnSpPr>
        <p:spPr>
          <a:xfrm>
            <a:off x="4584357" y="1594018"/>
            <a:ext cx="0" cy="5066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FBC47D4A-1367-260F-EDAF-62B76D7DFBA8}"/>
              </a:ext>
            </a:extLst>
          </p:cNvPr>
          <p:cNvGrpSpPr/>
          <p:nvPr/>
        </p:nvGrpSpPr>
        <p:grpSpPr>
          <a:xfrm>
            <a:off x="226813" y="3221293"/>
            <a:ext cx="2305095" cy="930844"/>
            <a:chOff x="492449" y="1022306"/>
            <a:chExt cx="5346152" cy="1968029"/>
          </a:xfrm>
        </p:grpSpPr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AEC7513D-1F91-E4A3-4289-B386833C0809}"/>
                </a:ext>
              </a:extLst>
            </p:cNvPr>
            <p:cNvSpPr/>
            <p:nvPr/>
          </p:nvSpPr>
          <p:spPr>
            <a:xfrm>
              <a:off x="492449" y="1022306"/>
              <a:ext cx="5129875" cy="1968029"/>
            </a:xfrm>
            <a:prstGeom prst="cube">
              <a:avLst>
                <a:gd name="adj" fmla="val 84574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47F7A9E4-F628-8F34-37EE-1E1CC2E7C2EC}"/>
                </a:ext>
              </a:extLst>
            </p:cNvPr>
            <p:cNvSpPr/>
            <p:nvPr/>
          </p:nvSpPr>
          <p:spPr>
            <a:xfrm>
              <a:off x="2043956" y="1218009"/>
              <a:ext cx="546256" cy="526933"/>
            </a:xfrm>
            <a:prstGeom prst="cub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16BB25E1-5033-6DA5-B0A9-9698D7BD0177}"/>
                </a:ext>
              </a:extLst>
            </p:cNvPr>
            <p:cNvSpPr/>
            <p:nvPr/>
          </p:nvSpPr>
          <p:spPr>
            <a:xfrm>
              <a:off x="3754428" y="1167761"/>
              <a:ext cx="882270" cy="526933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5B94D58-129D-C6C7-0AA5-79111847C67B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H="1">
              <a:off x="3550631" y="1527722"/>
              <a:ext cx="564169" cy="570519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n 9">
              <a:extLst>
                <a:ext uri="{FF2B5EF4-FFF2-40B4-BE49-F238E27FC236}">
                  <a16:creationId xmlns:a16="http://schemas.microsoft.com/office/drawing/2014/main" id="{8A68AF75-08FC-E71E-9B1A-A1ED44A3DB55}"/>
                </a:ext>
              </a:extLst>
            </p:cNvPr>
            <p:cNvSpPr/>
            <p:nvPr/>
          </p:nvSpPr>
          <p:spPr>
            <a:xfrm>
              <a:off x="3284961" y="1965406"/>
              <a:ext cx="531340" cy="569350"/>
            </a:xfrm>
            <a:prstGeom prst="can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5F9EDB5-08B8-BCCF-C088-D17CCB7A7538}"/>
                </a:ext>
              </a:extLst>
            </p:cNvPr>
            <p:cNvCxnSpPr/>
            <p:nvPr/>
          </p:nvCxnSpPr>
          <p:spPr>
            <a:xfrm>
              <a:off x="1124465" y="1387129"/>
              <a:ext cx="919491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D405E8E-032D-57D2-FFF1-AB41C71C8ED2}"/>
                </a:ext>
              </a:extLst>
            </p:cNvPr>
            <p:cNvCxnSpPr>
              <a:cxnSpLocks/>
            </p:cNvCxnSpPr>
            <p:nvPr/>
          </p:nvCxnSpPr>
          <p:spPr>
            <a:xfrm>
              <a:off x="2487827" y="1527722"/>
              <a:ext cx="1266601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BE0716C-CAF6-DC55-FDB6-DCA70702324C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505792"/>
              <a:ext cx="1266601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D1ED67B-B78A-C070-9252-CB308B3798AA}"/>
                </a:ext>
              </a:extLst>
            </p:cNvPr>
            <p:cNvCxnSpPr>
              <a:cxnSpLocks/>
            </p:cNvCxnSpPr>
            <p:nvPr/>
          </p:nvCxnSpPr>
          <p:spPr>
            <a:xfrm>
              <a:off x="3661719" y="2284191"/>
              <a:ext cx="1266601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D585878-C683-15C4-3F40-9AA562FBE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6301" y="1866719"/>
              <a:ext cx="1566423" cy="231522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1F8B9B6-9C4D-EB62-3DE6-9FE205B5BB43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>
              <a:off x="2196356" y="1629181"/>
              <a:ext cx="1088605" cy="6209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1C55E80-EB23-051E-F1F6-B7E1D45D26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3311" y="1579586"/>
              <a:ext cx="448617" cy="432679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3FF512D-9F48-176C-0A3B-33DF73F8AD44}"/>
                </a:ext>
              </a:extLst>
            </p:cNvPr>
            <p:cNvCxnSpPr>
              <a:cxnSpLocks/>
            </p:cNvCxnSpPr>
            <p:nvPr/>
          </p:nvCxnSpPr>
          <p:spPr>
            <a:xfrm>
              <a:off x="4329247" y="1520431"/>
              <a:ext cx="1093395" cy="29255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EA7B2D-410C-FB4B-8588-F55E64952A39}"/>
              </a:ext>
            </a:extLst>
          </p:cNvPr>
          <p:cNvGrpSpPr/>
          <p:nvPr/>
        </p:nvGrpSpPr>
        <p:grpSpPr>
          <a:xfrm>
            <a:off x="2046883" y="3818143"/>
            <a:ext cx="2251738" cy="930844"/>
            <a:chOff x="265939" y="3293115"/>
            <a:chExt cx="3563596" cy="147315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DCBCE23-7DEB-FAA7-1AC6-A6420F1ADFE0}"/>
                </a:ext>
              </a:extLst>
            </p:cNvPr>
            <p:cNvGrpSpPr/>
            <p:nvPr/>
          </p:nvGrpSpPr>
          <p:grpSpPr>
            <a:xfrm>
              <a:off x="265939" y="3293115"/>
              <a:ext cx="3563596" cy="1473152"/>
              <a:chOff x="4829513" y="4268967"/>
              <a:chExt cx="4050704" cy="1483474"/>
            </a:xfrm>
          </p:grpSpPr>
          <p:sp>
            <p:nvSpPr>
              <p:cNvPr id="22" name="Cube 21">
                <a:extLst>
                  <a:ext uri="{FF2B5EF4-FFF2-40B4-BE49-F238E27FC236}">
                    <a16:creationId xmlns:a16="http://schemas.microsoft.com/office/drawing/2014/main" id="{097D8AB9-EB53-B8A3-B512-0A35A8182CB1}"/>
                  </a:ext>
                </a:extLst>
              </p:cNvPr>
              <p:cNvSpPr/>
              <p:nvPr/>
            </p:nvSpPr>
            <p:spPr>
              <a:xfrm>
                <a:off x="4829513" y="4268967"/>
                <a:ext cx="3866830" cy="1483474"/>
              </a:xfrm>
              <a:prstGeom prst="cube">
                <a:avLst>
                  <a:gd name="adj" fmla="val 84574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2474C42-AF4F-BD76-39E4-C43A94F849E6}"/>
                  </a:ext>
                </a:extLst>
              </p:cNvPr>
              <p:cNvGrpSpPr/>
              <p:nvPr/>
            </p:nvGrpSpPr>
            <p:grpSpPr>
              <a:xfrm>
                <a:off x="6062760" y="4695286"/>
                <a:ext cx="540423" cy="569154"/>
                <a:chOff x="5459983" y="4037551"/>
                <a:chExt cx="540423" cy="569154"/>
              </a:xfrm>
            </p:grpSpPr>
            <p:sp>
              <p:nvSpPr>
                <p:cNvPr id="32" name="Triangle 31">
                  <a:extLst>
                    <a:ext uri="{FF2B5EF4-FFF2-40B4-BE49-F238E27FC236}">
                      <a16:creationId xmlns:a16="http://schemas.microsoft.com/office/drawing/2014/main" id="{00607D3D-C727-346D-FFBB-98F0803E16C4}"/>
                    </a:ext>
                  </a:extLst>
                </p:cNvPr>
                <p:cNvSpPr/>
                <p:nvPr/>
              </p:nvSpPr>
              <p:spPr>
                <a:xfrm rot="760059">
                  <a:off x="5512066" y="4037551"/>
                  <a:ext cx="488340" cy="305438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Parallelogram 32">
                  <a:extLst>
                    <a:ext uri="{FF2B5EF4-FFF2-40B4-BE49-F238E27FC236}">
                      <a16:creationId xmlns:a16="http://schemas.microsoft.com/office/drawing/2014/main" id="{52DDF8E7-276A-ED9B-1812-414A6846AC62}"/>
                    </a:ext>
                  </a:extLst>
                </p:cNvPr>
                <p:cNvSpPr/>
                <p:nvPr/>
              </p:nvSpPr>
              <p:spPr>
                <a:xfrm rot="731906" flipH="1">
                  <a:off x="5459983" y="4353442"/>
                  <a:ext cx="538050" cy="253263"/>
                </a:xfrm>
                <a:prstGeom prst="parallelogram">
                  <a:avLst/>
                </a:prstGeom>
                <a:solidFill>
                  <a:schemeClr val="bg2">
                    <a:lumMod val="5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94D30293-B469-B626-B269-792CFAF13B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25470" y="4621147"/>
                <a:ext cx="954747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CFF647B6-D971-1D30-5972-0B98B54864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5535" y="4470471"/>
                <a:ext cx="2060705" cy="18422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F6AE6B1A-E2B2-BEDF-986C-CE43F010F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1775" y="4760274"/>
                <a:ext cx="919540" cy="10469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A0622C2A-16D9-8BA1-E6EE-B865230C81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81691" y="5137808"/>
                <a:ext cx="1350094" cy="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F39BB6E2-03AF-7E39-3953-D7CD9A85D477}"/>
                  </a:ext>
                </a:extLst>
              </p:cNvPr>
              <p:cNvGrpSpPr/>
              <p:nvPr/>
            </p:nvGrpSpPr>
            <p:grpSpPr>
              <a:xfrm>
                <a:off x="7423046" y="4317752"/>
                <a:ext cx="540423" cy="569154"/>
                <a:chOff x="6125836" y="3656782"/>
                <a:chExt cx="540423" cy="569154"/>
              </a:xfrm>
            </p:grpSpPr>
            <p:sp>
              <p:nvSpPr>
                <p:cNvPr id="30" name="Triangle 29">
                  <a:extLst>
                    <a:ext uri="{FF2B5EF4-FFF2-40B4-BE49-F238E27FC236}">
                      <a16:creationId xmlns:a16="http://schemas.microsoft.com/office/drawing/2014/main" id="{7E3C7A15-2735-20C0-7C3F-CF398BEEE4D9}"/>
                    </a:ext>
                  </a:extLst>
                </p:cNvPr>
                <p:cNvSpPr/>
                <p:nvPr/>
              </p:nvSpPr>
              <p:spPr>
                <a:xfrm rot="760059">
                  <a:off x="6177919" y="3656782"/>
                  <a:ext cx="488340" cy="305438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Parallelogram 30">
                  <a:extLst>
                    <a:ext uri="{FF2B5EF4-FFF2-40B4-BE49-F238E27FC236}">
                      <a16:creationId xmlns:a16="http://schemas.microsoft.com/office/drawing/2014/main" id="{5DE3EC5F-C8AA-AB11-65B2-2DCAD97CB994}"/>
                    </a:ext>
                  </a:extLst>
                </p:cNvPr>
                <p:cNvSpPr/>
                <p:nvPr/>
              </p:nvSpPr>
              <p:spPr>
                <a:xfrm rot="731906" flipH="1">
                  <a:off x="6125836" y="3972673"/>
                  <a:ext cx="538050" cy="253263"/>
                </a:xfrm>
                <a:prstGeom prst="parallelogram">
                  <a:avLst/>
                </a:prstGeom>
                <a:solidFill>
                  <a:schemeClr val="bg2">
                    <a:lumMod val="5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B6061126-3973-844A-056F-325BB0DC45C5}"/>
                  </a:ext>
                </a:extLst>
              </p:cNvPr>
              <p:cNvCxnSpPr>
                <a:cxnSpLocks/>
                <a:stCxn id="32" idx="4"/>
              </p:cNvCxnSpPr>
              <p:nvPr/>
            </p:nvCxnSpPr>
            <p:spPr>
              <a:xfrm flipV="1">
                <a:off x="6563749" y="4726421"/>
                <a:ext cx="1072197" cy="32413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E880659-5A06-2D42-41BA-3A7CCA5E4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5360" y="4013767"/>
              <a:ext cx="331495" cy="448493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51DA18C-20DA-1F7F-CF25-CA99D5C427D9}"/>
              </a:ext>
            </a:extLst>
          </p:cNvPr>
          <p:cNvSpPr txBox="1"/>
          <p:nvPr/>
        </p:nvSpPr>
        <p:spPr>
          <a:xfrm>
            <a:off x="226813" y="1680745"/>
            <a:ext cx="392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Poster by Minjeong Song:</a:t>
            </a:r>
          </a:p>
          <a:p>
            <a:r>
              <a:rPr lang="en-SG" b="1" i="0" dirty="0">
                <a:solidFill>
                  <a:srgbClr val="303030"/>
                </a:solidFill>
                <a:effectLst/>
                <a:latin typeface="PT Sans" panose="020B0503020203020204" pitchFamily="34" charset="77"/>
              </a:rPr>
              <a:t>Conditions of tabletop reversibility: when is reversing </a:t>
            </a:r>
            <a:r>
              <a:rPr lang="en-SG" b="1" i="0" dirty="0" err="1">
                <a:solidFill>
                  <a:srgbClr val="303030"/>
                </a:solidFill>
                <a:effectLst/>
                <a:latin typeface="PT Sans" panose="020B0503020203020204" pitchFamily="34" charset="77"/>
              </a:rPr>
              <a:t>Lindbladian</a:t>
            </a:r>
            <a:r>
              <a:rPr lang="en-SG" b="1" i="0" dirty="0">
                <a:solidFill>
                  <a:srgbClr val="303030"/>
                </a:solidFill>
                <a:effectLst/>
                <a:latin typeface="PT Sans" panose="020B0503020203020204" pitchFamily="34" charset="77"/>
              </a:rPr>
              <a:t> dynamics cost-free?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02B194-60DD-3E69-9DF1-C58BE7DFB9A6}"/>
              </a:ext>
            </a:extLst>
          </p:cNvPr>
          <p:cNvSpPr txBox="1"/>
          <p:nvPr/>
        </p:nvSpPr>
        <p:spPr>
          <a:xfrm>
            <a:off x="484445" y="5213916"/>
            <a:ext cx="3723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poster was </a:t>
            </a:r>
            <a:r>
              <a:rPr lang="en-US" b="1" dirty="0"/>
              <a:t>yesterday</a:t>
            </a:r>
            <a:r>
              <a:rPr lang="en-US" dirty="0"/>
              <a:t>, so you’ll have to retrodict the content based on this information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r>
              <a:rPr lang="en-US" dirty="0">
                <a:sym typeface="Wingdings" pitchFamily="2" charset="2"/>
              </a:rPr>
              <a:t>(Or better: talk to Minjeong)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41267FD-2DA7-82BF-6AD8-E68824BDCE5B}"/>
              </a:ext>
            </a:extLst>
          </p:cNvPr>
          <p:cNvSpPr txBox="1"/>
          <p:nvPr/>
        </p:nvSpPr>
        <p:spPr>
          <a:xfrm>
            <a:off x="4872234" y="1669518"/>
            <a:ext cx="3926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Talk by Clive </a:t>
            </a:r>
            <a:r>
              <a:rPr lang="en-US" dirty="0" err="1"/>
              <a:t>Cenxin</a:t>
            </a:r>
            <a:r>
              <a:rPr lang="en-US" dirty="0"/>
              <a:t> Aw:</a:t>
            </a:r>
          </a:p>
          <a:p>
            <a:r>
              <a:rPr lang="en-SG" b="1" i="0" dirty="0">
                <a:solidFill>
                  <a:srgbClr val="303030"/>
                </a:solidFill>
                <a:effectLst/>
                <a:latin typeface="PT Sans" panose="020B0503020203020204" pitchFamily="34" charset="77"/>
              </a:rPr>
              <a:t>Irreversibility as the dependence on Bayesian priors</a:t>
            </a:r>
            <a:endParaRPr lang="en-US" dirty="0"/>
          </a:p>
        </p:txBody>
      </p:sp>
      <p:pic>
        <p:nvPicPr>
          <p:cNvPr id="40" name="Picture 39" descr="A black and white image of a cartoon character&#10;&#10;AI-generated content may be incorrect.">
            <a:extLst>
              <a:ext uri="{FF2B5EF4-FFF2-40B4-BE49-F238E27FC236}">
                <a16:creationId xmlns:a16="http://schemas.microsoft.com/office/drawing/2014/main" id="{261BB9BC-1701-8EA7-23C0-EFE7D26B9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05" y="2802271"/>
            <a:ext cx="4290957" cy="202922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8F8316C-72D1-EFC8-E5FA-BEBFADCAF026}"/>
              </a:ext>
            </a:extLst>
          </p:cNvPr>
          <p:cNvSpPr txBox="1"/>
          <p:nvPr/>
        </p:nvSpPr>
        <p:spPr>
          <a:xfrm>
            <a:off x="5015442" y="5213916"/>
            <a:ext cx="3826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Friday 10:35</a:t>
            </a:r>
          </a:p>
          <a:p>
            <a:r>
              <a:rPr lang="en-US" dirty="0"/>
              <a:t>(But can talk to Clive earlier; see also </a:t>
            </a:r>
            <a:r>
              <a:rPr lang="en-US"/>
              <a:t>arXiv:2503.12112 </a:t>
            </a:r>
            <a:r>
              <a:rPr lang="en-US" dirty="0"/>
              <a:t>today) </a:t>
            </a:r>
          </a:p>
        </p:txBody>
      </p:sp>
    </p:spTree>
    <p:extLst>
      <p:ext uri="{BB962C8B-B14F-4D97-AF65-F5344CB8AC3E}">
        <p14:creationId xmlns:p14="http://schemas.microsoft.com/office/powerpoint/2010/main" val="3173198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on a bridge&#10;&#10;AI-generated content may be incorrect.">
            <a:extLst>
              <a:ext uri="{FF2B5EF4-FFF2-40B4-BE49-F238E27FC236}">
                <a16:creationId xmlns:a16="http://schemas.microsoft.com/office/drawing/2014/main" id="{537B306F-38DC-8534-9A62-AC67526C0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FEC817-2BE6-3339-E1FF-9A3C7DC3C667}"/>
              </a:ext>
            </a:extLst>
          </p:cNvPr>
          <p:cNvSpPr txBox="1"/>
          <p:nvPr/>
        </p:nvSpPr>
        <p:spPr>
          <a:xfrm>
            <a:off x="7710617" y="1865871"/>
            <a:ext cx="63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D2D66D-90FA-2EA5-E103-7C0A1E510139}"/>
              </a:ext>
            </a:extLst>
          </p:cNvPr>
          <p:cNvSpPr txBox="1"/>
          <p:nvPr/>
        </p:nvSpPr>
        <p:spPr>
          <a:xfrm rot="2173574">
            <a:off x="5020961" y="2210831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Minjeong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37BB2-0C84-9457-2C71-E923CEF24757}"/>
              </a:ext>
            </a:extLst>
          </p:cNvPr>
          <p:cNvSpPr txBox="1"/>
          <p:nvPr/>
        </p:nvSpPr>
        <p:spPr>
          <a:xfrm rot="2173574">
            <a:off x="4014927" y="2149045"/>
            <a:ext cx="111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Mingxuan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2D0E5A-F72C-243D-DB4E-FA061898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retrodiction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664F2-2BFF-502D-9849-F47F91607D60}"/>
              </a:ext>
            </a:extLst>
          </p:cNvPr>
          <p:cNvSpPr txBox="1"/>
          <p:nvPr/>
        </p:nvSpPr>
        <p:spPr>
          <a:xfrm>
            <a:off x="2433794" y="2150547"/>
            <a:ext cx="100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SICK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7DC1D2-0962-E129-D3A6-4DBD572A2B2E}"/>
              </a:ext>
            </a:extLst>
          </p:cNvPr>
          <p:cNvSpPr txBox="1"/>
          <p:nvPr/>
        </p:nvSpPr>
        <p:spPr>
          <a:xfrm>
            <a:off x="1615186" y="3699719"/>
            <a:ext cx="1856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/>
              <a:t>HEALTHY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788A1C6-947F-4DD6-D4E0-67E2B8FD50B2}"/>
              </a:ext>
            </a:extLst>
          </p:cNvPr>
          <p:cNvSpPr/>
          <p:nvPr/>
        </p:nvSpPr>
        <p:spPr>
          <a:xfrm>
            <a:off x="3589641" y="1793174"/>
            <a:ext cx="2335427" cy="1262679"/>
          </a:xfrm>
          <a:prstGeom prst="rightArrow">
            <a:avLst>
              <a:gd name="adj1" fmla="val 77401"/>
              <a:gd name="adj2" fmla="val 5000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763A55-A60F-C3FD-979E-B0E146D4635B}"/>
              </a:ext>
            </a:extLst>
          </p:cNvPr>
          <p:cNvSpPr txBox="1"/>
          <p:nvPr/>
        </p:nvSpPr>
        <p:spPr>
          <a:xfrm>
            <a:off x="6430251" y="2027437"/>
            <a:ext cx="188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POSITIVE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3553DD-1634-199F-1619-5AF94A92CC64}"/>
              </a:ext>
            </a:extLst>
          </p:cNvPr>
          <p:cNvSpPr txBox="1"/>
          <p:nvPr/>
        </p:nvSpPr>
        <p:spPr>
          <a:xfrm>
            <a:off x="6434367" y="3699720"/>
            <a:ext cx="2055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NEGATIVE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9FCA8BE-8E4A-0C44-FC0D-EB0FD31A3D57}"/>
              </a:ext>
            </a:extLst>
          </p:cNvPr>
          <p:cNvSpPr/>
          <p:nvPr/>
        </p:nvSpPr>
        <p:spPr>
          <a:xfrm>
            <a:off x="3609637" y="3466268"/>
            <a:ext cx="2335427" cy="1072105"/>
          </a:xfrm>
          <a:prstGeom prst="rightArrow">
            <a:avLst>
              <a:gd name="adj1" fmla="val 77401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856D933-43CA-70DD-645E-308DD31D9FBE}"/>
              </a:ext>
            </a:extLst>
          </p:cNvPr>
          <p:cNvSpPr/>
          <p:nvPr/>
        </p:nvSpPr>
        <p:spPr>
          <a:xfrm rot="19832051">
            <a:off x="3673084" y="3288192"/>
            <a:ext cx="2335427" cy="35615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F4F2084-5991-E5BC-78B6-86723C3C9A4C}"/>
              </a:ext>
            </a:extLst>
          </p:cNvPr>
          <p:cNvSpPr/>
          <p:nvPr/>
        </p:nvSpPr>
        <p:spPr>
          <a:xfrm rot="1590276">
            <a:off x="3616661" y="2902937"/>
            <a:ext cx="2335427" cy="234870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112E2A-662C-49F5-D6F5-6B0BC8BF7948}"/>
              </a:ext>
            </a:extLst>
          </p:cNvPr>
          <p:cNvSpPr txBox="1"/>
          <p:nvPr/>
        </p:nvSpPr>
        <p:spPr>
          <a:xfrm>
            <a:off x="3367165" y="1150658"/>
            <a:ext cx="2577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Test </a:t>
            </a:r>
            <a:r>
              <a:rPr lang="en-US" sz="2800" dirty="0">
                <a:solidFill>
                  <a:schemeClr val="accent6"/>
                </a:solidFill>
                <a:latin typeface="Symbol" pitchFamily="2" charset="2"/>
              </a:rPr>
              <a:t>j </a:t>
            </a:r>
            <a:r>
              <a:rPr lang="en-US" sz="2800" dirty="0">
                <a:solidFill>
                  <a:schemeClr val="accent6"/>
                </a:solidFill>
              </a:rPr>
              <a:t>(known)</a:t>
            </a:r>
            <a:endParaRPr lang="en-US" sz="2800" dirty="0">
              <a:solidFill>
                <a:schemeClr val="accent6"/>
              </a:solidFill>
              <a:latin typeface="Symbol" pitchFamily="2" charset="2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B397AD6-60BD-37F3-9F9C-64084C9086C5}"/>
              </a:ext>
            </a:extLst>
          </p:cNvPr>
          <p:cNvGrpSpPr/>
          <p:nvPr/>
        </p:nvGrpSpPr>
        <p:grpSpPr>
          <a:xfrm>
            <a:off x="54789" y="2150547"/>
            <a:ext cx="2477281" cy="4338696"/>
            <a:chOff x="170232" y="3522148"/>
            <a:chExt cx="2477281" cy="4338696"/>
          </a:xfrm>
        </p:grpSpPr>
        <p:pic>
          <p:nvPicPr>
            <p:cNvPr id="1030" name="Picture 6" descr="Free healthcare and medical icons">
              <a:extLst>
                <a:ext uri="{FF2B5EF4-FFF2-40B4-BE49-F238E27FC236}">
                  <a16:creationId xmlns:a16="http://schemas.microsoft.com/office/drawing/2014/main" id="{ECB35B1B-B285-42B4-39D2-1F1C63321A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34" y="5855156"/>
              <a:ext cx="2005688" cy="2005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E09CA52-3AC2-E040-1884-7C830E22DD4F}"/>
                </a:ext>
              </a:extLst>
            </p:cNvPr>
            <p:cNvGrpSpPr/>
            <p:nvPr/>
          </p:nvGrpSpPr>
          <p:grpSpPr>
            <a:xfrm>
              <a:off x="170232" y="3522148"/>
              <a:ext cx="2477281" cy="1846017"/>
              <a:chOff x="589618" y="3522148"/>
              <a:chExt cx="2477281" cy="1846017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5223D5-2FC3-8168-EDF9-E7AAA32560C4}"/>
                  </a:ext>
                </a:extLst>
              </p:cNvPr>
              <p:cNvSpPr txBox="1"/>
              <p:nvPr/>
            </p:nvSpPr>
            <p:spPr>
              <a:xfrm>
                <a:off x="1006550" y="3522148"/>
                <a:ext cx="10711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rgbClr val="0070C0"/>
                    </a:solidFill>
                  </a:rPr>
                  <a:t>80%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CD8892-0033-3183-88D3-D3C9C95FDEEE}"/>
                  </a:ext>
                </a:extLst>
              </p:cNvPr>
              <p:cNvSpPr txBox="1"/>
              <p:nvPr/>
            </p:nvSpPr>
            <p:spPr>
              <a:xfrm>
                <a:off x="1012276" y="4660279"/>
                <a:ext cx="10711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rgbClr val="0070C0"/>
                    </a:solidFill>
                  </a:rPr>
                  <a:t>20%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A033CE-37B8-991D-B08E-B2CE32B5BBF8}"/>
                  </a:ext>
                </a:extLst>
              </p:cNvPr>
              <p:cNvSpPr txBox="1"/>
              <p:nvPr/>
            </p:nvSpPr>
            <p:spPr>
              <a:xfrm>
                <a:off x="589618" y="4091214"/>
                <a:ext cx="247728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rgbClr val="0070C0"/>
                    </a:solidFill>
                  </a:rPr>
                  <a:t>Prior belief</a:t>
                </a:r>
              </a:p>
            </p:txBody>
          </p:sp>
        </p:grpSp>
      </p:grp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E51391CC-9FF9-7E4B-F31F-47E0C9399DAD}"/>
              </a:ext>
            </a:extLst>
          </p:cNvPr>
          <p:cNvSpPr/>
          <p:nvPr/>
        </p:nvSpPr>
        <p:spPr>
          <a:xfrm>
            <a:off x="8367152" y="3561285"/>
            <a:ext cx="722954" cy="722954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02920F-2A0A-2A2A-DE1C-64DC83CAE77D}"/>
              </a:ext>
            </a:extLst>
          </p:cNvPr>
          <p:cNvGrpSpPr/>
          <p:nvPr/>
        </p:nvGrpSpPr>
        <p:grpSpPr>
          <a:xfrm>
            <a:off x="152688" y="2156646"/>
            <a:ext cx="8947071" cy="4131058"/>
            <a:chOff x="196932" y="2156646"/>
            <a:chExt cx="8947071" cy="413105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5AE688A-5E54-08D4-F39E-1E37B03F9E0D}"/>
                </a:ext>
              </a:extLst>
            </p:cNvPr>
            <p:cNvGrpSpPr/>
            <p:nvPr/>
          </p:nvGrpSpPr>
          <p:grpSpPr>
            <a:xfrm>
              <a:off x="196932" y="2156646"/>
              <a:ext cx="8561922" cy="3406323"/>
              <a:chOff x="73362" y="3528247"/>
              <a:chExt cx="8561922" cy="3406323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A314ECC-1F59-C5CE-3442-26790642B5E3}"/>
                  </a:ext>
                </a:extLst>
              </p:cNvPr>
              <p:cNvGrpSpPr/>
              <p:nvPr/>
            </p:nvGrpSpPr>
            <p:grpSpPr>
              <a:xfrm>
                <a:off x="73362" y="3528247"/>
                <a:ext cx="3263714" cy="1846017"/>
                <a:chOff x="589618" y="3522148"/>
                <a:chExt cx="3263714" cy="1846017"/>
              </a:xfrm>
              <a:solidFill>
                <a:schemeClr val="bg1"/>
              </a:solidFill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B4D2A34-FBB1-A209-C27A-7F4C27C1CD93}"/>
                    </a:ext>
                  </a:extLst>
                </p:cNvPr>
                <p:cNvSpPr txBox="1"/>
                <p:nvPr/>
              </p:nvSpPr>
              <p:spPr>
                <a:xfrm>
                  <a:off x="1006550" y="3522148"/>
                  <a:ext cx="1071127" cy="70788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FF0000"/>
                      </a:solidFill>
                    </a:rPr>
                    <a:t>40%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16EBA96-59AB-75EE-0D30-0B5BC404E5E6}"/>
                    </a:ext>
                  </a:extLst>
                </p:cNvPr>
                <p:cNvSpPr txBox="1"/>
                <p:nvPr/>
              </p:nvSpPr>
              <p:spPr>
                <a:xfrm>
                  <a:off x="1012276" y="4660279"/>
                  <a:ext cx="1071127" cy="70788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FF0000"/>
                      </a:solidFill>
                    </a:rPr>
                    <a:t>60%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B176798-B3E0-7ABA-FA79-87E6F8F91570}"/>
                    </a:ext>
                  </a:extLst>
                </p:cNvPr>
                <p:cNvSpPr txBox="1"/>
                <p:nvPr/>
              </p:nvSpPr>
              <p:spPr>
                <a:xfrm>
                  <a:off x="589618" y="4091214"/>
                  <a:ext cx="3263714" cy="70788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FF0000"/>
                      </a:solidFill>
                    </a:rPr>
                    <a:t>Updated belief</a:t>
                  </a:r>
                </a:p>
              </p:txBody>
            </p:sp>
          </p:grpSp>
          <p:sp>
            <p:nvSpPr>
              <p:cNvPr id="20" name="Curved Down Arrow 19">
                <a:extLst>
                  <a:ext uri="{FF2B5EF4-FFF2-40B4-BE49-F238E27FC236}">
                    <a16:creationId xmlns:a16="http://schemas.microsoft.com/office/drawing/2014/main" id="{F33EF033-5F53-5806-11E4-00F1A54BDC48}"/>
                  </a:ext>
                </a:extLst>
              </p:cNvPr>
              <p:cNvSpPr/>
              <p:nvPr/>
            </p:nvSpPr>
            <p:spPr>
              <a:xfrm rot="11347922">
                <a:off x="1350374" y="5201705"/>
                <a:ext cx="7284910" cy="1732865"/>
              </a:xfrm>
              <a:prstGeom prst="curved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8BF0E4B-8BE6-62DD-FDD4-735410B05379}"/>
                </a:ext>
              </a:extLst>
            </p:cNvPr>
            <p:cNvSpPr txBox="1"/>
            <p:nvPr/>
          </p:nvSpPr>
          <p:spPr>
            <a:xfrm>
              <a:off x="2220313" y="5764484"/>
              <a:ext cx="6923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P(S|N) </a:t>
              </a:r>
              <a:r>
                <a:rPr lang="en-US" sz="2800" dirty="0"/>
                <a:t>= </a:t>
              </a:r>
              <a:r>
                <a:rPr lang="en-US" sz="2800" dirty="0">
                  <a:solidFill>
                    <a:schemeClr val="accent6"/>
                  </a:solidFill>
                </a:rPr>
                <a:t>P(N|S)</a:t>
              </a:r>
              <a:r>
                <a:rPr lang="en-US" sz="2800" dirty="0">
                  <a:solidFill>
                    <a:schemeClr val="accent1"/>
                  </a:solidFill>
                </a:rPr>
                <a:t>P(S) </a:t>
              </a:r>
              <a:r>
                <a:rPr lang="en-US" sz="2800" dirty="0"/>
                <a:t>/ [</a:t>
              </a:r>
              <a:r>
                <a:rPr lang="en-US" sz="2800" dirty="0">
                  <a:solidFill>
                    <a:schemeClr val="accent6"/>
                  </a:solidFill>
                </a:rPr>
                <a:t>P(N|S)</a:t>
              </a:r>
              <a:r>
                <a:rPr lang="en-US" sz="2800" dirty="0">
                  <a:solidFill>
                    <a:schemeClr val="accent1"/>
                  </a:solidFill>
                </a:rPr>
                <a:t>P(S)</a:t>
              </a:r>
              <a:r>
                <a:rPr lang="en-US" sz="2800" dirty="0"/>
                <a:t>+</a:t>
              </a:r>
              <a:r>
                <a:rPr lang="en-US" sz="2800" dirty="0">
                  <a:solidFill>
                    <a:schemeClr val="accent6"/>
                  </a:solidFill>
                </a:rPr>
                <a:t>P(N|H)</a:t>
              </a:r>
              <a:r>
                <a:rPr lang="en-US" sz="2800" dirty="0">
                  <a:solidFill>
                    <a:schemeClr val="accent1"/>
                  </a:solidFill>
                </a:rPr>
                <a:t>P(H)</a:t>
              </a:r>
              <a:r>
                <a:rPr lang="en-US" sz="2800" dirty="0"/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636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38071-444F-CF2A-CE7E-02E67026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Seen in probability space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B4374C-3963-44D5-1B3D-A641C78F7524}"/>
              </a:ext>
            </a:extLst>
          </p:cNvPr>
          <p:cNvSpPr txBox="1"/>
          <p:nvPr/>
        </p:nvSpPr>
        <p:spPr>
          <a:xfrm>
            <a:off x="913913" y="1829271"/>
            <a:ext cx="100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85F25-A114-B90F-85C4-911BB9BC2160}"/>
              </a:ext>
            </a:extLst>
          </p:cNvPr>
          <p:cNvSpPr txBox="1"/>
          <p:nvPr/>
        </p:nvSpPr>
        <p:spPr>
          <a:xfrm>
            <a:off x="6533176" y="1829270"/>
            <a:ext cx="1856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dirty="0"/>
              <a:t>HEALTHY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4D5BE-65B4-B531-6EF8-D81B96839FF8}"/>
              </a:ext>
            </a:extLst>
          </p:cNvPr>
          <p:cNvSpPr txBox="1"/>
          <p:nvPr/>
        </p:nvSpPr>
        <p:spPr>
          <a:xfrm>
            <a:off x="266644" y="3736068"/>
            <a:ext cx="188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POSITIVE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8158D-453E-E917-3B0F-014BC1B3657C}"/>
              </a:ext>
            </a:extLst>
          </p:cNvPr>
          <p:cNvSpPr txBox="1"/>
          <p:nvPr/>
        </p:nvSpPr>
        <p:spPr>
          <a:xfrm>
            <a:off x="6434367" y="3699720"/>
            <a:ext cx="2055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NEGATIVE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028CB2-B183-604A-0BC8-FAE782A21E58}"/>
              </a:ext>
            </a:extLst>
          </p:cNvPr>
          <p:cNvSpPr/>
          <p:nvPr/>
        </p:nvSpPr>
        <p:spPr>
          <a:xfrm>
            <a:off x="2409568" y="2043292"/>
            <a:ext cx="3876399" cy="230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7B6EAC-307D-C415-B964-8EFCFC37B7C2}"/>
              </a:ext>
            </a:extLst>
          </p:cNvPr>
          <p:cNvSpPr/>
          <p:nvPr/>
        </p:nvSpPr>
        <p:spPr>
          <a:xfrm>
            <a:off x="2409568" y="3907709"/>
            <a:ext cx="3876399" cy="2303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594B82-AF43-B523-F28E-C09A300F6C0D}"/>
              </a:ext>
            </a:extLst>
          </p:cNvPr>
          <p:cNvSpPr/>
          <p:nvPr/>
        </p:nvSpPr>
        <p:spPr>
          <a:xfrm>
            <a:off x="2804985" y="3908748"/>
            <a:ext cx="2619632" cy="230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E55A8F-1516-15D7-B974-56322FA2B9D5}"/>
              </a:ext>
            </a:extLst>
          </p:cNvPr>
          <p:cNvCxnSpPr/>
          <p:nvPr/>
        </p:nvCxnSpPr>
        <p:spPr>
          <a:xfrm>
            <a:off x="2409568" y="2273643"/>
            <a:ext cx="395417" cy="1634066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E13507-4A31-E069-C2D9-86A88FF08CB4}"/>
              </a:ext>
            </a:extLst>
          </p:cNvPr>
          <p:cNvCxnSpPr>
            <a:cxnSpLocks/>
          </p:cNvCxnSpPr>
          <p:nvPr/>
        </p:nvCxnSpPr>
        <p:spPr>
          <a:xfrm flipH="1">
            <a:off x="5424617" y="2272604"/>
            <a:ext cx="861350" cy="1634066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C617DAF-BEF9-E7E4-B07B-B88638DFE8F1}"/>
              </a:ext>
            </a:extLst>
          </p:cNvPr>
          <p:cNvSpPr txBox="1"/>
          <p:nvPr/>
        </p:nvSpPr>
        <p:spPr>
          <a:xfrm>
            <a:off x="4029554" y="2612279"/>
            <a:ext cx="63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/>
                </a:solidFill>
                <a:latin typeface="Symbol" pitchFamily="2" charset="2"/>
              </a:rPr>
              <a:t>j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365943-FC15-C5F9-1ADD-0D2BD1037121}"/>
              </a:ext>
            </a:extLst>
          </p:cNvPr>
          <p:cNvSpPr txBox="1"/>
          <p:nvPr/>
        </p:nvSpPr>
        <p:spPr>
          <a:xfrm>
            <a:off x="238649" y="4755906"/>
            <a:ext cx="8854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And so: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The image domain of </a:t>
            </a:r>
            <a:r>
              <a:rPr lang="en-US" sz="2400" dirty="0">
                <a:latin typeface="Symbol" pitchFamily="2" charset="2"/>
              </a:rPr>
              <a:t>j</a:t>
            </a:r>
            <a:r>
              <a:rPr lang="en-US" sz="2400" dirty="0"/>
              <a:t> is smaller than the state space (simplex).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The specific outcome may be outside the image domain: even if the map is invertible, Bayesian retrodiction is not inversion.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6CAF078-70ED-0E7A-2E23-632D9614837D}"/>
              </a:ext>
            </a:extLst>
          </p:cNvPr>
          <p:cNvGrpSpPr/>
          <p:nvPr/>
        </p:nvGrpSpPr>
        <p:grpSpPr>
          <a:xfrm>
            <a:off x="2409568" y="1410966"/>
            <a:ext cx="3861651" cy="2495704"/>
            <a:chOff x="2409568" y="1410966"/>
            <a:chExt cx="3861651" cy="249570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F5EC10-36F4-625E-4345-15F2DE4CA527}"/>
                </a:ext>
              </a:extLst>
            </p:cNvPr>
            <p:cNvSpPr txBox="1"/>
            <p:nvPr/>
          </p:nvSpPr>
          <p:spPr>
            <a:xfrm>
              <a:off x="2560991" y="1410966"/>
              <a:ext cx="1218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Prior belief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8CCB7B4-4C44-9C69-5BDD-A5AE6DECDED0}"/>
                </a:ext>
              </a:extLst>
            </p:cNvPr>
            <p:cNvGrpSpPr/>
            <p:nvPr/>
          </p:nvGrpSpPr>
          <p:grpSpPr>
            <a:xfrm>
              <a:off x="2409568" y="1846926"/>
              <a:ext cx="3861651" cy="2059744"/>
              <a:chOff x="2409568" y="1846926"/>
              <a:chExt cx="3861651" cy="2059744"/>
            </a:xfrm>
          </p:grpSpPr>
          <p:sp>
            <p:nvSpPr>
              <p:cNvPr id="18" name="Smiley Face 17">
                <a:extLst>
                  <a:ext uri="{FF2B5EF4-FFF2-40B4-BE49-F238E27FC236}">
                    <a16:creationId xmlns:a16="http://schemas.microsoft.com/office/drawing/2014/main" id="{85A51539-02AB-039E-6AD3-DD98D4FF6E7D}"/>
                  </a:ext>
                </a:extLst>
              </p:cNvPr>
              <p:cNvSpPr/>
              <p:nvPr/>
            </p:nvSpPr>
            <p:spPr>
              <a:xfrm>
                <a:off x="2874321" y="1846926"/>
                <a:ext cx="591494" cy="591494"/>
              </a:xfrm>
              <a:prstGeom prst="smileyFace">
                <a:avLst>
                  <a:gd name="adj" fmla="val -465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8E08028-EAF4-BFF2-235C-3C55799324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09568" y="2272604"/>
                <a:ext cx="169115" cy="1634066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37AD2D55-33BF-DD96-DA0C-20F1A5CC24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04448" y="2263110"/>
                <a:ext cx="1166771" cy="1620351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B94274-2435-94B6-DE4C-B463D4D9B5C4}"/>
              </a:ext>
            </a:extLst>
          </p:cNvPr>
          <p:cNvGrpSpPr/>
          <p:nvPr/>
        </p:nvGrpSpPr>
        <p:grpSpPr>
          <a:xfrm>
            <a:off x="4122163" y="1410966"/>
            <a:ext cx="2419673" cy="2803717"/>
            <a:chOff x="4093753" y="1425914"/>
            <a:chExt cx="2419673" cy="2803717"/>
          </a:xfrm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858948B1-116B-081D-332D-D49DE2069BFB}"/>
                </a:ext>
              </a:extLst>
            </p:cNvPr>
            <p:cNvSpPr/>
            <p:nvPr/>
          </p:nvSpPr>
          <p:spPr>
            <a:xfrm>
              <a:off x="6008611" y="3714668"/>
              <a:ext cx="504815" cy="514963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iley Face 18">
              <a:extLst>
                <a:ext uri="{FF2B5EF4-FFF2-40B4-BE49-F238E27FC236}">
                  <a16:creationId xmlns:a16="http://schemas.microsoft.com/office/drawing/2014/main" id="{9C44935F-E124-FBDA-22E3-AF5813F1F79B}"/>
                </a:ext>
              </a:extLst>
            </p:cNvPr>
            <p:cNvSpPr/>
            <p:nvPr/>
          </p:nvSpPr>
          <p:spPr>
            <a:xfrm>
              <a:off x="4585914" y="1846926"/>
              <a:ext cx="591494" cy="591494"/>
            </a:xfrm>
            <a:prstGeom prst="smileyFace">
              <a:avLst>
                <a:gd name="adj" fmla="val 1614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C7EFAB-50A7-7148-3C2E-E5C57F251195}"/>
                </a:ext>
              </a:extLst>
            </p:cNvPr>
            <p:cNvSpPr txBox="1"/>
            <p:nvPr/>
          </p:nvSpPr>
          <p:spPr>
            <a:xfrm>
              <a:off x="4093753" y="1425914"/>
              <a:ext cx="1575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Updated belief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099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FA0232-DDFB-7552-2CD1-AE53B3968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mixtures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354A2B-65C7-65BE-C2FC-0B5C9F2E9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416" y="1599857"/>
            <a:ext cx="5105400" cy="93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8212C0-A6DA-C570-DEE6-8546590FA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416" y="3020883"/>
            <a:ext cx="5219700" cy="93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4D2978-2F70-5ACA-B786-9CAFB9238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416" y="4539735"/>
            <a:ext cx="3543300" cy="52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C23072-DE74-7F6F-70E0-FCD559A40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90" y="3357262"/>
            <a:ext cx="825500" cy="952500"/>
          </a:xfrm>
          <a:prstGeom prst="rect">
            <a:avLst/>
          </a:prstGeom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id="{57D05FC9-1242-1662-40AF-5A08E76F9275}"/>
              </a:ext>
            </a:extLst>
          </p:cNvPr>
          <p:cNvSpPr/>
          <p:nvPr/>
        </p:nvSpPr>
        <p:spPr>
          <a:xfrm>
            <a:off x="1865868" y="1599857"/>
            <a:ext cx="556054" cy="451673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9499B0-1FDA-F5CB-F095-AB176CEE15CF}"/>
              </a:ext>
            </a:extLst>
          </p:cNvPr>
          <p:cNvSpPr txBox="1"/>
          <p:nvPr/>
        </p:nvSpPr>
        <p:spPr>
          <a:xfrm>
            <a:off x="2785416" y="5301052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9637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659F7C9-E54F-F03E-FCCA-50CDE23C014B}"/>
              </a:ext>
            </a:extLst>
          </p:cNvPr>
          <p:cNvGrpSpPr/>
          <p:nvPr/>
        </p:nvGrpSpPr>
        <p:grpSpPr>
          <a:xfrm>
            <a:off x="3917110" y="1927651"/>
            <a:ext cx="1667132" cy="0"/>
            <a:chOff x="2174790" y="2113004"/>
            <a:chExt cx="1667132" cy="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DF7DBE1-1330-7805-6387-668586E031B9}"/>
                </a:ext>
              </a:extLst>
            </p:cNvPr>
            <p:cNvCxnSpPr>
              <a:cxnSpLocks/>
            </p:cNvCxnSpPr>
            <p:nvPr/>
          </p:nvCxnSpPr>
          <p:spPr>
            <a:xfrm>
              <a:off x="3053149" y="2113004"/>
              <a:ext cx="78877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A98B679-503A-6299-F4C0-ABCCCB9981C3}"/>
                </a:ext>
              </a:extLst>
            </p:cNvPr>
            <p:cNvCxnSpPr/>
            <p:nvPr/>
          </p:nvCxnSpPr>
          <p:spPr>
            <a:xfrm>
              <a:off x="2174790" y="2113004"/>
              <a:ext cx="127274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8311D3-BE19-B425-0A1B-722ED2CEA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Retrodiction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2BD347B8-AB8B-A1A4-F74C-513A867B5D11}"/>
              </a:ext>
            </a:extLst>
          </p:cNvPr>
          <p:cNvSpPr/>
          <p:nvPr/>
        </p:nvSpPr>
        <p:spPr>
          <a:xfrm>
            <a:off x="5338137" y="1198603"/>
            <a:ext cx="1495167" cy="1210963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6E06F2-0AA4-1281-2180-2827BFAA4086}"/>
              </a:ext>
            </a:extLst>
          </p:cNvPr>
          <p:cNvSpPr/>
          <p:nvPr/>
        </p:nvSpPr>
        <p:spPr>
          <a:xfrm>
            <a:off x="5461703" y="1655804"/>
            <a:ext cx="963827" cy="5684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Z=+1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70C0F0-5865-19FA-2CCF-8B8399AC8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670" y="1401973"/>
            <a:ext cx="241300" cy="952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4829CB-397D-71BE-99B4-9A8C14667EF2}"/>
              </a:ext>
            </a:extLst>
          </p:cNvPr>
          <p:cNvSpPr txBox="1"/>
          <p:nvPr/>
        </p:nvSpPr>
        <p:spPr>
          <a:xfrm>
            <a:off x="2163099" y="1742985"/>
            <a:ext cx="129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Initial belief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BC3A3D-C99B-0D22-FF9D-274F57FC7928}"/>
              </a:ext>
            </a:extLst>
          </p:cNvPr>
          <p:cNvGrpSpPr/>
          <p:nvPr/>
        </p:nvGrpSpPr>
        <p:grpSpPr>
          <a:xfrm>
            <a:off x="2174650" y="2422945"/>
            <a:ext cx="4075790" cy="803530"/>
            <a:chOff x="1606231" y="2460016"/>
            <a:chExt cx="4075790" cy="803530"/>
          </a:xfrm>
        </p:grpSpPr>
        <p:sp>
          <p:nvSpPr>
            <p:cNvPr id="11" name="Curved Down Arrow 10">
              <a:extLst>
                <a:ext uri="{FF2B5EF4-FFF2-40B4-BE49-F238E27FC236}">
                  <a16:creationId xmlns:a16="http://schemas.microsoft.com/office/drawing/2014/main" id="{154B7101-C75E-5984-281A-9FFF6D06AE60}"/>
                </a:ext>
              </a:extLst>
            </p:cNvPr>
            <p:cNvSpPr/>
            <p:nvPr/>
          </p:nvSpPr>
          <p:spPr>
            <a:xfrm rot="9914228">
              <a:off x="3357750" y="2493003"/>
              <a:ext cx="2324271" cy="757088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A312DC-C1A2-9030-48F7-F9B8385AA2F1}"/>
                </a:ext>
              </a:extLst>
            </p:cNvPr>
            <p:cNvSpPr txBox="1"/>
            <p:nvPr/>
          </p:nvSpPr>
          <p:spPr>
            <a:xfrm>
              <a:off x="1606231" y="2460016"/>
              <a:ext cx="1757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Updated belief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7E4817D-733D-7184-22A0-BC2C86AB2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5587" y="2768246"/>
              <a:ext cx="1574800" cy="4953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6610B2F-1371-44B6-E528-F840BD384DBB}"/>
              </a:ext>
            </a:extLst>
          </p:cNvPr>
          <p:cNvGrpSpPr/>
          <p:nvPr/>
        </p:nvGrpSpPr>
        <p:grpSpPr>
          <a:xfrm>
            <a:off x="203620" y="3612556"/>
            <a:ext cx="2403655" cy="3113112"/>
            <a:chOff x="203620" y="3612556"/>
            <a:chExt cx="2403655" cy="3113112"/>
          </a:xfrm>
        </p:grpSpPr>
        <p:sp>
          <p:nvSpPr>
            <p:cNvPr id="19" name="Smiley Face 18">
              <a:extLst>
                <a:ext uri="{FF2B5EF4-FFF2-40B4-BE49-F238E27FC236}">
                  <a16:creationId xmlns:a16="http://schemas.microsoft.com/office/drawing/2014/main" id="{8E11ED6A-EC63-87A6-E8F7-52E969539C60}"/>
                </a:ext>
              </a:extLst>
            </p:cNvPr>
            <p:cNvSpPr/>
            <p:nvPr/>
          </p:nvSpPr>
          <p:spPr>
            <a:xfrm>
              <a:off x="854324" y="5081060"/>
              <a:ext cx="1172185" cy="1112923"/>
            </a:xfrm>
            <a:prstGeom prst="smileyFace">
              <a:avLst/>
            </a:prstGeom>
            <a:solidFill>
              <a:srgbClr val="FBE5D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loud Callout 20">
              <a:extLst>
                <a:ext uri="{FF2B5EF4-FFF2-40B4-BE49-F238E27FC236}">
                  <a16:creationId xmlns:a16="http://schemas.microsoft.com/office/drawing/2014/main" id="{EC686804-89E6-6EC4-09E4-303CC6F994DD}"/>
                </a:ext>
              </a:extLst>
            </p:cNvPr>
            <p:cNvSpPr/>
            <p:nvPr/>
          </p:nvSpPr>
          <p:spPr>
            <a:xfrm>
              <a:off x="203620" y="3612556"/>
              <a:ext cx="2403655" cy="1252095"/>
            </a:xfrm>
            <a:prstGeom prst="cloudCallout">
              <a:avLst>
                <a:gd name="adj1" fmla="val -8138"/>
                <a:gd name="adj2" fmla="val 70891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6D634C5-40A6-E9E0-3FC7-FA6F7D4DE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962" y="4028037"/>
              <a:ext cx="1865180" cy="34334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57CA6E9-1A2A-803C-F3F0-09D329174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947" y="6255768"/>
              <a:ext cx="1879600" cy="4699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9492935-478A-F215-9418-87F7F4C48450}"/>
              </a:ext>
            </a:extLst>
          </p:cNvPr>
          <p:cNvGrpSpPr/>
          <p:nvPr/>
        </p:nvGrpSpPr>
        <p:grpSpPr>
          <a:xfrm>
            <a:off x="2765593" y="3579602"/>
            <a:ext cx="2403655" cy="3152244"/>
            <a:chOff x="2765593" y="3579602"/>
            <a:chExt cx="2403655" cy="3152244"/>
          </a:xfrm>
        </p:grpSpPr>
        <p:sp>
          <p:nvSpPr>
            <p:cNvPr id="23" name="Smiley Face 22">
              <a:extLst>
                <a:ext uri="{FF2B5EF4-FFF2-40B4-BE49-F238E27FC236}">
                  <a16:creationId xmlns:a16="http://schemas.microsoft.com/office/drawing/2014/main" id="{536EDBA7-BF0C-E8AD-A30F-6619A7541E8E}"/>
                </a:ext>
              </a:extLst>
            </p:cNvPr>
            <p:cNvSpPr/>
            <p:nvPr/>
          </p:nvSpPr>
          <p:spPr>
            <a:xfrm>
              <a:off x="3416297" y="5048106"/>
              <a:ext cx="1172185" cy="1112923"/>
            </a:xfrm>
            <a:prstGeom prst="smileyFace">
              <a:avLst/>
            </a:prstGeom>
            <a:solidFill>
              <a:srgbClr val="FBE5D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loud Callout 23">
              <a:extLst>
                <a:ext uri="{FF2B5EF4-FFF2-40B4-BE49-F238E27FC236}">
                  <a16:creationId xmlns:a16="http://schemas.microsoft.com/office/drawing/2014/main" id="{54CECEA3-7647-8DA0-20C8-4A9813AB4F2D}"/>
                </a:ext>
              </a:extLst>
            </p:cNvPr>
            <p:cNvSpPr/>
            <p:nvPr/>
          </p:nvSpPr>
          <p:spPr>
            <a:xfrm>
              <a:off x="2765593" y="3579602"/>
              <a:ext cx="2403655" cy="1252095"/>
            </a:xfrm>
            <a:prstGeom prst="cloudCallout">
              <a:avLst>
                <a:gd name="adj1" fmla="val -8138"/>
                <a:gd name="adj2" fmla="val 70891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A726089-A67A-5481-618E-29FEF5D3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7589" y="6261946"/>
              <a:ext cx="609600" cy="46990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FCF632D-8F86-7F9B-2310-C9B80521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00662" y="4013800"/>
              <a:ext cx="1933516" cy="34812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9B0749-074F-7B2B-6FA7-98141ABD798E}"/>
              </a:ext>
            </a:extLst>
          </p:cNvPr>
          <p:cNvGrpSpPr/>
          <p:nvPr/>
        </p:nvGrpSpPr>
        <p:grpSpPr>
          <a:xfrm>
            <a:off x="7811283" y="3546649"/>
            <a:ext cx="2403655" cy="2581427"/>
            <a:chOff x="7811283" y="3546649"/>
            <a:chExt cx="2403655" cy="2581427"/>
          </a:xfrm>
        </p:grpSpPr>
        <p:sp>
          <p:nvSpPr>
            <p:cNvPr id="31" name="Smiley Face 30">
              <a:extLst>
                <a:ext uri="{FF2B5EF4-FFF2-40B4-BE49-F238E27FC236}">
                  <a16:creationId xmlns:a16="http://schemas.microsoft.com/office/drawing/2014/main" id="{F9D75D9C-C400-4A89-847B-CA788BFF5F6B}"/>
                </a:ext>
              </a:extLst>
            </p:cNvPr>
            <p:cNvSpPr/>
            <p:nvPr/>
          </p:nvSpPr>
          <p:spPr>
            <a:xfrm>
              <a:off x="8461987" y="5015153"/>
              <a:ext cx="1172185" cy="1112923"/>
            </a:xfrm>
            <a:prstGeom prst="smileyFace">
              <a:avLst/>
            </a:prstGeom>
            <a:solidFill>
              <a:srgbClr val="FBE5D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loud Callout 31">
              <a:extLst>
                <a:ext uri="{FF2B5EF4-FFF2-40B4-BE49-F238E27FC236}">
                  <a16:creationId xmlns:a16="http://schemas.microsoft.com/office/drawing/2014/main" id="{09929904-46ED-AA4C-A3C6-AFFAB6758AB7}"/>
                </a:ext>
              </a:extLst>
            </p:cNvPr>
            <p:cNvSpPr/>
            <p:nvPr/>
          </p:nvSpPr>
          <p:spPr>
            <a:xfrm>
              <a:off x="7811283" y="3546649"/>
              <a:ext cx="2403655" cy="1252095"/>
            </a:xfrm>
            <a:prstGeom prst="cloudCallout">
              <a:avLst>
                <a:gd name="adj1" fmla="val -8138"/>
                <a:gd name="adj2" fmla="val 70891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D0E70D5-D20E-6C2D-417E-54F84F424015}"/>
              </a:ext>
            </a:extLst>
          </p:cNvPr>
          <p:cNvGrpSpPr/>
          <p:nvPr/>
        </p:nvGrpSpPr>
        <p:grpSpPr>
          <a:xfrm>
            <a:off x="5286381" y="3591959"/>
            <a:ext cx="3086184" cy="3194280"/>
            <a:chOff x="5286381" y="3591959"/>
            <a:chExt cx="3086184" cy="319428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6E4C595-4256-BF8B-3C99-F21A9E6CC803}"/>
                </a:ext>
              </a:extLst>
            </p:cNvPr>
            <p:cNvGrpSpPr/>
            <p:nvPr/>
          </p:nvGrpSpPr>
          <p:grpSpPr>
            <a:xfrm>
              <a:off x="5286381" y="3591959"/>
              <a:ext cx="2403655" cy="3112416"/>
              <a:chOff x="5286381" y="3591959"/>
              <a:chExt cx="2403655" cy="3112416"/>
            </a:xfrm>
          </p:grpSpPr>
          <p:sp>
            <p:nvSpPr>
              <p:cNvPr id="25" name="Smiley Face 24">
                <a:extLst>
                  <a:ext uri="{FF2B5EF4-FFF2-40B4-BE49-F238E27FC236}">
                    <a16:creationId xmlns:a16="http://schemas.microsoft.com/office/drawing/2014/main" id="{66782CF6-577A-769D-EB6B-8D40A9DDF4D1}"/>
                  </a:ext>
                </a:extLst>
              </p:cNvPr>
              <p:cNvSpPr/>
              <p:nvPr/>
            </p:nvSpPr>
            <p:spPr>
              <a:xfrm>
                <a:off x="5937085" y="5060463"/>
                <a:ext cx="1172185" cy="1112923"/>
              </a:xfrm>
              <a:prstGeom prst="smileyFace">
                <a:avLst/>
              </a:prstGeom>
              <a:solidFill>
                <a:srgbClr val="FBE5D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loud Callout 25">
                <a:extLst>
                  <a:ext uri="{FF2B5EF4-FFF2-40B4-BE49-F238E27FC236}">
                    <a16:creationId xmlns:a16="http://schemas.microsoft.com/office/drawing/2014/main" id="{A0BF600B-494B-7838-9C1E-51FF2377825B}"/>
                  </a:ext>
                </a:extLst>
              </p:cNvPr>
              <p:cNvSpPr/>
              <p:nvPr/>
            </p:nvSpPr>
            <p:spPr>
              <a:xfrm>
                <a:off x="5286381" y="3591959"/>
                <a:ext cx="2403655" cy="1252095"/>
              </a:xfrm>
              <a:prstGeom prst="cloudCallout">
                <a:avLst>
                  <a:gd name="adj1" fmla="val -8138"/>
                  <a:gd name="adj2" fmla="val 7089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4D1155C-DD26-8F8D-CD68-B11C887ED4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79039" y="6234475"/>
                <a:ext cx="609600" cy="46990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E17B775-2285-A074-511D-270B8F3427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01570" y="4032523"/>
                <a:ext cx="1843213" cy="270866"/>
              </a:xfrm>
              <a:prstGeom prst="rect">
                <a:avLst/>
              </a:prstGeom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54607EE-9DF2-2E40-E8F1-4B6E0E0220F0}"/>
                </a:ext>
              </a:extLst>
            </p:cNvPr>
            <p:cNvSpPr txBox="1"/>
            <p:nvPr/>
          </p:nvSpPr>
          <p:spPr>
            <a:xfrm>
              <a:off x="6148412" y="6139908"/>
              <a:ext cx="22241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Bayes’ rule: certainty is immune to updates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A8CF730-4FC1-F0B4-04C5-990C139EF4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1471" y="1259611"/>
            <a:ext cx="1397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0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5D365-8477-48D3-22FE-6CDFC25C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surprising?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45C906-A440-D47C-DCD0-4BE95561A4D5}"/>
              </a:ext>
            </a:extLst>
          </p:cNvPr>
          <p:cNvSpPr txBox="1"/>
          <p:nvPr/>
        </p:nvSpPr>
        <p:spPr>
          <a:xfrm>
            <a:off x="276016" y="1285103"/>
            <a:ext cx="85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NO! Everyone knows that retrodiction depends on your prior belief.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8897E9-E133-A590-F999-3087153043A2}"/>
              </a:ext>
            </a:extLst>
          </p:cNvPr>
          <p:cNvSpPr txBox="1"/>
          <p:nvPr/>
        </p:nvSpPr>
        <p:spPr>
          <a:xfrm>
            <a:off x="263659" y="1886743"/>
            <a:ext cx="61514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Still…</a:t>
            </a:r>
          </a:p>
          <a:p>
            <a:r>
              <a:rPr lang="en-US" sz="2400" dirty="0"/>
              <a:t>The belief on the system of interest is the same.</a:t>
            </a:r>
          </a:p>
          <a:p>
            <a:r>
              <a:rPr lang="en-US" sz="2400" dirty="0"/>
              <a:t>It’s the belief on the preparation that changes.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6C3241-DBA7-D719-AAF7-064EB0992959}"/>
              </a:ext>
            </a:extLst>
          </p:cNvPr>
          <p:cNvSpPr txBox="1"/>
          <p:nvPr/>
        </p:nvSpPr>
        <p:spPr>
          <a:xfrm>
            <a:off x="276016" y="3195478"/>
            <a:ext cx="8591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we have seen is a </a:t>
            </a:r>
            <a:r>
              <a:rPr lang="en-US" sz="2400" dirty="0">
                <a:solidFill>
                  <a:srgbClr val="FF0000"/>
                </a:solidFill>
              </a:rPr>
              <a:t>feature of quantum inference</a:t>
            </a:r>
            <a:r>
              <a:rPr lang="en-US" sz="2400" dirty="0"/>
              <a:t>, due to the existence of different equivalent preparations.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B06BF3-C796-40FB-F642-65F64D5403B0}"/>
              </a:ext>
            </a:extLst>
          </p:cNvPr>
          <p:cNvGrpSpPr/>
          <p:nvPr/>
        </p:nvGrpSpPr>
        <p:grpSpPr>
          <a:xfrm>
            <a:off x="3465918" y="3863364"/>
            <a:ext cx="1960558" cy="660913"/>
            <a:chOff x="3465918" y="3863364"/>
            <a:chExt cx="1960558" cy="6609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D67B71-4254-8401-9031-66A13C69BDBF}"/>
                </a:ext>
              </a:extLst>
            </p:cNvPr>
            <p:cNvSpPr txBox="1"/>
            <p:nvPr/>
          </p:nvSpPr>
          <p:spPr>
            <a:xfrm>
              <a:off x="3465918" y="4062612"/>
              <a:ext cx="1960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for prediction</a:t>
              </a:r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2A130A50-8522-F0D7-35EC-3480551C6A63}"/>
                </a:ext>
              </a:extLst>
            </p:cNvPr>
            <p:cNvSpPr/>
            <p:nvPr/>
          </p:nvSpPr>
          <p:spPr>
            <a:xfrm rot="16200000">
              <a:off x="4158271" y="3171012"/>
              <a:ext cx="461665" cy="184637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A1CBF27-3A50-974E-EFB2-C678D7E35033}"/>
              </a:ext>
            </a:extLst>
          </p:cNvPr>
          <p:cNvSpPr txBox="1"/>
          <p:nvPr/>
        </p:nvSpPr>
        <p:spPr>
          <a:xfrm>
            <a:off x="276016" y="4875020"/>
            <a:ext cx="8591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particular, members of the Church of the Larger Hilbert Space should never update their belief, because it is a state of maximal knowledge (pure state).</a:t>
            </a:r>
          </a:p>
        </p:txBody>
      </p:sp>
    </p:spTree>
    <p:extLst>
      <p:ext uri="{BB962C8B-B14F-4D97-AF65-F5344CB8AC3E}">
        <p14:creationId xmlns:p14="http://schemas.microsoft.com/office/powerpoint/2010/main" val="155640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E0E9B-4EEB-E5F3-C981-E93246DC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analog in classical information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2AF16F-89F1-A3DF-DC91-3C3DE8FB7184}"/>
              </a:ext>
            </a:extLst>
          </p:cNvPr>
          <p:cNvGrpSpPr/>
          <p:nvPr/>
        </p:nvGrpSpPr>
        <p:grpSpPr>
          <a:xfrm>
            <a:off x="2730861" y="1952364"/>
            <a:ext cx="1667132" cy="0"/>
            <a:chOff x="2174790" y="2113004"/>
            <a:chExt cx="1667132" cy="0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683095D-BB78-ADD2-0F61-FAF2417EB874}"/>
                </a:ext>
              </a:extLst>
            </p:cNvPr>
            <p:cNvCxnSpPr>
              <a:cxnSpLocks/>
            </p:cNvCxnSpPr>
            <p:nvPr/>
          </p:nvCxnSpPr>
          <p:spPr>
            <a:xfrm>
              <a:off x="3053149" y="2113004"/>
              <a:ext cx="788773" cy="0"/>
            </a:xfrm>
            <a:prstGeom prst="straightConnector1">
              <a:avLst/>
            </a:prstGeom>
            <a:ln w="571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8C3C8A5-B06D-62A4-9FF5-6C3CB72775EE}"/>
                </a:ext>
              </a:extLst>
            </p:cNvPr>
            <p:cNvCxnSpPr/>
            <p:nvPr/>
          </p:nvCxnSpPr>
          <p:spPr>
            <a:xfrm>
              <a:off x="2174790" y="2113004"/>
              <a:ext cx="1272746" cy="0"/>
            </a:xfrm>
            <a:prstGeom prst="straightConnector1">
              <a:avLst/>
            </a:prstGeom>
            <a:ln w="571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ube 5">
            <a:extLst>
              <a:ext uri="{FF2B5EF4-FFF2-40B4-BE49-F238E27FC236}">
                <a16:creationId xmlns:a16="http://schemas.microsoft.com/office/drawing/2014/main" id="{CBA83480-C778-2594-8C3B-3C7F840CB387}"/>
              </a:ext>
            </a:extLst>
          </p:cNvPr>
          <p:cNvSpPr/>
          <p:nvPr/>
        </p:nvSpPr>
        <p:spPr>
          <a:xfrm>
            <a:off x="4151888" y="1223316"/>
            <a:ext cx="1495167" cy="1210963"/>
          </a:xfrm>
          <a:prstGeom prst="cub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832CDF-0635-9656-20E1-160F134A5292}"/>
              </a:ext>
            </a:extLst>
          </p:cNvPr>
          <p:cNvSpPr/>
          <p:nvPr/>
        </p:nvSpPr>
        <p:spPr>
          <a:xfrm>
            <a:off x="4275454" y="1680517"/>
            <a:ext cx="963827" cy="5684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B=b</a:t>
            </a:r>
            <a:r>
              <a:rPr lang="en-US" sz="2800" baseline="-250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58F22D-7246-71E3-67E2-8E2304340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635" y="1729772"/>
            <a:ext cx="812800" cy="469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71DD8B-EC32-4036-491D-8ADBF04BA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206" y="1362940"/>
            <a:ext cx="1168400" cy="4699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5DB02CA-ED47-0030-487F-0B33C91E7BB1}"/>
              </a:ext>
            </a:extLst>
          </p:cNvPr>
          <p:cNvGrpSpPr/>
          <p:nvPr/>
        </p:nvGrpSpPr>
        <p:grpSpPr>
          <a:xfrm>
            <a:off x="732862" y="2343509"/>
            <a:ext cx="4297038" cy="1008591"/>
            <a:chOff x="732862" y="2343509"/>
            <a:chExt cx="4297038" cy="1008591"/>
          </a:xfrm>
        </p:grpSpPr>
        <p:sp>
          <p:nvSpPr>
            <p:cNvPr id="8" name="Curved Down Arrow 7">
              <a:extLst>
                <a:ext uri="{FF2B5EF4-FFF2-40B4-BE49-F238E27FC236}">
                  <a16:creationId xmlns:a16="http://schemas.microsoft.com/office/drawing/2014/main" id="{01104915-EAB9-A507-60E1-102F5EF3B2B0}"/>
                </a:ext>
              </a:extLst>
            </p:cNvPr>
            <p:cNvSpPr/>
            <p:nvPr/>
          </p:nvSpPr>
          <p:spPr>
            <a:xfrm rot="9395621">
              <a:off x="2700421" y="2595012"/>
              <a:ext cx="2329479" cy="757088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776EA9-6354-C5A7-6F05-CD2E0980B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862" y="2343509"/>
              <a:ext cx="3014346" cy="61272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DC9B76-FC0F-E96D-6E1D-08EDDA80887E}"/>
              </a:ext>
            </a:extLst>
          </p:cNvPr>
          <p:cNvGrpSpPr/>
          <p:nvPr/>
        </p:nvGrpSpPr>
        <p:grpSpPr>
          <a:xfrm>
            <a:off x="1922407" y="3422594"/>
            <a:ext cx="5442259" cy="1992321"/>
            <a:chOff x="1922407" y="3422594"/>
            <a:chExt cx="5442259" cy="1992321"/>
          </a:xfrm>
        </p:grpSpPr>
        <p:sp>
          <p:nvSpPr>
            <p:cNvPr id="28" name="&quot;No&quot; Symbol 27">
              <a:extLst>
                <a:ext uri="{FF2B5EF4-FFF2-40B4-BE49-F238E27FC236}">
                  <a16:creationId xmlns:a16="http://schemas.microsoft.com/office/drawing/2014/main" id="{FECFA93B-4AA8-253A-590A-0C76445C5C78}"/>
                </a:ext>
              </a:extLst>
            </p:cNvPr>
            <p:cNvSpPr/>
            <p:nvPr/>
          </p:nvSpPr>
          <p:spPr>
            <a:xfrm>
              <a:off x="6610683" y="4771957"/>
              <a:ext cx="642958" cy="642958"/>
            </a:xfrm>
            <a:prstGeom prst="noSmoking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0590E19-4F32-CCE5-5C35-9362B69F2AB7}"/>
                </a:ext>
              </a:extLst>
            </p:cNvPr>
            <p:cNvGrpSpPr/>
            <p:nvPr/>
          </p:nvGrpSpPr>
          <p:grpSpPr>
            <a:xfrm>
              <a:off x="1922407" y="3422594"/>
              <a:ext cx="5442259" cy="1684413"/>
              <a:chOff x="1922407" y="3422594"/>
              <a:chExt cx="5442259" cy="168441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7F80F42-4631-0E17-69A9-3493EE5ACE80}"/>
                  </a:ext>
                </a:extLst>
              </p:cNvPr>
              <p:cNvGrpSpPr/>
              <p:nvPr/>
            </p:nvGrpSpPr>
            <p:grpSpPr>
              <a:xfrm>
                <a:off x="4448472" y="4151642"/>
                <a:ext cx="1667132" cy="0"/>
                <a:chOff x="2174790" y="2113004"/>
                <a:chExt cx="1667132" cy="0"/>
              </a:xfrm>
            </p:grpSpPr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0709AB25-3ACD-4BFE-0A65-F49151EB7A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53149" y="2113004"/>
                  <a:ext cx="788773" cy="0"/>
                </a:xfrm>
                <a:prstGeom prst="straightConnector1">
                  <a:avLst/>
                </a:prstGeom>
                <a:ln w="57150">
                  <a:solidFill>
                    <a:srgbClr val="4472C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98599F7E-908E-6FB8-B273-AA8023F3776C}"/>
                    </a:ext>
                  </a:extLst>
                </p:cNvPr>
                <p:cNvCxnSpPr/>
                <p:nvPr/>
              </p:nvCxnSpPr>
              <p:spPr>
                <a:xfrm>
                  <a:off x="2174790" y="2113004"/>
                  <a:ext cx="1272746" cy="0"/>
                </a:xfrm>
                <a:prstGeom prst="straightConnector1">
                  <a:avLst/>
                </a:prstGeom>
                <a:ln w="57150">
                  <a:solidFill>
                    <a:srgbClr val="4472C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Cube 17">
                <a:extLst>
                  <a:ext uri="{FF2B5EF4-FFF2-40B4-BE49-F238E27FC236}">
                    <a16:creationId xmlns:a16="http://schemas.microsoft.com/office/drawing/2014/main" id="{8619E8EA-B593-F8C4-B2CB-ED8B0369F200}"/>
                  </a:ext>
                </a:extLst>
              </p:cNvPr>
              <p:cNvSpPr/>
              <p:nvPr/>
            </p:nvSpPr>
            <p:spPr>
              <a:xfrm>
                <a:off x="5869499" y="3422594"/>
                <a:ext cx="1495167" cy="1210963"/>
              </a:xfrm>
              <a:prstGeom prst="cub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CF83472-6F28-79B0-492F-1E2F2E36B588}"/>
                  </a:ext>
                </a:extLst>
              </p:cNvPr>
              <p:cNvSpPr/>
              <p:nvPr/>
            </p:nvSpPr>
            <p:spPr>
              <a:xfrm>
                <a:off x="5993065" y="3879795"/>
                <a:ext cx="963827" cy="56841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B=b</a:t>
                </a:r>
                <a:r>
                  <a:rPr lang="en-US" sz="2800" baseline="-25000" dirty="0">
                    <a:solidFill>
                      <a:srgbClr val="FF0000"/>
                    </a:solidFill>
                  </a:rPr>
                  <a:t>0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6622BFB-FDC5-C354-64AC-3E6B41C5D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2817" y="3562218"/>
                <a:ext cx="1168400" cy="469900"/>
              </a:xfrm>
              <a:prstGeom prst="rect">
                <a:avLst/>
              </a:prstGeom>
            </p:spPr>
          </p:pic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48B07880-82BB-F9FE-479C-7BDC18C7FB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4546" y="5090758"/>
                <a:ext cx="2001776" cy="16249"/>
              </a:xfrm>
              <a:prstGeom prst="straightConnector1">
                <a:avLst/>
              </a:prstGeom>
              <a:ln w="57150">
                <a:solidFill>
                  <a:srgbClr val="4472C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247E87B-567B-2A4A-ADAC-24E7850F5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8311" y="4330272"/>
                <a:ext cx="1244600" cy="46990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B920106-104E-B4FD-954A-E47E20ED12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22407" y="4336822"/>
                <a:ext cx="812800" cy="469900"/>
              </a:xfrm>
              <a:prstGeom prst="rect">
                <a:avLst/>
              </a:prstGeom>
            </p:spPr>
          </p:pic>
          <p:sp>
            <p:nvSpPr>
              <p:cNvPr id="32" name="Right Arrow 31">
                <a:extLst>
                  <a:ext uri="{FF2B5EF4-FFF2-40B4-BE49-F238E27FC236}">
                    <a16:creationId xmlns:a16="http://schemas.microsoft.com/office/drawing/2014/main" id="{60A22027-513A-8189-D94E-614136F04E17}"/>
                  </a:ext>
                </a:extLst>
              </p:cNvPr>
              <p:cNvSpPr/>
              <p:nvPr/>
            </p:nvSpPr>
            <p:spPr>
              <a:xfrm>
                <a:off x="2832718" y="4444611"/>
                <a:ext cx="602465" cy="32734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AC55618-3E51-4AB8-A61C-D59CC5DB2796}"/>
              </a:ext>
            </a:extLst>
          </p:cNvPr>
          <p:cNvGrpSpPr/>
          <p:nvPr/>
        </p:nvGrpSpPr>
        <p:grpSpPr>
          <a:xfrm>
            <a:off x="1417777" y="5407959"/>
            <a:ext cx="2249226" cy="1129109"/>
            <a:chOff x="1417777" y="5407959"/>
            <a:chExt cx="2249226" cy="112910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AEE75C3-6040-3A86-C2E2-C08068A54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17777" y="5407959"/>
              <a:ext cx="389918" cy="61272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0AB78D8-A8CD-6425-4532-DB11BFC64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01703" y="6067168"/>
              <a:ext cx="1765300" cy="4699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8350D5-A3B4-7E52-1F54-28AC022263D0}"/>
              </a:ext>
            </a:extLst>
          </p:cNvPr>
          <p:cNvGrpSpPr/>
          <p:nvPr/>
        </p:nvGrpSpPr>
        <p:grpSpPr>
          <a:xfrm>
            <a:off x="1890359" y="5285588"/>
            <a:ext cx="4917393" cy="1160415"/>
            <a:chOff x="1890359" y="5285588"/>
            <a:chExt cx="4917393" cy="116041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A8B4581-32CD-7184-CFDC-A1EF2E2DA94E}"/>
                </a:ext>
              </a:extLst>
            </p:cNvPr>
            <p:cNvGrpSpPr/>
            <p:nvPr/>
          </p:nvGrpSpPr>
          <p:grpSpPr>
            <a:xfrm>
              <a:off x="1890359" y="5285588"/>
              <a:ext cx="4917393" cy="1160415"/>
              <a:chOff x="1890359" y="5285588"/>
              <a:chExt cx="4917393" cy="1160415"/>
            </a:xfrm>
          </p:grpSpPr>
          <p:sp>
            <p:nvSpPr>
              <p:cNvPr id="20" name="Curved Down Arrow 19">
                <a:extLst>
                  <a:ext uri="{FF2B5EF4-FFF2-40B4-BE49-F238E27FC236}">
                    <a16:creationId xmlns:a16="http://schemas.microsoft.com/office/drawing/2014/main" id="{0A466D6F-766C-FEE2-A618-D6733B636303}"/>
                  </a:ext>
                </a:extLst>
              </p:cNvPr>
              <p:cNvSpPr/>
              <p:nvPr/>
            </p:nvSpPr>
            <p:spPr>
              <a:xfrm rot="9395621">
                <a:off x="4478273" y="5688915"/>
                <a:ext cx="2329479" cy="757088"/>
              </a:xfrm>
              <a:prstGeom prst="curved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4A3B100-D749-5BA2-68CB-BEA6327BF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90359" y="5285588"/>
                <a:ext cx="3961805" cy="692939"/>
              </a:xfrm>
              <a:prstGeom prst="rect">
                <a:avLst/>
              </a:prstGeom>
            </p:spPr>
          </p:pic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8CB1C26-4B9A-924C-ECD3-FAE22F72B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96534" y="5643236"/>
              <a:ext cx="88900" cy="15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92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54C4-6E2A-0A63-FE90-4836AED3E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While we are here:</a:t>
            </a:r>
            <a:br>
              <a:rPr lang="en-US" dirty="0"/>
            </a:br>
            <a:r>
              <a:rPr lang="en-US" dirty="0"/>
              <a:t>Retrodiction as a linear map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07B356-9954-3358-CA27-FAE0A0797656}"/>
              </a:ext>
            </a:extLst>
          </p:cNvPr>
          <p:cNvGrpSpPr/>
          <p:nvPr/>
        </p:nvGrpSpPr>
        <p:grpSpPr>
          <a:xfrm>
            <a:off x="2730861" y="2310713"/>
            <a:ext cx="1667132" cy="0"/>
            <a:chOff x="2174790" y="2113004"/>
            <a:chExt cx="1667132" cy="0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59F0E8-5F67-A452-D8F1-9A32ACB7E7C8}"/>
                </a:ext>
              </a:extLst>
            </p:cNvPr>
            <p:cNvCxnSpPr>
              <a:cxnSpLocks/>
            </p:cNvCxnSpPr>
            <p:nvPr/>
          </p:nvCxnSpPr>
          <p:spPr>
            <a:xfrm>
              <a:off x="3053149" y="2113004"/>
              <a:ext cx="788773" cy="0"/>
            </a:xfrm>
            <a:prstGeom prst="straightConnector1">
              <a:avLst/>
            </a:prstGeom>
            <a:ln w="571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0BAFE04-10AC-D591-953C-49555DBD8819}"/>
                </a:ext>
              </a:extLst>
            </p:cNvPr>
            <p:cNvCxnSpPr/>
            <p:nvPr/>
          </p:nvCxnSpPr>
          <p:spPr>
            <a:xfrm>
              <a:off x="2174790" y="2113004"/>
              <a:ext cx="1272746" cy="0"/>
            </a:xfrm>
            <a:prstGeom prst="straightConnector1">
              <a:avLst/>
            </a:prstGeom>
            <a:ln w="57150">
              <a:solidFill>
                <a:srgbClr val="4472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ube 5">
            <a:extLst>
              <a:ext uri="{FF2B5EF4-FFF2-40B4-BE49-F238E27FC236}">
                <a16:creationId xmlns:a16="http://schemas.microsoft.com/office/drawing/2014/main" id="{E2E89C6B-A5AE-3DA8-3367-A53D7F150886}"/>
              </a:ext>
            </a:extLst>
          </p:cNvPr>
          <p:cNvSpPr/>
          <p:nvPr/>
        </p:nvSpPr>
        <p:spPr>
          <a:xfrm>
            <a:off x="4151888" y="1581665"/>
            <a:ext cx="1495167" cy="1210963"/>
          </a:xfrm>
          <a:prstGeom prst="cub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AF6EB4-A3EA-4F09-4CF1-A00DF52D9888}"/>
              </a:ext>
            </a:extLst>
          </p:cNvPr>
          <p:cNvSpPr/>
          <p:nvPr/>
        </p:nvSpPr>
        <p:spPr>
          <a:xfrm>
            <a:off x="4275454" y="2038866"/>
            <a:ext cx="963827" cy="5684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B=b</a:t>
            </a:r>
            <a:r>
              <a:rPr lang="en-US" sz="2800" baseline="-250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5134A2-A97E-3611-C4D8-BB5445649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635" y="2088121"/>
            <a:ext cx="812800" cy="46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D26ACC-3F44-EDE8-2109-3D96297D4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206" y="1721289"/>
            <a:ext cx="1168400" cy="4699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B097A7F-F213-AB33-C536-5DBB500ADCC5}"/>
              </a:ext>
            </a:extLst>
          </p:cNvPr>
          <p:cNvSpPr/>
          <p:nvPr/>
        </p:nvSpPr>
        <p:spPr>
          <a:xfrm>
            <a:off x="4275454" y="2038866"/>
            <a:ext cx="963827" cy="5684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r(b)</a:t>
            </a:r>
            <a:endParaRPr lang="en-US" sz="2800" baseline="-25000" dirty="0">
              <a:solidFill>
                <a:schemeClr val="accent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3C95BD-1B1E-3187-14C4-A93B46708334}"/>
              </a:ext>
            </a:extLst>
          </p:cNvPr>
          <p:cNvGrpSpPr/>
          <p:nvPr/>
        </p:nvGrpSpPr>
        <p:grpSpPr>
          <a:xfrm>
            <a:off x="732862" y="2701858"/>
            <a:ext cx="4297038" cy="1008591"/>
            <a:chOff x="732862" y="2343509"/>
            <a:chExt cx="4297038" cy="1008591"/>
          </a:xfrm>
        </p:grpSpPr>
        <p:sp>
          <p:nvSpPr>
            <p:cNvPr id="11" name="Curved Down Arrow 10">
              <a:extLst>
                <a:ext uri="{FF2B5EF4-FFF2-40B4-BE49-F238E27FC236}">
                  <a16:creationId xmlns:a16="http://schemas.microsoft.com/office/drawing/2014/main" id="{10BC8780-AFD7-15FA-9192-2F3285AF113B}"/>
                </a:ext>
              </a:extLst>
            </p:cNvPr>
            <p:cNvSpPr/>
            <p:nvPr/>
          </p:nvSpPr>
          <p:spPr>
            <a:xfrm rot="9395621">
              <a:off x="2700421" y="2595012"/>
              <a:ext cx="2329479" cy="757088"/>
            </a:xfrm>
            <a:prstGeom prst="curved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D8B2D3-E5A3-4732-AF6B-A1CCD45F4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862" y="2343509"/>
              <a:ext cx="3014346" cy="61272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97F521E-A1C8-5A27-7F34-DC5C046075B7}"/>
              </a:ext>
            </a:extLst>
          </p:cNvPr>
          <p:cNvGrpSpPr/>
          <p:nvPr/>
        </p:nvGrpSpPr>
        <p:grpSpPr>
          <a:xfrm>
            <a:off x="2656719" y="4963167"/>
            <a:ext cx="6054795" cy="1830529"/>
            <a:chOff x="2656719" y="4604818"/>
            <a:chExt cx="6054795" cy="183052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20F34C-7FAE-E385-5868-39B554B9B41A}"/>
                </a:ext>
              </a:extLst>
            </p:cNvPr>
            <p:cNvSpPr txBox="1"/>
            <p:nvPr/>
          </p:nvSpPr>
          <p:spPr>
            <a:xfrm>
              <a:off x="6394199" y="4604818"/>
              <a:ext cx="2317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Stochastic vector: evidence (hard or soft)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0B95BD-12E8-6929-B843-15EA00F725C2}"/>
                </a:ext>
              </a:extLst>
            </p:cNvPr>
            <p:cNvSpPr txBox="1"/>
            <p:nvPr/>
          </p:nvSpPr>
          <p:spPr>
            <a:xfrm>
              <a:off x="2656719" y="4613017"/>
              <a:ext cx="1851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Stochastic vector: updated belief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0F306ED-DA0F-DF47-3B03-54B0B18F5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42740" y="4694883"/>
              <a:ext cx="1765300" cy="4826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BBD6AA-9252-F7E3-B218-DB256D81A0C2}"/>
                </a:ext>
              </a:extLst>
            </p:cNvPr>
            <p:cNvSpPr txBox="1"/>
            <p:nvPr/>
          </p:nvSpPr>
          <p:spPr>
            <a:xfrm>
              <a:off x="4721325" y="5235018"/>
              <a:ext cx="18514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Stochastic matrix: </a:t>
              </a:r>
              <a:r>
                <a:rPr lang="en-US" dirty="0">
                  <a:solidFill>
                    <a:srgbClr val="BE287D"/>
                  </a:solidFill>
                </a:rPr>
                <a:t>retrodictive map (depends on the prior belief)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F78420-5D3C-26E3-9101-A20F32199F9A}"/>
              </a:ext>
            </a:extLst>
          </p:cNvPr>
          <p:cNvGrpSpPr/>
          <p:nvPr/>
        </p:nvGrpSpPr>
        <p:grpSpPr>
          <a:xfrm>
            <a:off x="3631669" y="2279960"/>
            <a:ext cx="4145153" cy="2564912"/>
            <a:chOff x="3631669" y="1921611"/>
            <a:chExt cx="4145153" cy="256491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6D0D4B-122B-C46B-4CEB-71D41B528DF6}"/>
                </a:ext>
              </a:extLst>
            </p:cNvPr>
            <p:cNvGrpSpPr/>
            <p:nvPr/>
          </p:nvGrpSpPr>
          <p:grpSpPr>
            <a:xfrm>
              <a:off x="5053134" y="1921611"/>
              <a:ext cx="2723688" cy="1874835"/>
              <a:chOff x="5053134" y="1921611"/>
              <a:chExt cx="2723688" cy="1874835"/>
            </a:xfrm>
          </p:grpSpPr>
          <p:sp>
            <p:nvSpPr>
              <p:cNvPr id="15" name="Curved Down Arrow 14">
                <a:extLst>
                  <a:ext uri="{FF2B5EF4-FFF2-40B4-BE49-F238E27FC236}">
                    <a16:creationId xmlns:a16="http://schemas.microsoft.com/office/drawing/2014/main" id="{7734A9E4-66E9-BDBF-A210-22C4C1B6BDDF}"/>
                  </a:ext>
                </a:extLst>
              </p:cNvPr>
              <p:cNvSpPr/>
              <p:nvPr/>
            </p:nvSpPr>
            <p:spPr>
              <a:xfrm rot="5834475">
                <a:off x="4499020" y="2475725"/>
                <a:ext cx="1874835" cy="766607"/>
              </a:xfrm>
              <a:prstGeom prst="curved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4EFE36-553C-3A45-16E2-F99D3C190D9D}"/>
                  </a:ext>
                </a:extLst>
              </p:cNvPr>
              <p:cNvSpPr txBox="1"/>
              <p:nvPr/>
            </p:nvSpPr>
            <p:spPr>
              <a:xfrm>
                <a:off x="5934843" y="3052080"/>
                <a:ext cx="184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“Jeffrey’s update”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F4C00D0-1BC9-A2D1-770F-3E06ABD09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31669" y="3701573"/>
              <a:ext cx="3693292" cy="784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28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A4FB-5853-3D11-BA84-527DF8D2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retrodiction (basic)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337CF5-1C0A-EECA-C2A2-6632628F88D0}"/>
              </a:ext>
            </a:extLst>
          </p:cNvPr>
          <p:cNvCxnSpPr/>
          <p:nvPr/>
        </p:nvCxnSpPr>
        <p:spPr>
          <a:xfrm>
            <a:off x="2730861" y="1952364"/>
            <a:ext cx="1272746" cy="0"/>
          </a:xfrm>
          <a:prstGeom prst="straightConnector1">
            <a:avLst/>
          </a:prstGeom>
          <a:ln w="5715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EE3557F-3236-D402-6B1B-64C713606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049" y="1793614"/>
            <a:ext cx="254000" cy="31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3E2F30-90CD-B690-013F-D3C847CCD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884" y="1438014"/>
            <a:ext cx="266700" cy="35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8C7ACA-C4FC-B668-65F4-098307F4F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482" y="1717414"/>
            <a:ext cx="850900" cy="469900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00E57961-5CBF-47D9-865A-166773C32782}"/>
              </a:ext>
            </a:extLst>
          </p:cNvPr>
          <p:cNvSpPr/>
          <p:nvPr/>
        </p:nvSpPr>
        <p:spPr>
          <a:xfrm>
            <a:off x="5057335" y="1799786"/>
            <a:ext cx="626013" cy="294509"/>
          </a:xfrm>
          <a:custGeom>
            <a:avLst/>
            <a:gdLst>
              <a:gd name="connsiteX0" fmla="*/ 0 w 626013"/>
              <a:gd name="connsiteY0" fmla="*/ 162657 h 294509"/>
              <a:gd name="connsiteX1" fmla="*/ 175847 w 626013"/>
              <a:gd name="connsiteY1" fmla="*/ 879 h 294509"/>
              <a:gd name="connsiteX2" fmla="*/ 379828 w 626013"/>
              <a:gd name="connsiteY2" fmla="*/ 225962 h 294509"/>
              <a:gd name="connsiteX3" fmla="*/ 485336 w 626013"/>
              <a:gd name="connsiteY3" fmla="*/ 289266 h 294509"/>
              <a:gd name="connsiteX4" fmla="*/ 626013 w 626013"/>
              <a:gd name="connsiteY4" fmla="*/ 113420 h 29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013" h="294509">
                <a:moveTo>
                  <a:pt x="0" y="162657"/>
                </a:moveTo>
                <a:cubicBezTo>
                  <a:pt x="56271" y="76492"/>
                  <a:pt x="112542" y="-9672"/>
                  <a:pt x="175847" y="879"/>
                </a:cubicBezTo>
                <a:cubicBezTo>
                  <a:pt x="239152" y="11430"/>
                  <a:pt x="328247" y="177898"/>
                  <a:pt x="379828" y="225962"/>
                </a:cubicBezTo>
                <a:cubicBezTo>
                  <a:pt x="431409" y="274026"/>
                  <a:pt x="444305" y="308023"/>
                  <a:pt x="485336" y="289266"/>
                </a:cubicBezTo>
                <a:cubicBezTo>
                  <a:pt x="526367" y="270509"/>
                  <a:pt x="576190" y="191964"/>
                  <a:pt x="626013" y="11342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15C88E-01F2-1061-666D-C8943C77E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301" y="1845440"/>
            <a:ext cx="228600" cy="203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A95F98-6041-3F67-51AD-9F440063F68C}"/>
              </a:ext>
            </a:extLst>
          </p:cNvPr>
          <p:cNvSpPr txBox="1"/>
          <p:nvPr/>
        </p:nvSpPr>
        <p:spPr>
          <a:xfrm>
            <a:off x="6070382" y="1529771"/>
            <a:ext cx="17936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Evidence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Example: outcome of measurement</a:t>
            </a:r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FE12CAD6-85F3-2125-F1B4-A036303468C2}"/>
              </a:ext>
            </a:extLst>
          </p:cNvPr>
          <p:cNvSpPr/>
          <p:nvPr/>
        </p:nvSpPr>
        <p:spPr>
          <a:xfrm rot="9613892">
            <a:off x="3327166" y="2603607"/>
            <a:ext cx="2565562" cy="735478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1BDA6E-24BE-0955-86A6-91B856B4F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7049" y="2323681"/>
            <a:ext cx="927100" cy="584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30A04B-BD11-C546-B2CD-DF370B347E50}"/>
              </a:ext>
            </a:extLst>
          </p:cNvPr>
          <p:cNvSpPr txBox="1"/>
          <p:nvPr/>
        </p:nvSpPr>
        <p:spPr>
          <a:xfrm>
            <a:off x="703384" y="2431115"/>
            <a:ext cx="157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Updated belief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EE970D-5371-E0A2-0D85-D1A22AF0DF09}"/>
              </a:ext>
            </a:extLst>
          </p:cNvPr>
          <p:cNvSpPr txBox="1"/>
          <p:nvPr/>
        </p:nvSpPr>
        <p:spPr>
          <a:xfrm>
            <a:off x="1066409" y="1762373"/>
            <a:ext cx="121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Prior belief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D429AF-7411-994A-4549-01EA4D7EA20C}"/>
              </a:ext>
            </a:extLst>
          </p:cNvPr>
          <p:cNvGrpSpPr/>
          <p:nvPr/>
        </p:nvGrpSpPr>
        <p:grpSpPr>
          <a:xfrm>
            <a:off x="1153668" y="3840915"/>
            <a:ext cx="7361682" cy="1002467"/>
            <a:chOff x="1153668" y="3840915"/>
            <a:chExt cx="7361682" cy="10024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EBC1053-152B-9728-BF62-E8C75FF38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53668" y="3840915"/>
              <a:ext cx="5233065" cy="100246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A5A6D0-2C04-C41E-1FD1-CF3E4394CBAA}"/>
                </a:ext>
              </a:extLst>
            </p:cNvPr>
            <p:cNvSpPr txBox="1"/>
            <p:nvPr/>
          </p:nvSpPr>
          <p:spPr>
            <a:xfrm>
              <a:off x="6599505" y="4145614"/>
              <a:ext cx="1915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Petz recovery map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DD37EC-25CC-1BB2-48D0-58B0E7D429FB}"/>
              </a:ext>
            </a:extLst>
          </p:cNvPr>
          <p:cNvGrpSpPr/>
          <p:nvPr/>
        </p:nvGrpSpPr>
        <p:grpSpPr>
          <a:xfrm>
            <a:off x="2840599" y="4522763"/>
            <a:ext cx="3363475" cy="1802771"/>
            <a:chOff x="2840599" y="4522763"/>
            <a:chExt cx="3363475" cy="180277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DFCC2AA-81F3-343B-6527-E94AE5A90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40599" y="5531112"/>
              <a:ext cx="2909440" cy="794422"/>
            </a:xfrm>
            <a:prstGeom prst="rect">
              <a:avLst/>
            </a:prstGeom>
          </p:spPr>
        </p:pic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E1645C-F9DA-3CD5-A18F-DB3E3909A607}"/>
                </a:ext>
              </a:extLst>
            </p:cNvPr>
            <p:cNvSpPr/>
            <p:nvPr/>
          </p:nvSpPr>
          <p:spPr>
            <a:xfrm>
              <a:off x="2869809" y="4522763"/>
              <a:ext cx="1596683" cy="1104314"/>
            </a:xfrm>
            <a:custGeom>
              <a:avLst/>
              <a:gdLst>
                <a:gd name="connsiteX0" fmla="*/ 1596683 w 1596683"/>
                <a:gd name="connsiteY0" fmla="*/ 1104314 h 1104314"/>
                <a:gd name="connsiteX1" fmla="*/ 274320 w 1596683"/>
                <a:gd name="connsiteY1" fmla="*/ 710419 h 1104314"/>
                <a:gd name="connsiteX2" fmla="*/ 0 w 1596683"/>
                <a:gd name="connsiteY2" fmla="*/ 0 h 110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6683" h="1104314">
                  <a:moveTo>
                    <a:pt x="1596683" y="1104314"/>
                  </a:moveTo>
                  <a:cubicBezTo>
                    <a:pt x="1068558" y="999392"/>
                    <a:pt x="540434" y="894471"/>
                    <a:pt x="274320" y="710419"/>
                  </a:cubicBezTo>
                  <a:cubicBezTo>
                    <a:pt x="8206" y="526367"/>
                    <a:pt x="4103" y="263183"/>
                    <a:pt x="0" y="0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42265D6-8305-06C7-46DE-A1DDAB32F511}"/>
                </a:ext>
              </a:extLst>
            </p:cNvPr>
            <p:cNvSpPr/>
            <p:nvPr/>
          </p:nvSpPr>
          <p:spPr>
            <a:xfrm>
              <a:off x="5444197" y="4888523"/>
              <a:ext cx="720635" cy="1380211"/>
            </a:xfrm>
            <a:custGeom>
              <a:avLst/>
              <a:gdLst>
                <a:gd name="connsiteX0" fmla="*/ 436098 w 720635"/>
                <a:gd name="connsiteY0" fmla="*/ 1259059 h 1380211"/>
                <a:gd name="connsiteX1" fmla="*/ 703385 w 720635"/>
                <a:gd name="connsiteY1" fmla="*/ 1259059 h 1380211"/>
                <a:gd name="connsiteX2" fmla="*/ 0 w 720635"/>
                <a:gd name="connsiteY2" fmla="*/ 0 h 138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0635" h="1380211">
                  <a:moveTo>
                    <a:pt x="436098" y="1259059"/>
                  </a:moveTo>
                  <a:cubicBezTo>
                    <a:pt x="606083" y="1363980"/>
                    <a:pt x="776068" y="1468902"/>
                    <a:pt x="703385" y="1259059"/>
                  </a:cubicBezTo>
                  <a:cubicBezTo>
                    <a:pt x="630702" y="1049216"/>
                    <a:pt x="315351" y="524608"/>
                    <a:pt x="0" y="0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B03C077-652E-2602-104F-B81E5B913BD9}"/>
                </a:ext>
              </a:extLst>
            </p:cNvPr>
            <p:cNvSpPr/>
            <p:nvPr/>
          </p:nvSpPr>
          <p:spPr>
            <a:xfrm>
              <a:off x="5430129" y="4621237"/>
              <a:ext cx="773945" cy="956603"/>
            </a:xfrm>
            <a:custGeom>
              <a:avLst/>
              <a:gdLst>
                <a:gd name="connsiteX0" fmla="*/ 0 w 773945"/>
                <a:gd name="connsiteY0" fmla="*/ 956603 h 956603"/>
                <a:gd name="connsiteX1" fmla="*/ 647114 w 773945"/>
                <a:gd name="connsiteY1" fmla="*/ 527538 h 956603"/>
                <a:gd name="connsiteX2" fmla="*/ 773723 w 773945"/>
                <a:gd name="connsiteY2" fmla="*/ 0 h 9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3945" h="956603">
                  <a:moveTo>
                    <a:pt x="0" y="956603"/>
                  </a:moveTo>
                  <a:cubicBezTo>
                    <a:pt x="259080" y="821787"/>
                    <a:pt x="518160" y="686972"/>
                    <a:pt x="647114" y="527538"/>
                  </a:cubicBezTo>
                  <a:cubicBezTo>
                    <a:pt x="776068" y="368104"/>
                    <a:pt x="774895" y="184052"/>
                    <a:pt x="773723" y="0"/>
                  </a:cubicBez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29A9740-05C4-2F4C-950C-C40BA592C3DE}"/>
              </a:ext>
            </a:extLst>
          </p:cNvPr>
          <p:cNvSpPr txBox="1"/>
          <p:nvPr/>
        </p:nvSpPr>
        <p:spPr>
          <a:xfrm>
            <a:off x="6599505" y="4449487"/>
            <a:ext cx="2128617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retrodictive map (first attempt)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538231-751C-B0E8-09BB-1858C7E796FC}"/>
              </a:ext>
            </a:extLst>
          </p:cNvPr>
          <p:cNvSpPr txBox="1"/>
          <p:nvPr/>
        </p:nvSpPr>
        <p:spPr>
          <a:xfrm>
            <a:off x="3941863" y="1118000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7AD93"/>
                </a:solidFill>
              </a:rPr>
              <a:t>Example:</a:t>
            </a:r>
          </a:p>
          <a:p>
            <a:r>
              <a:rPr lang="en-US" sz="1400" dirty="0">
                <a:solidFill>
                  <a:srgbClr val="47AD93"/>
                </a:solidFill>
              </a:rPr>
              <a:t>Pre-measurement</a:t>
            </a:r>
          </a:p>
        </p:txBody>
      </p:sp>
    </p:spTree>
    <p:extLst>
      <p:ext uri="{BB962C8B-B14F-4D97-AF65-F5344CB8AC3E}">
        <p14:creationId xmlns:p14="http://schemas.microsoft.com/office/powerpoint/2010/main" val="276119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2829</TotalTime>
  <Words>735</Words>
  <Application>Microsoft Macintosh PowerPoint</Application>
  <PresentationFormat>On-screen Show (4:3)</PresentationFormat>
  <Paragraphs>118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PT Sans</vt:lpstr>
      <vt:lpstr>Symbol</vt:lpstr>
      <vt:lpstr>Wingdings</vt:lpstr>
      <vt:lpstr>Office Theme</vt:lpstr>
      <vt:lpstr>On the retrodiction of quantum states</vt:lpstr>
      <vt:lpstr>What is retrodiction</vt:lpstr>
      <vt:lpstr>Seen in probability space</vt:lpstr>
      <vt:lpstr>Equivalent mixtures</vt:lpstr>
      <vt:lpstr>Retrodiction</vt:lpstr>
      <vt:lpstr>Is this surprising?</vt:lpstr>
      <vt:lpstr>No analog in classical information</vt:lpstr>
      <vt:lpstr>While we are here: Retrodiction as a linear map</vt:lpstr>
      <vt:lpstr>Quantum retrodiction (basic)</vt:lpstr>
      <vt:lpstr>Why Petz? (1) A note on quantum Bayes’ rule(s)</vt:lpstr>
      <vt:lpstr>Why Petz? (2) Minimum change derivation</vt:lpstr>
      <vt:lpstr>Adding preparation</vt:lpstr>
      <vt:lpstr>Back to the example</vt:lpstr>
      <vt:lpstr>Equivalent beliefs: a theorem</vt:lpstr>
      <vt:lpstr>“It’s all useless, no measurement can distinguish those situations”</vt:lpstr>
      <vt:lpstr>Summary</vt:lpstr>
      <vt:lpstr>More Bayesian retrodiction in this conference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Scarani, Valerio</dc:creator>
  <cp:lastModifiedBy>Scarani, Valerio</cp:lastModifiedBy>
  <cp:revision>123</cp:revision>
  <dcterms:created xsi:type="dcterms:W3CDTF">2023-08-01T02:14:34Z</dcterms:created>
  <dcterms:modified xsi:type="dcterms:W3CDTF">2025-03-18T01:42:55Z</dcterms:modified>
</cp:coreProperties>
</file>