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slideLayouts/slideLayout5.xml" ContentType="application/vnd.openxmlformats-officedocument.presentationml.slideLayout+xml"/>
  <Override PartName="/ppt/theme/theme5.xml" ContentType="application/vnd.openxmlformats-officedocument.theme+xml"/>
  <Override PartName="/ppt/slideLayouts/slideLayout6.xml" ContentType="application/vnd.openxmlformats-officedocument.presentationml.slideLayout+xml"/>
  <Override PartName="/ppt/theme/theme6.xml" ContentType="application/vnd.openxmlformats-officedocument.theme+xml"/>
  <Override PartName="/ppt/slideLayouts/slideLayout7.xml" ContentType="application/vnd.openxmlformats-officedocument.presentationml.slideLayout+xml"/>
  <Override PartName="/ppt/theme/theme7.xml" ContentType="application/vnd.openxmlformats-officedocument.theme+xml"/>
  <Override PartName="/ppt/slideLayouts/slideLayout8.xml" ContentType="application/vnd.openxmlformats-officedocument.presentationml.slideLayout+xml"/>
  <Override PartName="/ppt/theme/theme8.xml" ContentType="application/vnd.openxmlformats-officedocument.theme+xml"/>
  <Override PartName="/ppt/slideLayouts/slideLayout9.xml" ContentType="application/vnd.openxmlformats-officedocument.presentationml.slideLayout+xml"/>
  <Override PartName="/ppt/theme/theme9.xml" ContentType="application/vnd.openxmlformats-officedocument.theme+xml"/>
  <Override PartName="/ppt/slideLayouts/slideLayout10.xml" ContentType="application/vnd.openxmlformats-officedocument.presentationml.slideLayout+xml"/>
  <Override PartName="/ppt/theme/theme10.xml" ContentType="application/vnd.openxmlformats-officedocument.theme+xml"/>
  <Override PartName="/ppt/slideLayouts/slideLayout11.xml" ContentType="application/vnd.openxmlformats-officedocument.presentationml.slideLayout+xml"/>
  <Override PartName="/ppt/theme/theme11.xml" ContentType="application/vnd.openxmlformats-officedocument.theme+xml"/>
  <Override PartName="/ppt/slideLayouts/slideLayout12.xml" ContentType="application/vnd.openxmlformats-officedocument.presentationml.slideLayout+xml"/>
  <Override PartName="/ppt/theme/theme12.xml" ContentType="application/vnd.openxmlformats-officedocument.theme+xml"/>
  <Override PartName="/ppt/slideLayouts/slideLayout13.xml" ContentType="application/vnd.openxmlformats-officedocument.presentationml.slideLayout+xml"/>
  <Override PartName="/ppt/theme/theme13.xml" ContentType="application/vnd.openxmlformats-officedocument.theme+xml"/>
  <Override PartName="/ppt/slideLayouts/slideLayout14.xml" ContentType="application/vnd.openxmlformats-officedocument.presentationml.slideLayout+xml"/>
  <Override PartName="/ppt/theme/theme14.xml" ContentType="application/vnd.openxmlformats-officedocument.theme+xml"/>
  <Override PartName="/ppt/slideLayouts/slideLayout15.xml" ContentType="application/vnd.openxmlformats-officedocument.presentationml.slideLayout+xml"/>
  <Override PartName="/ppt/theme/theme15.xml" ContentType="application/vnd.openxmlformats-officedocument.theme+xml"/>
  <Override PartName="/ppt/slideLayouts/slideLayout16.xml" ContentType="application/vnd.openxmlformats-officedocument.presentationml.slideLayout+xml"/>
  <Override PartName="/ppt/theme/theme16.xml" ContentType="application/vnd.openxmlformats-officedocument.theme+xml"/>
  <Override PartName="/ppt/slideLayouts/slideLayout17.xml" ContentType="application/vnd.openxmlformats-officedocument.presentationml.slideLayout+xml"/>
  <Override PartName="/ppt/theme/theme17.xml" ContentType="application/vnd.openxmlformats-officedocument.theme+xml"/>
  <Override PartName="/ppt/slideLayouts/slideLayout18.xml" ContentType="application/vnd.openxmlformats-officedocument.presentationml.slideLayout+xml"/>
  <Override PartName="/ppt/theme/theme18.xml" ContentType="application/vnd.openxmlformats-officedocument.theme+xml"/>
  <Override PartName="/ppt/slideLayouts/slideLayout19.xml" ContentType="application/vnd.openxmlformats-officedocument.presentationml.slideLayout+xml"/>
  <Override PartName="/ppt/theme/theme19.xml" ContentType="application/vnd.openxmlformats-officedocument.theme+xml"/>
  <Override PartName="/ppt/slideLayouts/slideLayout20.xml" ContentType="application/vnd.openxmlformats-officedocument.presentationml.slideLayout+xml"/>
  <Override PartName="/ppt/theme/theme20.xml" ContentType="application/vnd.openxmlformats-officedocument.theme+xml"/>
  <Override PartName="/ppt/slideLayouts/slideLayout21.xml" ContentType="application/vnd.openxmlformats-officedocument.presentationml.slideLayout+xml"/>
  <Override PartName="/ppt/theme/theme21.xml" ContentType="application/vnd.openxmlformats-officedocument.theme+xml"/>
  <Override PartName="/ppt/slideLayouts/slideLayout22.xml" ContentType="application/vnd.openxmlformats-officedocument.presentationml.slideLayout+xml"/>
  <Override PartName="/ppt/theme/theme2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3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24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25.xml" ContentType="application/vnd.openxmlformats-officedocument.theme+xml"/>
  <Override PartName="/ppt/slideLayouts/slideLayout44.xml" ContentType="application/vnd.openxmlformats-officedocument.presentationml.slideLayout+xml"/>
  <Override PartName="/ppt/theme/theme26.xml" ContentType="application/vnd.openxmlformats-officedocument.theme+xml"/>
  <Override PartName="/ppt/theme/theme27.xml" ContentType="application/vnd.openxmlformats-officedocument.theme+xml"/>
  <Override PartName="/ppt/theme/theme2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7" r:id="rId1"/>
    <p:sldMasterId id="2147483669" r:id="rId2"/>
    <p:sldMasterId id="2147483673" r:id="rId3"/>
    <p:sldMasterId id="2147483675" r:id="rId4"/>
    <p:sldMasterId id="2147483677" r:id="rId5"/>
    <p:sldMasterId id="2147483679" r:id="rId6"/>
    <p:sldMasterId id="2147483681" r:id="rId7"/>
    <p:sldMasterId id="2147483683" r:id="rId8"/>
    <p:sldMasterId id="2147483710" r:id="rId9"/>
    <p:sldMasterId id="2147483712" r:id="rId10"/>
    <p:sldMasterId id="2147483714" r:id="rId11"/>
    <p:sldMasterId id="2147483716" r:id="rId12"/>
    <p:sldMasterId id="2147483718" r:id="rId13"/>
    <p:sldMasterId id="2147483720" r:id="rId14"/>
    <p:sldMasterId id="2147483722" r:id="rId15"/>
    <p:sldMasterId id="2147483724" r:id="rId16"/>
    <p:sldMasterId id="2147483726" r:id="rId17"/>
    <p:sldMasterId id="2147483730" r:id="rId18"/>
    <p:sldMasterId id="2147483732" r:id="rId19"/>
    <p:sldMasterId id="2147483734" r:id="rId20"/>
    <p:sldMasterId id="2147483736" r:id="rId21"/>
    <p:sldMasterId id="2147483738" r:id="rId22"/>
    <p:sldMasterId id="2147483650" r:id="rId23"/>
    <p:sldMasterId id="2147483663" r:id="rId24"/>
    <p:sldMasterId id="2147483659" r:id="rId25"/>
    <p:sldMasterId id="2147483687" r:id="rId26"/>
  </p:sldMasterIdLst>
  <p:notesMasterIdLst>
    <p:notesMasterId r:id="rId43"/>
  </p:notesMasterIdLst>
  <p:handoutMasterIdLst>
    <p:handoutMasterId r:id="rId44"/>
  </p:handoutMasterIdLst>
  <p:sldIdLst>
    <p:sldId id="264" r:id="rId27"/>
    <p:sldId id="281" r:id="rId28"/>
    <p:sldId id="280" r:id="rId29"/>
    <p:sldId id="282" r:id="rId30"/>
    <p:sldId id="283" r:id="rId31"/>
    <p:sldId id="284" r:id="rId32"/>
    <p:sldId id="285" r:id="rId33"/>
    <p:sldId id="289" r:id="rId34"/>
    <p:sldId id="286" r:id="rId35"/>
    <p:sldId id="287" r:id="rId36"/>
    <p:sldId id="288" r:id="rId37"/>
    <p:sldId id="290" r:id="rId38"/>
    <p:sldId id="292" r:id="rId39"/>
    <p:sldId id="293" r:id="rId40"/>
    <p:sldId id="291" r:id="rId41"/>
    <p:sldId id="275" r:id="rId42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73FD9"/>
    <a:srgbClr val="E769D8"/>
    <a:srgbClr val="E73D8B"/>
    <a:srgbClr val="D165E7"/>
    <a:srgbClr val="E73B0C"/>
    <a:srgbClr val="E73975"/>
    <a:srgbClr val="E72F4B"/>
    <a:srgbClr val="E749BA"/>
    <a:srgbClr val="A0337F"/>
    <a:srgbClr val="9A36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7756"/>
    <p:restoredTop sz="94733"/>
  </p:normalViewPr>
  <p:slideViewPr>
    <p:cSldViewPr snapToGrid="0" snapToObjects="1">
      <p:cViewPr varScale="1">
        <p:scale>
          <a:sx n="109" d="100"/>
          <a:sy n="109" d="100"/>
        </p:scale>
        <p:origin x="192" y="5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Master" Target="slideMasters/slideMaster26.xml"/><Relationship Id="rId39" Type="http://schemas.openxmlformats.org/officeDocument/2006/relationships/slide" Target="slides/slide13.xml"/><Relationship Id="rId21" Type="http://schemas.openxmlformats.org/officeDocument/2006/relationships/slideMaster" Target="slideMasters/slideMaster21.xml"/><Relationship Id="rId34" Type="http://schemas.openxmlformats.org/officeDocument/2006/relationships/slide" Target="slides/slide8.xml"/><Relationship Id="rId42" Type="http://schemas.openxmlformats.org/officeDocument/2006/relationships/slide" Target="slides/slide16.xml"/><Relationship Id="rId47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9" Type="http://schemas.openxmlformats.org/officeDocument/2006/relationships/slide" Target="slides/slide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Master" Target="slideMasters/slideMaster24.xml"/><Relationship Id="rId32" Type="http://schemas.openxmlformats.org/officeDocument/2006/relationships/slide" Target="slides/slide6.xml"/><Relationship Id="rId37" Type="http://schemas.openxmlformats.org/officeDocument/2006/relationships/slide" Target="slides/slide11.xml"/><Relationship Id="rId40" Type="http://schemas.openxmlformats.org/officeDocument/2006/relationships/slide" Target="slides/slide14.xml"/><Relationship Id="rId45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" Target="slides/slide2.xml"/><Relationship Id="rId36" Type="http://schemas.openxmlformats.org/officeDocument/2006/relationships/slide" Target="slides/slide10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slide" Target="slides/slide5.xml"/><Relationship Id="rId44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" Target="slides/slide1.xml"/><Relationship Id="rId30" Type="http://schemas.openxmlformats.org/officeDocument/2006/relationships/slide" Target="slides/slide4.xml"/><Relationship Id="rId35" Type="http://schemas.openxmlformats.org/officeDocument/2006/relationships/slide" Target="slides/slide9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Master" Target="slideMasters/slideMaster25.xml"/><Relationship Id="rId33" Type="http://schemas.openxmlformats.org/officeDocument/2006/relationships/slide" Target="slides/slide7.xml"/><Relationship Id="rId38" Type="http://schemas.openxmlformats.org/officeDocument/2006/relationships/slide" Target="slides/slide12.xml"/><Relationship Id="rId46" Type="http://schemas.openxmlformats.org/officeDocument/2006/relationships/viewProps" Target="viewProps.xml"/><Relationship Id="rId20" Type="http://schemas.openxmlformats.org/officeDocument/2006/relationships/slideMaster" Target="slideMasters/slideMaster20.xml"/><Relationship Id="rId41" Type="http://schemas.openxmlformats.org/officeDocument/2006/relationships/slide" Target="slides/slide1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0432C15-F8AF-0B40-982F-0BA5A29FB15A}" type="datetimeFigureOut">
              <a:rPr lang="en-US"/>
              <a:pPr>
                <a:defRPr/>
              </a:pPr>
              <a:t>3/17/25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598FE1A4-D884-6E4C-AEAD-70AA9EC7F5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F1E9AA2F-938E-F049-85F2-A4CAC9B6B12F}" type="datetimeFigureOut">
              <a:rPr lang="en-US"/>
              <a:pPr>
                <a:defRPr/>
              </a:pPr>
              <a:t>3/17/25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DE3D785-C6DD-2548-8DEA-9BB48BF05F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DE3D785-C6DD-2548-8DEA-9BB48BF05F84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9381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F2E1D4-DE9C-C0BA-8AAB-39A78DE579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612C459-C041-629C-DE2C-AE24E0CE84E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7A27DB8-86AE-C049-31B4-A3B8E500A3D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1AC032-4AA9-4308-124C-2CA8BCEE661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DE3D785-C6DD-2548-8DEA-9BB48BF05F84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7552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844AB5-B2E7-3E88-523E-825466E411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D6CFE35-352E-0C16-B7EB-8B3AD44C195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C5291BB-2087-CE18-2820-FB51BD7CE8A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350337-AE8B-ADD5-E3E7-20CC0D43083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DE3D785-C6DD-2548-8DEA-9BB48BF05F84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858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DE3D785-C6DD-2548-8DEA-9BB48BF05F84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7934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DE3D785-C6DD-2548-8DEA-9BB48BF05F84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2228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084DC5-FFF6-002A-7861-D0C6DEFC6A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F6D954C-2E5B-8997-D72F-094646CE087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D20E77C-DDB9-15B7-85F0-C2EA20C1838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B9D133-541D-A932-DF2D-F3025433254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DE3D785-C6DD-2548-8DEA-9BB48BF05F84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6367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71CCF1-D9D6-43C0-C12A-9E2A861A11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1F0E485-6EA6-381F-EF00-2F2161C02D0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767BAC4-7EEA-7E0A-A324-3F0ECFBF18C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4D516E-C1EA-547B-9A70-2F2A0BB2597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DE3D785-C6DD-2548-8DEA-9BB48BF05F84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1495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34C163-C673-13A2-C802-2A2686FD35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6C1F9CA-8015-CF55-C9FE-608AA591CE2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1529A17-6FE0-3C36-E4A5-F98967FCF15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BE5FD6-503F-006E-B8CB-70674592BEE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DE3D785-C6DD-2548-8DEA-9BB48BF05F84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703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380262-B9B1-66AB-721C-08D9427275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BBFA2E6-856E-5AF6-EB34-83367BC2FEC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15C42EA-82D8-CB74-4FA2-69A662523C3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B09E19-2B76-E3D1-7CD2-3439BEDF508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DE3D785-C6DD-2548-8DEA-9BB48BF05F84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7094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B80ACA-4284-2460-D4E9-635BE2626F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A0B0F6A-ED41-B201-770E-B8A2B283436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DC80D7F-E34C-76F7-0145-27FA9C05CAB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146F0B-D87C-FE69-F190-537530D3F97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DE3D785-C6DD-2548-8DEA-9BB48BF05F84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1274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6DCC97-6A5A-D48D-DD7B-E2C3C83BC1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11DE97A-E31A-B15C-D401-96BB3A29395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8BDDE2C-AE1E-22C7-2FE1-31BBF42D2B6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D1F4AA-6BC0-A74B-FBCD-58BCBD636D0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DE3D785-C6DD-2548-8DEA-9BB48BF05F84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8157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2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2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2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2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2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23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23.xml"/><Relationship Id="rId4" Type="http://schemas.openxmlformats.org/officeDocument/2006/relationships/image" Target="../media/image25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2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24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24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24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24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24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24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24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25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2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25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25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25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8.jpeg"/><Relationship Id="rId1" Type="http://schemas.openxmlformats.org/officeDocument/2006/relationships/slideMaster" Target="../slideMasters/slideMaster25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2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HSS ope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S ope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CE ope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F ope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PP ope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w ope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E ope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DBS ope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P ope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BE ope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M ope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CIT ope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armacy ope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yschology ope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SESW ope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- pic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7010400" cy="6858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7315200" y="414339"/>
            <a:ext cx="4303776" cy="99993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 baseline="0">
                <a:solidFill>
                  <a:srgbClr val="D6000D"/>
                </a:solidFill>
              </a:defRPr>
            </a:lvl1pPr>
          </a:lstStyle>
          <a:p>
            <a:pPr lvl="0"/>
            <a:r>
              <a:rPr lang="en-US" dirty="0"/>
              <a:t>TITLE GOES HERE IN UPPERCASE BOLD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6807" y="5782559"/>
            <a:ext cx="1832169" cy="705600"/>
          </a:xfrm>
          <a:prstGeom prst="rect">
            <a:avLst/>
          </a:prstGeom>
        </p:spPr>
      </p:pic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7315200" y="1584325"/>
            <a:ext cx="4303776" cy="320675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 sz="21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Cum </a:t>
            </a:r>
            <a:r>
              <a:rPr lang="en-US" dirty="0" err="1"/>
              <a:t>sociis</a:t>
            </a:r>
            <a:r>
              <a:rPr lang="en-US" dirty="0"/>
              <a:t> </a:t>
            </a:r>
            <a:r>
              <a:rPr lang="en-US" dirty="0" err="1"/>
              <a:t>natoque</a:t>
            </a:r>
            <a:r>
              <a:rPr lang="en-US" dirty="0"/>
              <a:t> </a:t>
            </a:r>
            <a:r>
              <a:rPr lang="en-US" dirty="0" err="1"/>
              <a:t>penatibus</a:t>
            </a:r>
            <a:r>
              <a:rPr lang="en-US" dirty="0"/>
              <a:t> et </a:t>
            </a:r>
            <a:r>
              <a:rPr lang="en-US" dirty="0" err="1"/>
              <a:t>magnis</a:t>
            </a:r>
            <a:r>
              <a:rPr lang="en-US" dirty="0"/>
              <a:t> dis parturient </a:t>
            </a:r>
            <a:r>
              <a:rPr lang="en-US" dirty="0" err="1"/>
              <a:t>montes</a:t>
            </a:r>
            <a:r>
              <a:rPr lang="en-US" dirty="0"/>
              <a:t>, </a:t>
            </a:r>
            <a:r>
              <a:rPr lang="en-US" dirty="0" err="1"/>
              <a:t>nascetur</a:t>
            </a:r>
            <a:r>
              <a:rPr lang="en-US" dirty="0"/>
              <a:t> </a:t>
            </a:r>
            <a:r>
              <a:rPr lang="en-US" dirty="0" err="1"/>
              <a:t>ridiculus</a:t>
            </a:r>
            <a:r>
              <a:rPr lang="en-US" dirty="0"/>
              <a:t> mus.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at </a:t>
            </a:r>
            <a:r>
              <a:rPr lang="en-US" dirty="0" err="1"/>
              <a:t>lobortis</a:t>
            </a:r>
            <a:r>
              <a:rPr lang="en-US" dirty="0"/>
              <a:t>. </a:t>
            </a:r>
            <a:r>
              <a:rPr lang="en-US" dirty="0" err="1"/>
              <a:t>Vivamus</a:t>
            </a:r>
            <a:r>
              <a:rPr lang="en-US" dirty="0"/>
              <a:t> </a:t>
            </a:r>
            <a:r>
              <a:rPr lang="en-US" dirty="0" err="1"/>
              <a:t>sagittis</a:t>
            </a:r>
            <a:r>
              <a:rPr lang="en-US" dirty="0"/>
              <a:t> lacus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augue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</a:t>
            </a:r>
            <a:r>
              <a:rPr lang="en-US" dirty="0" err="1"/>
              <a:t>rutrum</a:t>
            </a:r>
            <a:r>
              <a:rPr lang="en-US" dirty="0"/>
              <a:t> </a:t>
            </a:r>
            <a:r>
              <a:rPr lang="en-US" dirty="0" err="1"/>
              <a:t>faucibus</a:t>
            </a:r>
            <a:r>
              <a:rPr lang="en-US" dirty="0"/>
              <a:t> dolor </a:t>
            </a:r>
            <a:r>
              <a:rPr lang="en-US" dirty="0" err="1"/>
              <a:t>auctor</a:t>
            </a:r>
            <a:r>
              <a:rPr lang="en-US" dirty="0"/>
              <a:t>. </a:t>
            </a:r>
            <a:r>
              <a:rPr lang="en-US" dirty="0" err="1"/>
              <a:t>Praesent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cursus magna,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scelerisque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consectetur</a:t>
            </a:r>
            <a:r>
              <a:rPr lang="en-US" dirty="0"/>
              <a:t> et.</a:t>
            </a:r>
          </a:p>
        </p:txBody>
      </p:sp>
    </p:spTree>
    <p:extLst>
      <p:ext uri="{BB962C8B-B14F-4D97-AF65-F5344CB8AC3E}">
        <p14:creationId xmlns:p14="http://schemas.microsoft.com/office/powerpoint/2010/main" val="48220990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- chart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7315200" y="414339"/>
            <a:ext cx="4303776" cy="99993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 baseline="0">
                <a:solidFill>
                  <a:srgbClr val="D6000D"/>
                </a:solidFill>
              </a:defRPr>
            </a:lvl1pPr>
          </a:lstStyle>
          <a:p>
            <a:pPr lvl="0"/>
            <a:r>
              <a:rPr lang="en-US" dirty="0"/>
              <a:t>TITLE GOES HERE IN UPPERCASE BOLD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6807" y="5782559"/>
            <a:ext cx="1832169" cy="705600"/>
          </a:xfrm>
          <a:prstGeom prst="rect">
            <a:avLst/>
          </a:prstGeom>
        </p:spPr>
      </p:pic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7315200" y="1584325"/>
            <a:ext cx="4303776" cy="320675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 sz="21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Cum </a:t>
            </a:r>
            <a:r>
              <a:rPr lang="en-US" dirty="0" err="1"/>
              <a:t>sociis</a:t>
            </a:r>
            <a:r>
              <a:rPr lang="en-US" dirty="0"/>
              <a:t> </a:t>
            </a:r>
            <a:r>
              <a:rPr lang="en-US" dirty="0" err="1"/>
              <a:t>natoque</a:t>
            </a:r>
            <a:r>
              <a:rPr lang="en-US" dirty="0"/>
              <a:t> </a:t>
            </a:r>
            <a:r>
              <a:rPr lang="en-US" dirty="0" err="1"/>
              <a:t>penatibus</a:t>
            </a:r>
            <a:r>
              <a:rPr lang="en-US" dirty="0"/>
              <a:t> et </a:t>
            </a:r>
            <a:r>
              <a:rPr lang="en-US" dirty="0" err="1"/>
              <a:t>magnis</a:t>
            </a:r>
            <a:r>
              <a:rPr lang="en-US" dirty="0"/>
              <a:t> dis parturient </a:t>
            </a:r>
            <a:r>
              <a:rPr lang="en-US" dirty="0" err="1"/>
              <a:t>montes</a:t>
            </a:r>
            <a:r>
              <a:rPr lang="en-US" dirty="0"/>
              <a:t>, </a:t>
            </a:r>
            <a:r>
              <a:rPr lang="en-US" dirty="0" err="1"/>
              <a:t>nascetur</a:t>
            </a:r>
            <a:r>
              <a:rPr lang="en-US" dirty="0"/>
              <a:t> </a:t>
            </a:r>
            <a:r>
              <a:rPr lang="en-US" dirty="0" err="1"/>
              <a:t>ridiculus</a:t>
            </a:r>
            <a:r>
              <a:rPr lang="en-US" dirty="0"/>
              <a:t> mus.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at </a:t>
            </a:r>
            <a:r>
              <a:rPr lang="en-US" dirty="0" err="1"/>
              <a:t>lobortis</a:t>
            </a:r>
            <a:r>
              <a:rPr lang="en-US" dirty="0"/>
              <a:t>. </a:t>
            </a:r>
            <a:r>
              <a:rPr lang="en-US" dirty="0" err="1"/>
              <a:t>Vivamus</a:t>
            </a:r>
            <a:r>
              <a:rPr lang="en-US" dirty="0"/>
              <a:t> </a:t>
            </a:r>
            <a:r>
              <a:rPr lang="en-US" dirty="0" err="1"/>
              <a:t>sagittis</a:t>
            </a:r>
            <a:r>
              <a:rPr lang="en-US" dirty="0"/>
              <a:t> lacus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augue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</a:t>
            </a:r>
            <a:r>
              <a:rPr lang="en-US" dirty="0" err="1"/>
              <a:t>rutrum</a:t>
            </a:r>
            <a:r>
              <a:rPr lang="en-US" dirty="0"/>
              <a:t> </a:t>
            </a:r>
            <a:r>
              <a:rPr lang="en-US" dirty="0" err="1"/>
              <a:t>faucibus</a:t>
            </a:r>
            <a:r>
              <a:rPr lang="en-US" dirty="0"/>
              <a:t> dolor </a:t>
            </a:r>
            <a:r>
              <a:rPr lang="en-US" dirty="0" err="1"/>
              <a:t>auctor</a:t>
            </a:r>
            <a:r>
              <a:rPr lang="en-US" dirty="0"/>
              <a:t>. </a:t>
            </a:r>
            <a:r>
              <a:rPr lang="en-US" dirty="0" err="1"/>
              <a:t>Praesent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cursus magna,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scelerisque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consectetur</a:t>
            </a:r>
            <a:r>
              <a:rPr lang="en-US" dirty="0"/>
              <a:t> et.</a:t>
            </a:r>
          </a:p>
        </p:txBody>
      </p:sp>
      <p:sp>
        <p:nvSpPr>
          <p:cNvPr id="4" name="Chart Placeholder 3"/>
          <p:cNvSpPr>
            <a:spLocks noGrp="1"/>
          </p:cNvSpPr>
          <p:nvPr>
            <p:ph type="chart" sz="quarter" idx="14"/>
          </p:nvPr>
        </p:nvSpPr>
        <p:spPr>
          <a:xfrm>
            <a:off x="0" y="0"/>
            <a:ext cx="7010400" cy="6858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- pic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5181600" y="0"/>
            <a:ext cx="7010400" cy="6858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48640" y="414339"/>
            <a:ext cx="4047744" cy="99993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 baseline="0">
                <a:solidFill>
                  <a:srgbClr val="D6000D"/>
                </a:solidFill>
              </a:defRPr>
            </a:lvl1pPr>
          </a:lstStyle>
          <a:p>
            <a:pPr lvl="0"/>
            <a:r>
              <a:rPr lang="en-US" dirty="0"/>
              <a:t>TITLE GOES HERE IN UPPERCASE BOLD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548640" y="1584325"/>
            <a:ext cx="4047744" cy="320675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 sz="21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Cum </a:t>
            </a:r>
            <a:r>
              <a:rPr lang="en-US" dirty="0" err="1"/>
              <a:t>sociis</a:t>
            </a:r>
            <a:r>
              <a:rPr lang="en-US" dirty="0"/>
              <a:t> </a:t>
            </a:r>
            <a:r>
              <a:rPr lang="en-US" dirty="0" err="1"/>
              <a:t>natoque</a:t>
            </a:r>
            <a:r>
              <a:rPr lang="en-US" dirty="0"/>
              <a:t> </a:t>
            </a:r>
            <a:r>
              <a:rPr lang="en-US" dirty="0" err="1"/>
              <a:t>penatibus</a:t>
            </a:r>
            <a:r>
              <a:rPr lang="en-US" dirty="0"/>
              <a:t> et </a:t>
            </a:r>
            <a:r>
              <a:rPr lang="en-US" dirty="0" err="1"/>
              <a:t>magnis</a:t>
            </a:r>
            <a:r>
              <a:rPr lang="en-US" dirty="0"/>
              <a:t> dis parturient </a:t>
            </a:r>
            <a:r>
              <a:rPr lang="en-US" dirty="0" err="1"/>
              <a:t>montes</a:t>
            </a:r>
            <a:r>
              <a:rPr lang="en-US" dirty="0"/>
              <a:t>, </a:t>
            </a:r>
            <a:r>
              <a:rPr lang="en-US" dirty="0" err="1"/>
              <a:t>nascetur</a:t>
            </a:r>
            <a:r>
              <a:rPr lang="en-US" dirty="0"/>
              <a:t> </a:t>
            </a:r>
            <a:r>
              <a:rPr lang="en-US" dirty="0" err="1"/>
              <a:t>ridiculus</a:t>
            </a:r>
            <a:r>
              <a:rPr lang="en-US" dirty="0"/>
              <a:t> mus.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at </a:t>
            </a:r>
            <a:r>
              <a:rPr lang="en-US" dirty="0" err="1"/>
              <a:t>lobortis</a:t>
            </a:r>
            <a:r>
              <a:rPr lang="en-US" dirty="0"/>
              <a:t>. </a:t>
            </a:r>
            <a:r>
              <a:rPr lang="en-US" dirty="0" err="1"/>
              <a:t>Vivamus</a:t>
            </a:r>
            <a:r>
              <a:rPr lang="en-US" dirty="0"/>
              <a:t> </a:t>
            </a:r>
            <a:r>
              <a:rPr lang="en-US" dirty="0" err="1"/>
              <a:t>sagittis</a:t>
            </a:r>
            <a:r>
              <a:rPr lang="en-US" dirty="0"/>
              <a:t> lacus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augue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</a:t>
            </a:r>
            <a:r>
              <a:rPr lang="en-US" dirty="0" err="1"/>
              <a:t>rutrum</a:t>
            </a:r>
            <a:r>
              <a:rPr lang="en-US" dirty="0"/>
              <a:t> </a:t>
            </a:r>
            <a:r>
              <a:rPr lang="en-US" dirty="0" err="1"/>
              <a:t>faucibus</a:t>
            </a:r>
            <a:r>
              <a:rPr lang="en-US" dirty="0"/>
              <a:t> dolor </a:t>
            </a:r>
            <a:r>
              <a:rPr lang="en-US" dirty="0" err="1"/>
              <a:t>auctor</a:t>
            </a:r>
            <a:r>
              <a:rPr lang="en-US" dirty="0"/>
              <a:t>. </a:t>
            </a:r>
            <a:r>
              <a:rPr lang="en-US" dirty="0" err="1"/>
              <a:t>Praesent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cursus magna,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scelerisque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consectetur</a:t>
            </a:r>
            <a:r>
              <a:rPr lang="en-US" dirty="0"/>
              <a:t> et.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" y="5782559"/>
            <a:ext cx="1832169" cy="7056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- pic narrow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1"/>
          </p:nvPr>
        </p:nvSpPr>
        <p:spPr>
          <a:xfrm flipH="1">
            <a:off x="7010400" y="0"/>
            <a:ext cx="5181600" cy="6858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48640" y="572835"/>
            <a:ext cx="5596128" cy="99993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 baseline="0">
                <a:solidFill>
                  <a:srgbClr val="D6000D"/>
                </a:solidFill>
              </a:defRPr>
            </a:lvl1pPr>
          </a:lstStyle>
          <a:p>
            <a:pPr lvl="0"/>
            <a:r>
              <a:rPr lang="en-US" dirty="0"/>
              <a:t>TITLE GOES HERE IN UPPERCASE BOLD</a:t>
            </a:r>
          </a:p>
        </p:txBody>
      </p:sp>
      <p:sp>
        <p:nvSpPr>
          <p:cNvPr id="5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548640" y="1892289"/>
            <a:ext cx="5596128" cy="320675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 sz="21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Cum </a:t>
            </a:r>
            <a:r>
              <a:rPr lang="en-US" dirty="0" err="1"/>
              <a:t>sociis</a:t>
            </a:r>
            <a:r>
              <a:rPr lang="en-US" dirty="0"/>
              <a:t> </a:t>
            </a:r>
            <a:r>
              <a:rPr lang="en-US" dirty="0" err="1"/>
              <a:t>natoque</a:t>
            </a:r>
            <a:r>
              <a:rPr lang="en-US" dirty="0"/>
              <a:t> </a:t>
            </a:r>
            <a:r>
              <a:rPr lang="en-US" dirty="0" err="1"/>
              <a:t>penatibus</a:t>
            </a:r>
            <a:r>
              <a:rPr lang="en-US" dirty="0"/>
              <a:t> et </a:t>
            </a:r>
            <a:r>
              <a:rPr lang="en-US" dirty="0" err="1"/>
              <a:t>magnis</a:t>
            </a:r>
            <a:r>
              <a:rPr lang="en-US" dirty="0"/>
              <a:t> dis parturient </a:t>
            </a:r>
            <a:r>
              <a:rPr lang="en-US" dirty="0" err="1"/>
              <a:t>montes</a:t>
            </a:r>
            <a:r>
              <a:rPr lang="en-US" dirty="0"/>
              <a:t>, </a:t>
            </a:r>
            <a:r>
              <a:rPr lang="en-US" dirty="0" err="1"/>
              <a:t>nascetur</a:t>
            </a:r>
            <a:r>
              <a:rPr lang="en-US" dirty="0"/>
              <a:t> </a:t>
            </a:r>
            <a:r>
              <a:rPr lang="en-US" dirty="0" err="1"/>
              <a:t>ridiculus</a:t>
            </a:r>
            <a:r>
              <a:rPr lang="en-US" dirty="0"/>
              <a:t> mus.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at </a:t>
            </a:r>
            <a:r>
              <a:rPr lang="en-US" dirty="0" err="1"/>
              <a:t>lobortis</a:t>
            </a:r>
            <a:r>
              <a:rPr lang="en-US" dirty="0"/>
              <a:t>. </a:t>
            </a:r>
            <a:r>
              <a:rPr lang="en-US" dirty="0" err="1"/>
              <a:t>Vivamus</a:t>
            </a:r>
            <a:r>
              <a:rPr lang="en-US" dirty="0"/>
              <a:t> </a:t>
            </a:r>
            <a:r>
              <a:rPr lang="en-US" dirty="0" err="1"/>
              <a:t>sagittis</a:t>
            </a:r>
            <a:r>
              <a:rPr lang="en-US" dirty="0"/>
              <a:t> lacus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augue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</a:t>
            </a:r>
            <a:r>
              <a:rPr lang="en-US" dirty="0" err="1"/>
              <a:t>rutrum</a:t>
            </a:r>
            <a:r>
              <a:rPr lang="en-US" dirty="0"/>
              <a:t> </a:t>
            </a:r>
            <a:r>
              <a:rPr lang="en-US" dirty="0" err="1"/>
              <a:t>faucibus</a:t>
            </a:r>
            <a:r>
              <a:rPr lang="en-US" dirty="0"/>
              <a:t> dolor </a:t>
            </a:r>
            <a:r>
              <a:rPr lang="en-US" dirty="0" err="1"/>
              <a:t>auctor</a:t>
            </a:r>
            <a:r>
              <a:rPr lang="en-US" dirty="0"/>
              <a:t>. </a:t>
            </a:r>
            <a:r>
              <a:rPr lang="en-US" dirty="0" err="1"/>
              <a:t>Praesent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cursus magna,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scelerisque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consectetur</a:t>
            </a:r>
            <a:r>
              <a:rPr lang="en-US" dirty="0"/>
              <a:t> et.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" y="5782559"/>
            <a:ext cx="1832169" cy="70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754938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-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6807" y="5782559"/>
            <a:ext cx="1832169" cy="705600"/>
          </a:xfrm>
          <a:prstGeom prst="rect">
            <a:avLst/>
          </a:prstGeom>
        </p:spPr>
      </p:pic>
      <p:sp>
        <p:nvSpPr>
          <p:cNvPr id="6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48640" y="1609154"/>
            <a:ext cx="6851904" cy="140226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 b="1" baseline="0">
                <a:solidFill>
                  <a:srgbClr val="D6000D"/>
                </a:solidFill>
              </a:defRPr>
            </a:lvl1pPr>
          </a:lstStyle>
          <a:p>
            <a:pPr lvl="0"/>
            <a:r>
              <a:rPr lang="en-US" dirty="0"/>
              <a:t>TITLE GOES HERE IN UPPERCASE BOLD</a:t>
            </a:r>
          </a:p>
        </p:txBody>
      </p:sp>
      <p:sp>
        <p:nvSpPr>
          <p:cNvPr id="7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548640" y="3281409"/>
            <a:ext cx="6851904" cy="3206750"/>
          </a:xfrm>
          <a:prstGeom prst="rect">
            <a:avLst/>
          </a:prstGeom>
        </p:spPr>
        <p:txBody>
          <a:bodyPr/>
          <a:lstStyle>
            <a:lvl1pPr marL="342900" indent="-342900">
              <a:lnSpc>
                <a:spcPct val="100000"/>
              </a:lnSpc>
              <a:buFont typeface="Arial" charset="0"/>
              <a:buChar char="•"/>
              <a:defRPr sz="21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Cum </a:t>
            </a:r>
            <a:r>
              <a:rPr lang="en-US" dirty="0" err="1"/>
              <a:t>sociis</a:t>
            </a:r>
            <a:r>
              <a:rPr lang="en-US" dirty="0"/>
              <a:t> </a:t>
            </a:r>
            <a:r>
              <a:rPr lang="en-US" dirty="0" err="1"/>
              <a:t>natoque</a:t>
            </a:r>
            <a:r>
              <a:rPr lang="en-US" dirty="0"/>
              <a:t> </a:t>
            </a:r>
            <a:r>
              <a:rPr lang="en-US" dirty="0" err="1"/>
              <a:t>penatibus</a:t>
            </a:r>
            <a:r>
              <a:rPr lang="en-US" dirty="0"/>
              <a:t> </a:t>
            </a:r>
          </a:p>
          <a:p>
            <a:pPr lvl="0"/>
            <a:r>
              <a:rPr lang="en-US" dirty="0" err="1"/>
              <a:t>Magnis</a:t>
            </a:r>
            <a:r>
              <a:rPr lang="en-US" dirty="0"/>
              <a:t> dis parturient </a:t>
            </a:r>
            <a:r>
              <a:rPr lang="en-US" dirty="0" err="1"/>
              <a:t>montes</a:t>
            </a:r>
            <a:endParaRPr lang="en-US" dirty="0"/>
          </a:p>
          <a:p>
            <a:pPr lvl="0"/>
            <a:r>
              <a:rPr lang="en-US" dirty="0" err="1"/>
              <a:t>Vivamus</a:t>
            </a:r>
            <a:r>
              <a:rPr lang="en-US" dirty="0"/>
              <a:t> </a:t>
            </a:r>
            <a:r>
              <a:rPr lang="en-US" dirty="0" err="1"/>
              <a:t>sagittis</a:t>
            </a:r>
            <a:r>
              <a:rPr lang="en-US" dirty="0"/>
              <a:t> lacus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augue</a:t>
            </a:r>
            <a:r>
              <a:rPr lang="en-US" dirty="0"/>
              <a:t> </a:t>
            </a:r>
            <a:r>
              <a:rPr lang="en-US" dirty="0" err="1"/>
              <a:t>laoreet</a:t>
            </a:r>
            <a:endParaRPr lang="en-US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-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6807" y="5782559"/>
            <a:ext cx="1832169" cy="705600"/>
          </a:xfrm>
          <a:prstGeom prst="rect">
            <a:avLst/>
          </a:prstGeom>
        </p:spPr>
      </p:pic>
      <p:sp>
        <p:nvSpPr>
          <p:cNvPr id="4" name="Chart Placeholder 3"/>
          <p:cNvSpPr>
            <a:spLocks noGrp="1"/>
          </p:cNvSpPr>
          <p:nvPr>
            <p:ph type="chart" sz="quarter" idx="10"/>
          </p:nvPr>
        </p:nvSpPr>
        <p:spPr>
          <a:xfrm>
            <a:off x="548640" y="401638"/>
            <a:ext cx="8900160" cy="599916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- Title slide anima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2298" y="424894"/>
            <a:ext cx="2001062" cy="77064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1945" y="2297409"/>
            <a:ext cx="793750" cy="86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6745" y="2600621"/>
            <a:ext cx="793750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1583246" y="1585414"/>
            <a:ext cx="3817810" cy="2892425"/>
          </a:xfrm>
          <a:prstGeom prst="rect">
            <a:avLst/>
          </a:prstGeom>
        </p:spPr>
        <p:txBody>
          <a:bodyPr lIns="288000" tIns="251999" rIns="0" bIns="288000"/>
          <a:lstStyle>
            <a:lvl1pPr marL="0" indent="0">
              <a:buNone/>
              <a:defRPr sz="3200" b="1" i="0" baseline="0">
                <a:solidFill>
                  <a:srgbClr val="D6000D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PRESENTATION TITLE ARIAL BOLD 32PT WITH A MAXIMUM OF 12 WORDS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1" hasCustomPrompt="1"/>
          </p:nvPr>
        </p:nvSpPr>
        <p:spPr>
          <a:xfrm>
            <a:off x="1582738" y="5389563"/>
            <a:ext cx="3586670" cy="36506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600" b="1" i="0" baseline="0">
                <a:solidFill>
                  <a:srgbClr val="D6000D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2" hasCustomPrompt="1"/>
          </p:nvPr>
        </p:nvSpPr>
        <p:spPr>
          <a:xfrm>
            <a:off x="1582738" y="5711637"/>
            <a:ext cx="3586670" cy="40156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600" b="0" i="0" baseline="0">
                <a:solidFill>
                  <a:srgbClr val="D6000D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PRESENTER TITLE</a:t>
            </a:r>
          </a:p>
        </p:txBody>
      </p:sp>
      <p:sp>
        <p:nvSpPr>
          <p:cNvPr id="16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1582738" y="6033711"/>
            <a:ext cx="3586670" cy="40156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200" b="0" i="0" baseline="0">
                <a:solidFill>
                  <a:srgbClr val="D6000D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DATE OF PRESENTATION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4.81481E-6 L -0.1276 -0.17292 " pathEditMode="relative" rAng="0" ptsTypes="AA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80" y="-8657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1.85185E-6 L 0.13945 0.13634 " pathEditMode="relative" rAng="0" ptsTypes="AA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66" y="68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PS ope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-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ext Placeholder 13"/>
          <p:cNvSpPr>
            <a:spLocks noGrp="1"/>
          </p:cNvSpPr>
          <p:nvPr>
            <p:ph type="body" sz="quarter" idx="11" hasCustomPrompt="1"/>
          </p:nvPr>
        </p:nvSpPr>
        <p:spPr>
          <a:xfrm>
            <a:off x="1582738" y="5389563"/>
            <a:ext cx="3586670" cy="36506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600" b="1" i="0" baseline="0">
                <a:solidFill>
                  <a:srgbClr val="D6000D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2" hasCustomPrompt="1"/>
          </p:nvPr>
        </p:nvSpPr>
        <p:spPr>
          <a:xfrm>
            <a:off x="1582738" y="5711637"/>
            <a:ext cx="3586670" cy="40156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600" b="0" i="0" baseline="0">
                <a:solidFill>
                  <a:srgbClr val="D6000D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PRESENTER TITLE</a:t>
            </a:r>
          </a:p>
        </p:txBody>
      </p:sp>
      <p:sp>
        <p:nvSpPr>
          <p:cNvPr id="16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1582738" y="6033711"/>
            <a:ext cx="3586670" cy="40156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200" b="0" i="0" baseline="0">
                <a:solidFill>
                  <a:srgbClr val="D6000D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DATE OF PRESENTATION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1509586" y="1203608"/>
            <a:ext cx="5366702" cy="3234280"/>
          </a:xfrm>
          <a:prstGeom prst="rect">
            <a:avLst/>
          </a:prstGeom>
        </p:spPr>
        <p:txBody>
          <a:bodyPr lIns="288000" tIns="288000" rIns="288000" bIns="0"/>
          <a:lstStyle>
            <a:lvl1pPr marL="0" indent="0">
              <a:buNone/>
              <a:defRPr sz="4600" b="1">
                <a:solidFill>
                  <a:srgbClr val="D6000D"/>
                </a:solidFill>
              </a:defRPr>
            </a:lvl1pPr>
          </a:lstStyle>
          <a:p>
            <a:pPr lvl="0"/>
            <a:r>
              <a:rPr lang="en-US" dirty="0"/>
              <a:t>PRESENTATION TITLE GOES HERE UPPERCASE 48PT </a:t>
            </a: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y- pic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7010400" cy="6858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7315200" y="414339"/>
            <a:ext cx="4328160" cy="99993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 baseline="0">
                <a:solidFill>
                  <a:srgbClr val="D6000D"/>
                </a:solidFill>
              </a:defRPr>
            </a:lvl1pPr>
          </a:lstStyle>
          <a:p>
            <a:pPr lvl="0"/>
            <a:r>
              <a:rPr lang="en-US" dirty="0"/>
              <a:t>TITLE GOES HERE IN UPPERCASE BOLD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1191" y="5782559"/>
            <a:ext cx="1832169" cy="705600"/>
          </a:xfrm>
          <a:prstGeom prst="rect">
            <a:avLst/>
          </a:prstGeom>
        </p:spPr>
      </p:pic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7315200" y="1584325"/>
            <a:ext cx="4328160" cy="320675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 sz="21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Cum </a:t>
            </a:r>
            <a:r>
              <a:rPr lang="en-US" dirty="0" err="1"/>
              <a:t>sociis</a:t>
            </a:r>
            <a:r>
              <a:rPr lang="en-US" dirty="0"/>
              <a:t> </a:t>
            </a:r>
            <a:r>
              <a:rPr lang="en-US" dirty="0" err="1"/>
              <a:t>natoque</a:t>
            </a:r>
            <a:r>
              <a:rPr lang="en-US" dirty="0"/>
              <a:t> </a:t>
            </a:r>
            <a:r>
              <a:rPr lang="en-US" dirty="0" err="1"/>
              <a:t>penatibus</a:t>
            </a:r>
            <a:r>
              <a:rPr lang="en-US" dirty="0"/>
              <a:t> et </a:t>
            </a:r>
            <a:r>
              <a:rPr lang="en-US" dirty="0" err="1"/>
              <a:t>magnis</a:t>
            </a:r>
            <a:r>
              <a:rPr lang="en-US" dirty="0"/>
              <a:t> dis parturient </a:t>
            </a:r>
            <a:r>
              <a:rPr lang="en-US" dirty="0" err="1"/>
              <a:t>montes</a:t>
            </a:r>
            <a:r>
              <a:rPr lang="en-US" dirty="0"/>
              <a:t>, </a:t>
            </a:r>
            <a:r>
              <a:rPr lang="en-US" dirty="0" err="1"/>
              <a:t>nascetur</a:t>
            </a:r>
            <a:r>
              <a:rPr lang="en-US" dirty="0"/>
              <a:t> </a:t>
            </a:r>
            <a:r>
              <a:rPr lang="en-US" dirty="0" err="1"/>
              <a:t>ridiculus</a:t>
            </a:r>
            <a:r>
              <a:rPr lang="en-US" dirty="0"/>
              <a:t> mus.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at </a:t>
            </a:r>
            <a:r>
              <a:rPr lang="en-US" dirty="0" err="1"/>
              <a:t>lobortis</a:t>
            </a:r>
            <a:r>
              <a:rPr lang="en-US" dirty="0"/>
              <a:t>. </a:t>
            </a:r>
            <a:r>
              <a:rPr lang="en-US" dirty="0" err="1"/>
              <a:t>Vivamus</a:t>
            </a:r>
            <a:r>
              <a:rPr lang="en-US" dirty="0"/>
              <a:t> </a:t>
            </a:r>
            <a:r>
              <a:rPr lang="en-US" dirty="0" err="1"/>
              <a:t>sagittis</a:t>
            </a:r>
            <a:r>
              <a:rPr lang="en-US" dirty="0"/>
              <a:t> lacus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augue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</a:t>
            </a:r>
            <a:r>
              <a:rPr lang="en-US" dirty="0" err="1"/>
              <a:t>rutrum</a:t>
            </a:r>
            <a:r>
              <a:rPr lang="en-US" dirty="0"/>
              <a:t> </a:t>
            </a:r>
            <a:r>
              <a:rPr lang="en-US" dirty="0" err="1"/>
              <a:t>faucibus</a:t>
            </a:r>
            <a:r>
              <a:rPr lang="en-US" dirty="0"/>
              <a:t> dolor </a:t>
            </a:r>
            <a:r>
              <a:rPr lang="en-US" dirty="0" err="1"/>
              <a:t>auctor</a:t>
            </a:r>
            <a:r>
              <a:rPr lang="en-US" dirty="0"/>
              <a:t>. </a:t>
            </a:r>
            <a:r>
              <a:rPr lang="en-US" dirty="0" err="1"/>
              <a:t>Praesent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cursus magna,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scelerisque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consectetur</a:t>
            </a:r>
            <a:r>
              <a:rPr lang="en-US" dirty="0"/>
              <a:t> et.</a:t>
            </a: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y- chart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1191" y="5782559"/>
            <a:ext cx="1832169" cy="705600"/>
          </a:xfrm>
          <a:prstGeom prst="rect">
            <a:avLst/>
          </a:prstGeom>
        </p:spPr>
      </p:pic>
      <p:sp>
        <p:nvSpPr>
          <p:cNvPr id="11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7315200" y="414339"/>
            <a:ext cx="4328160" cy="99993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 baseline="0">
                <a:solidFill>
                  <a:srgbClr val="D6000D"/>
                </a:solidFill>
              </a:defRPr>
            </a:lvl1pPr>
          </a:lstStyle>
          <a:p>
            <a:pPr lvl="0"/>
            <a:r>
              <a:rPr lang="en-US" dirty="0"/>
              <a:t>TITLE GOES HERE IN UPPERCASE BOLD</a:t>
            </a:r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7315200" y="1584325"/>
            <a:ext cx="4328160" cy="320675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 sz="21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Cum </a:t>
            </a:r>
            <a:r>
              <a:rPr lang="en-US" dirty="0" err="1"/>
              <a:t>sociis</a:t>
            </a:r>
            <a:r>
              <a:rPr lang="en-US" dirty="0"/>
              <a:t> </a:t>
            </a:r>
            <a:r>
              <a:rPr lang="en-US" dirty="0" err="1"/>
              <a:t>natoque</a:t>
            </a:r>
            <a:r>
              <a:rPr lang="en-US" dirty="0"/>
              <a:t> </a:t>
            </a:r>
            <a:r>
              <a:rPr lang="en-US" dirty="0" err="1"/>
              <a:t>penatibus</a:t>
            </a:r>
            <a:r>
              <a:rPr lang="en-US" dirty="0"/>
              <a:t> et </a:t>
            </a:r>
            <a:r>
              <a:rPr lang="en-US" dirty="0" err="1"/>
              <a:t>magnis</a:t>
            </a:r>
            <a:r>
              <a:rPr lang="en-US" dirty="0"/>
              <a:t> dis parturient </a:t>
            </a:r>
            <a:r>
              <a:rPr lang="en-US" dirty="0" err="1"/>
              <a:t>montes</a:t>
            </a:r>
            <a:r>
              <a:rPr lang="en-US" dirty="0"/>
              <a:t>, </a:t>
            </a:r>
            <a:r>
              <a:rPr lang="en-US" dirty="0" err="1"/>
              <a:t>nascetur</a:t>
            </a:r>
            <a:r>
              <a:rPr lang="en-US" dirty="0"/>
              <a:t> </a:t>
            </a:r>
            <a:r>
              <a:rPr lang="en-US" dirty="0" err="1"/>
              <a:t>ridiculus</a:t>
            </a:r>
            <a:r>
              <a:rPr lang="en-US" dirty="0"/>
              <a:t> mus.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at </a:t>
            </a:r>
            <a:r>
              <a:rPr lang="en-US" dirty="0" err="1"/>
              <a:t>lobortis</a:t>
            </a:r>
            <a:r>
              <a:rPr lang="en-US" dirty="0"/>
              <a:t>. </a:t>
            </a:r>
            <a:r>
              <a:rPr lang="en-US" dirty="0" err="1"/>
              <a:t>Vivamus</a:t>
            </a:r>
            <a:r>
              <a:rPr lang="en-US" dirty="0"/>
              <a:t> </a:t>
            </a:r>
            <a:r>
              <a:rPr lang="en-US" dirty="0" err="1"/>
              <a:t>sagittis</a:t>
            </a:r>
            <a:r>
              <a:rPr lang="en-US" dirty="0"/>
              <a:t> lacus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augue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</a:t>
            </a:r>
            <a:r>
              <a:rPr lang="en-US" dirty="0" err="1"/>
              <a:t>rutrum</a:t>
            </a:r>
            <a:r>
              <a:rPr lang="en-US" dirty="0"/>
              <a:t> </a:t>
            </a:r>
            <a:r>
              <a:rPr lang="en-US" dirty="0" err="1"/>
              <a:t>faucibus</a:t>
            </a:r>
            <a:r>
              <a:rPr lang="en-US" dirty="0"/>
              <a:t> dolor </a:t>
            </a:r>
            <a:r>
              <a:rPr lang="en-US" dirty="0" err="1"/>
              <a:t>auctor</a:t>
            </a:r>
            <a:r>
              <a:rPr lang="en-US" dirty="0"/>
              <a:t>. </a:t>
            </a:r>
            <a:r>
              <a:rPr lang="en-US" dirty="0" err="1"/>
              <a:t>Praesent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cursus magna,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scelerisque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consectetur</a:t>
            </a:r>
            <a:r>
              <a:rPr lang="en-US" dirty="0"/>
              <a:t> et.</a:t>
            </a:r>
          </a:p>
        </p:txBody>
      </p:sp>
      <p:sp>
        <p:nvSpPr>
          <p:cNvPr id="14" name="Chart Placeholder 3"/>
          <p:cNvSpPr>
            <a:spLocks noGrp="1"/>
          </p:cNvSpPr>
          <p:nvPr>
            <p:ph type="chart" sz="quarter" idx="14"/>
          </p:nvPr>
        </p:nvSpPr>
        <p:spPr>
          <a:xfrm>
            <a:off x="0" y="0"/>
            <a:ext cx="7010400" cy="6858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y- pic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5181600" y="0"/>
            <a:ext cx="7010400" cy="6858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48640" y="414339"/>
            <a:ext cx="4169664" cy="99993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 baseline="0">
                <a:solidFill>
                  <a:srgbClr val="D6000D"/>
                </a:solidFill>
              </a:defRPr>
            </a:lvl1pPr>
          </a:lstStyle>
          <a:p>
            <a:pPr lvl="0"/>
            <a:r>
              <a:rPr lang="en-US" dirty="0"/>
              <a:t>TITLE GOES HERE IN UPPERCASE BOLD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548640" y="1584325"/>
            <a:ext cx="4169664" cy="320675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 sz="21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Cum </a:t>
            </a:r>
            <a:r>
              <a:rPr lang="en-US" dirty="0" err="1"/>
              <a:t>sociis</a:t>
            </a:r>
            <a:r>
              <a:rPr lang="en-US" dirty="0"/>
              <a:t> </a:t>
            </a:r>
            <a:r>
              <a:rPr lang="en-US" dirty="0" err="1"/>
              <a:t>natoque</a:t>
            </a:r>
            <a:r>
              <a:rPr lang="en-US" dirty="0"/>
              <a:t> </a:t>
            </a:r>
            <a:r>
              <a:rPr lang="en-US" dirty="0" err="1"/>
              <a:t>penatibus</a:t>
            </a:r>
            <a:r>
              <a:rPr lang="en-US" dirty="0"/>
              <a:t> et </a:t>
            </a:r>
            <a:r>
              <a:rPr lang="en-US" dirty="0" err="1"/>
              <a:t>magnis</a:t>
            </a:r>
            <a:r>
              <a:rPr lang="en-US" dirty="0"/>
              <a:t> dis parturient </a:t>
            </a:r>
            <a:r>
              <a:rPr lang="en-US" dirty="0" err="1"/>
              <a:t>montes</a:t>
            </a:r>
            <a:r>
              <a:rPr lang="en-US" dirty="0"/>
              <a:t>, </a:t>
            </a:r>
            <a:r>
              <a:rPr lang="en-US" dirty="0" err="1"/>
              <a:t>nascetur</a:t>
            </a:r>
            <a:r>
              <a:rPr lang="en-US" dirty="0"/>
              <a:t> </a:t>
            </a:r>
            <a:r>
              <a:rPr lang="en-US" dirty="0" err="1"/>
              <a:t>ridiculus</a:t>
            </a:r>
            <a:r>
              <a:rPr lang="en-US" dirty="0"/>
              <a:t> mus.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at </a:t>
            </a:r>
            <a:r>
              <a:rPr lang="en-US" dirty="0" err="1"/>
              <a:t>lobortis</a:t>
            </a:r>
            <a:r>
              <a:rPr lang="en-US" dirty="0"/>
              <a:t>. </a:t>
            </a:r>
            <a:r>
              <a:rPr lang="en-US" dirty="0" err="1"/>
              <a:t>Vivamus</a:t>
            </a:r>
            <a:r>
              <a:rPr lang="en-US" dirty="0"/>
              <a:t> </a:t>
            </a:r>
            <a:r>
              <a:rPr lang="en-US" dirty="0" err="1"/>
              <a:t>sagittis</a:t>
            </a:r>
            <a:r>
              <a:rPr lang="en-US" dirty="0"/>
              <a:t> lacus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augue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</a:t>
            </a:r>
            <a:r>
              <a:rPr lang="en-US" dirty="0" err="1"/>
              <a:t>rutrum</a:t>
            </a:r>
            <a:r>
              <a:rPr lang="en-US" dirty="0"/>
              <a:t> </a:t>
            </a:r>
            <a:r>
              <a:rPr lang="en-US" dirty="0" err="1"/>
              <a:t>faucibus</a:t>
            </a:r>
            <a:r>
              <a:rPr lang="en-US" dirty="0"/>
              <a:t> dolor </a:t>
            </a:r>
            <a:r>
              <a:rPr lang="en-US" dirty="0" err="1"/>
              <a:t>auctor</a:t>
            </a:r>
            <a:r>
              <a:rPr lang="en-US" dirty="0"/>
              <a:t>. </a:t>
            </a:r>
            <a:r>
              <a:rPr lang="en-US" dirty="0" err="1"/>
              <a:t>Praesent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cursus magna,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scelerisque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consectetur</a:t>
            </a:r>
            <a:r>
              <a:rPr lang="en-US" dirty="0"/>
              <a:t> et.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" y="5782559"/>
            <a:ext cx="1832169" cy="7056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y- pic narrow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7010400" y="0"/>
            <a:ext cx="5181600" cy="6858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48640" y="780099"/>
            <a:ext cx="5596128" cy="99993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 baseline="0">
                <a:solidFill>
                  <a:srgbClr val="D6000D"/>
                </a:solidFill>
              </a:defRPr>
            </a:lvl1pPr>
          </a:lstStyle>
          <a:p>
            <a:pPr lvl="0"/>
            <a:r>
              <a:rPr lang="en-US" dirty="0"/>
              <a:t>TITLE GOES HERE IN UPPERCASE BOLD</a:t>
            </a:r>
          </a:p>
        </p:txBody>
      </p:sp>
      <p:sp>
        <p:nvSpPr>
          <p:cNvPr id="5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548640" y="2099553"/>
            <a:ext cx="5596128" cy="320675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 sz="21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Cum </a:t>
            </a:r>
            <a:r>
              <a:rPr lang="en-US" dirty="0" err="1"/>
              <a:t>sociis</a:t>
            </a:r>
            <a:r>
              <a:rPr lang="en-US" dirty="0"/>
              <a:t> </a:t>
            </a:r>
            <a:r>
              <a:rPr lang="en-US" dirty="0" err="1"/>
              <a:t>natoque</a:t>
            </a:r>
            <a:r>
              <a:rPr lang="en-US" dirty="0"/>
              <a:t> </a:t>
            </a:r>
            <a:r>
              <a:rPr lang="en-US" dirty="0" err="1"/>
              <a:t>penatibus</a:t>
            </a:r>
            <a:r>
              <a:rPr lang="en-US" dirty="0"/>
              <a:t> et </a:t>
            </a:r>
            <a:r>
              <a:rPr lang="en-US" dirty="0" err="1"/>
              <a:t>magnis</a:t>
            </a:r>
            <a:r>
              <a:rPr lang="en-US" dirty="0"/>
              <a:t> dis parturient </a:t>
            </a:r>
            <a:r>
              <a:rPr lang="en-US" dirty="0" err="1"/>
              <a:t>montes</a:t>
            </a:r>
            <a:r>
              <a:rPr lang="en-US" dirty="0"/>
              <a:t>, </a:t>
            </a:r>
            <a:r>
              <a:rPr lang="en-US" dirty="0" err="1"/>
              <a:t>nascetur</a:t>
            </a:r>
            <a:r>
              <a:rPr lang="en-US" dirty="0"/>
              <a:t> </a:t>
            </a:r>
            <a:r>
              <a:rPr lang="en-US" dirty="0" err="1"/>
              <a:t>ridiculus</a:t>
            </a:r>
            <a:r>
              <a:rPr lang="en-US" dirty="0"/>
              <a:t> mus.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at </a:t>
            </a:r>
            <a:r>
              <a:rPr lang="en-US" dirty="0" err="1"/>
              <a:t>lobortis</a:t>
            </a:r>
            <a:r>
              <a:rPr lang="en-US" dirty="0"/>
              <a:t>. </a:t>
            </a:r>
            <a:r>
              <a:rPr lang="en-US" dirty="0" err="1"/>
              <a:t>Vivamus</a:t>
            </a:r>
            <a:r>
              <a:rPr lang="en-US" dirty="0"/>
              <a:t> </a:t>
            </a:r>
            <a:r>
              <a:rPr lang="en-US" dirty="0" err="1"/>
              <a:t>sagittis</a:t>
            </a:r>
            <a:r>
              <a:rPr lang="en-US" dirty="0"/>
              <a:t> lacus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augue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</a:t>
            </a:r>
            <a:r>
              <a:rPr lang="en-US" dirty="0" err="1"/>
              <a:t>rutrum</a:t>
            </a:r>
            <a:r>
              <a:rPr lang="en-US" dirty="0"/>
              <a:t> </a:t>
            </a:r>
            <a:r>
              <a:rPr lang="en-US" dirty="0" err="1"/>
              <a:t>faucibus</a:t>
            </a:r>
            <a:r>
              <a:rPr lang="en-US" dirty="0"/>
              <a:t> dolor </a:t>
            </a:r>
            <a:r>
              <a:rPr lang="en-US" dirty="0" err="1"/>
              <a:t>auctor</a:t>
            </a:r>
            <a:r>
              <a:rPr lang="en-US" dirty="0"/>
              <a:t>. </a:t>
            </a:r>
            <a:r>
              <a:rPr lang="en-US" dirty="0" err="1"/>
              <a:t>Praesent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cursus magna,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scelerisque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consectetur</a:t>
            </a:r>
            <a:r>
              <a:rPr lang="en-US" dirty="0"/>
              <a:t> et.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" y="5782559"/>
            <a:ext cx="1832169" cy="7056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y-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1191" y="5782559"/>
            <a:ext cx="1832169" cy="705600"/>
          </a:xfrm>
          <a:prstGeom prst="rect">
            <a:avLst/>
          </a:prstGeom>
        </p:spPr>
      </p:pic>
      <p:sp>
        <p:nvSpPr>
          <p:cNvPr id="4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48640" y="1609154"/>
            <a:ext cx="6851904" cy="140226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 b="1" baseline="0">
                <a:solidFill>
                  <a:srgbClr val="D6000D"/>
                </a:solidFill>
              </a:defRPr>
            </a:lvl1pPr>
          </a:lstStyle>
          <a:p>
            <a:pPr lvl="0"/>
            <a:r>
              <a:rPr lang="en-US" dirty="0"/>
              <a:t>TITLE GOES HERE IN UPPERCASE BOLD</a:t>
            </a:r>
          </a:p>
        </p:txBody>
      </p:sp>
      <p:sp>
        <p:nvSpPr>
          <p:cNvPr id="5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548640" y="3281409"/>
            <a:ext cx="6851904" cy="1827039"/>
          </a:xfrm>
          <a:prstGeom prst="rect">
            <a:avLst/>
          </a:prstGeom>
        </p:spPr>
        <p:txBody>
          <a:bodyPr/>
          <a:lstStyle>
            <a:lvl1pPr marL="342900" indent="-342900">
              <a:lnSpc>
                <a:spcPct val="100000"/>
              </a:lnSpc>
              <a:buFont typeface="Arial" charset="0"/>
              <a:buChar char="•"/>
              <a:defRPr sz="21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Cum </a:t>
            </a:r>
            <a:r>
              <a:rPr lang="en-US" dirty="0" err="1"/>
              <a:t>sociis</a:t>
            </a:r>
            <a:r>
              <a:rPr lang="en-US" dirty="0"/>
              <a:t> </a:t>
            </a:r>
            <a:r>
              <a:rPr lang="en-US" dirty="0" err="1"/>
              <a:t>natoque</a:t>
            </a:r>
            <a:r>
              <a:rPr lang="en-US" dirty="0"/>
              <a:t> </a:t>
            </a:r>
            <a:r>
              <a:rPr lang="en-US" dirty="0" err="1"/>
              <a:t>penatibus</a:t>
            </a:r>
            <a:r>
              <a:rPr lang="en-US" dirty="0"/>
              <a:t> </a:t>
            </a:r>
          </a:p>
          <a:p>
            <a:pPr lvl="0"/>
            <a:r>
              <a:rPr lang="en-US" dirty="0" err="1"/>
              <a:t>Magnis</a:t>
            </a:r>
            <a:r>
              <a:rPr lang="en-US" dirty="0"/>
              <a:t> dis parturient </a:t>
            </a:r>
            <a:r>
              <a:rPr lang="en-US" dirty="0" err="1"/>
              <a:t>montes</a:t>
            </a:r>
            <a:endParaRPr lang="en-US" dirty="0"/>
          </a:p>
          <a:p>
            <a:pPr lvl="0"/>
            <a:r>
              <a:rPr lang="en-US" dirty="0" err="1"/>
              <a:t>Vivamus</a:t>
            </a:r>
            <a:r>
              <a:rPr lang="en-US" dirty="0"/>
              <a:t> </a:t>
            </a:r>
            <a:r>
              <a:rPr lang="en-US" dirty="0" err="1"/>
              <a:t>sagittis</a:t>
            </a:r>
            <a:r>
              <a:rPr lang="en-US" dirty="0"/>
              <a:t> lacus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augue</a:t>
            </a:r>
            <a:r>
              <a:rPr lang="en-US" dirty="0"/>
              <a:t> </a:t>
            </a:r>
            <a:r>
              <a:rPr lang="en-US" dirty="0" err="1"/>
              <a:t>laoreet</a:t>
            </a:r>
            <a:endParaRPr lang="en-US" dirty="0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y-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1191" y="5782559"/>
            <a:ext cx="1832169" cy="705600"/>
          </a:xfrm>
          <a:prstGeom prst="rect">
            <a:avLst/>
          </a:prstGeom>
        </p:spPr>
      </p:pic>
      <p:sp>
        <p:nvSpPr>
          <p:cNvPr id="6" name="Chart Placeholder 3"/>
          <p:cNvSpPr>
            <a:spLocks noGrp="1"/>
          </p:cNvSpPr>
          <p:nvPr>
            <p:ph type="chart" sz="quarter" idx="10"/>
          </p:nvPr>
        </p:nvSpPr>
        <p:spPr>
          <a:xfrm>
            <a:off x="548639" y="401637"/>
            <a:ext cx="8900161" cy="608652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y- 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1158240" y="931363"/>
            <a:ext cx="2316480" cy="226612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646176" y="3389187"/>
            <a:ext cx="3340608" cy="75609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 baseline="0">
                <a:solidFill>
                  <a:srgbClr val="2F2F2F"/>
                </a:solidFill>
              </a:defRPr>
            </a:lvl1pPr>
          </a:lstStyle>
          <a:p>
            <a:pPr lvl="0"/>
            <a:r>
              <a:rPr lang="en-US" dirty="0"/>
              <a:t>TITLE GOES HERE IN UPPERCASE BOLD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4560" y="5782559"/>
            <a:ext cx="1832169" cy="705600"/>
          </a:xfrm>
          <a:prstGeom prst="rect">
            <a:avLst/>
          </a:prstGeom>
        </p:spPr>
      </p:pic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646176" y="4196196"/>
            <a:ext cx="3340608" cy="1341755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Cum </a:t>
            </a:r>
            <a:r>
              <a:rPr lang="en-US" dirty="0" err="1"/>
              <a:t>sociis</a:t>
            </a:r>
            <a:r>
              <a:rPr lang="en-US" dirty="0"/>
              <a:t> </a:t>
            </a:r>
            <a:r>
              <a:rPr lang="en-US" dirty="0" err="1"/>
              <a:t>natoque</a:t>
            </a:r>
            <a:r>
              <a:rPr lang="en-US" dirty="0"/>
              <a:t> </a:t>
            </a:r>
            <a:r>
              <a:rPr lang="en-US" dirty="0" err="1"/>
              <a:t>penatibus</a:t>
            </a:r>
            <a:r>
              <a:rPr lang="en-US" dirty="0"/>
              <a:t> et </a:t>
            </a:r>
            <a:r>
              <a:rPr lang="en-US" dirty="0" err="1"/>
              <a:t>magnis</a:t>
            </a:r>
            <a:r>
              <a:rPr lang="en-US" dirty="0"/>
              <a:t> dis parturient </a:t>
            </a:r>
            <a:r>
              <a:rPr lang="en-US" dirty="0" err="1"/>
              <a:t>montes</a:t>
            </a:r>
            <a:r>
              <a:rPr lang="en-US" dirty="0"/>
              <a:t>.</a:t>
            </a:r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4907280" y="931363"/>
            <a:ext cx="2316480" cy="226612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4395216" y="3389187"/>
            <a:ext cx="3340608" cy="75609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 baseline="0">
                <a:solidFill>
                  <a:srgbClr val="2F2F2F"/>
                </a:solidFill>
              </a:defRPr>
            </a:lvl1pPr>
          </a:lstStyle>
          <a:p>
            <a:pPr lvl="0"/>
            <a:r>
              <a:rPr lang="en-US" dirty="0"/>
              <a:t>TITLE GOES HERE IN UPPERCASE BOLD</a:t>
            </a:r>
          </a:p>
        </p:txBody>
      </p:sp>
      <p:sp>
        <p:nvSpPr>
          <p:cNvPr id="9" name="Text Placeholder 11"/>
          <p:cNvSpPr>
            <a:spLocks noGrp="1"/>
          </p:cNvSpPr>
          <p:nvPr>
            <p:ph type="body" sz="quarter" idx="16" hasCustomPrompt="1"/>
          </p:nvPr>
        </p:nvSpPr>
        <p:spPr>
          <a:xfrm>
            <a:off x="4395216" y="4196196"/>
            <a:ext cx="3340608" cy="1341755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Cum </a:t>
            </a:r>
            <a:r>
              <a:rPr lang="en-US" dirty="0" err="1"/>
              <a:t>sociis</a:t>
            </a:r>
            <a:r>
              <a:rPr lang="en-US" dirty="0"/>
              <a:t> </a:t>
            </a:r>
            <a:r>
              <a:rPr lang="en-US" dirty="0" err="1"/>
              <a:t>natoque</a:t>
            </a:r>
            <a:r>
              <a:rPr lang="en-US" dirty="0"/>
              <a:t> </a:t>
            </a:r>
            <a:r>
              <a:rPr lang="en-US" dirty="0" err="1"/>
              <a:t>penatibus</a:t>
            </a:r>
            <a:r>
              <a:rPr lang="en-US" dirty="0"/>
              <a:t> et </a:t>
            </a:r>
            <a:r>
              <a:rPr lang="en-US" dirty="0" err="1"/>
              <a:t>magnis</a:t>
            </a:r>
            <a:r>
              <a:rPr lang="en-US" dirty="0"/>
              <a:t> dis parturient </a:t>
            </a:r>
            <a:r>
              <a:rPr lang="en-US" dirty="0" err="1"/>
              <a:t>montes</a:t>
            </a:r>
            <a:r>
              <a:rPr lang="en-US" dirty="0"/>
              <a:t>.</a:t>
            </a:r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8656320" y="931363"/>
            <a:ext cx="2316480" cy="226612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8144256" y="3389187"/>
            <a:ext cx="3340608" cy="75609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 baseline="0">
                <a:solidFill>
                  <a:srgbClr val="2F2F2F"/>
                </a:solidFill>
              </a:defRPr>
            </a:lvl1pPr>
          </a:lstStyle>
          <a:p>
            <a:pPr lvl="0"/>
            <a:r>
              <a:rPr lang="en-US" dirty="0"/>
              <a:t>TITLE GOES HERE IN UPPERCASE BOLD</a:t>
            </a:r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9" hasCustomPrompt="1"/>
          </p:nvPr>
        </p:nvSpPr>
        <p:spPr>
          <a:xfrm>
            <a:off x="8144256" y="4196196"/>
            <a:ext cx="3340608" cy="1341755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Cum </a:t>
            </a:r>
            <a:r>
              <a:rPr lang="en-US" dirty="0" err="1"/>
              <a:t>sociis</a:t>
            </a:r>
            <a:r>
              <a:rPr lang="en-US" dirty="0"/>
              <a:t> </a:t>
            </a:r>
            <a:r>
              <a:rPr lang="en-US" dirty="0" err="1"/>
              <a:t>natoque</a:t>
            </a:r>
            <a:r>
              <a:rPr lang="en-US" dirty="0"/>
              <a:t> </a:t>
            </a:r>
            <a:r>
              <a:rPr lang="en-US" dirty="0" err="1"/>
              <a:t>penatibus</a:t>
            </a:r>
            <a:r>
              <a:rPr lang="en-US" dirty="0"/>
              <a:t> et </a:t>
            </a:r>
            <a:r>
              <a:rPr lang="en-US" dirty="0" err="1"/>
              <a:t>magnis</a:t>
            </a:r>
            <a:r>
              <a:rPr lang="en-US" dirty="0"/>
              <a:t> dis parturient </a:t>
            </a:r>
            <a:r>
              <a:rPr lang="en-US" dirty="0" err="1"/>
              <a:t>montes</a:t>
            </a:r>
            <a:r>
              <a:rPr lang="en-US" dirty="0"/>
              <a:t>.</a:t>
            </a: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 - pic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7010400" cy="6858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7315200" y="414339"/>
            <a:ext cx="4316540" cy="999934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TITLE GOES HERE IN UPPERCASE BOLD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7315200" y="1584325"/>
            <a:ext cx="4316540" cy="320675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 sz="21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Cum </a:t>
            </a:r>
            <a:r>
              <a:rPr lang="en-US" dirty="0" err="1"/>
              <a:t>sociis</a:t>
            </a:r>
            <a:r>
              <a:rPr lang="en-US" dirty="0"/>
              <a:t> </a:t>
            </a:r>
            <a:r>
              <a:rPr lang="en-US" dirty="0" err="1"/>
              <a:t>natoque</a:t>
            </a:r>
            <a:r>
              <a:rPr lang="en-US" dirty="0"/>
              <a:t> </a:t>
            </a:r>
            <a:r>
              <a:rPr lang="en-US" dirty="0" err="1"/>
              <a:t>penatibus</a:t>
            </a:r>
            <a:r>
              <a:rPr lang="en-US" dirty="0"/>
              <a:t> et </a:t>
            </a:r>
            <a:r>
              <a:rPr lang="en-US" dirty="0" err="1"/>
              <a:t>magnis</a:t>
            </a:r>
            <a:r>
              <a:rPr lang="en-US" dirty="0"/>
              <a:t> dis parturient </a:t>
            </a:r>
            <a:r>
              <a:rPr lang="en-US" dirty="0" err="1"/>
              <a:t>montes</a:t>
            </a:r>
            <a:r>
              <a:rPr lang="en-US" dirty="0"/>
              <a:t>, </a:t>
            </a:r>
            <a:r>
              <a:rPr lang="en-US" dirty="0" err="1"/>
              <a:t>nascetur</a:t>
            </a:r>
            <a:r>
              <a:rPr lang="en-US" dirty="0"/>
              <a:t> </a:t>
            </a:r>
            <a:r>
              <a:rPr lang="en-US" dirty="0" err="1"/>
              <a:t>ridiculus</a:t>
            </a:r>
            <a:r>
              <a:rPr lang="en-US" dirty="0"/>
              <a:t> mus.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at </a:t>
            </a:r>
            <a:r>
              <a:rPr lang="en-US" dirty="0" err="1"/>
              <a:t>lobortis</a:t>
            </a:r>
            <a:r>
              <a:rPr lang="en-US" dirty="0"/>
              <a:t>. </a:t>
            </a:r>
            <a:r>
              <a:rPr lang="en-US" dirty="0" err="1"/>
              <a:t>Vivamus</a:t>
            </a:r>
            <a:r>
              <a:rPr lang="en-US" dirty="0"/>
              <a:t> </a:t>
            </a:r>
            <a:r>
              <a:rPr lang="en-US" dirty="0" err="1"/>
              <a:t>sagittis</a:t>
            </a:r>
            <a:r>
              <a:rPr lang="en-US" dirty="0"/>
              <a:t> lacus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augue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</a:t>
            </a:r>
            <a:r>
              <a:rPr lang="en-US" dirty="0" err="1"/>
              <a:t>rutrum</a:t>
            </a:r>
            <a:r>
              <a:rPr lang="en-US" dirty="0"/>
              <a:t> </a:t>
            </a:r>
            <a:r>
              <a:rPr lang="en-US" dirty="0" err="1"/>
              <a:t>faucibus</a:t>
            </a:r>
            <a:r>
              <a:rPr lang="en-US" dirty="0"/>
              <a:t> dolor </a:t>
            </a:r>
            <a:r>
              <a:rPr lang="en-US" dirty="0" err="1"/>
              <a:t>auctor</a:t>
            </a:r>
            <a:r>
              <a:rPr lang="en-US" dirty="0"/>
              <a:t>. </a:t>
            </a:r>
            <a:r>
              <a:rPr lang="en-US" dirty="0" err="1"/>
              <a:t>Praesent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cursus magna,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scelerisque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consectetur</a:t>
            </a:r>
            <a:r>
              <a:rPr lang="en-US" dirty="0"/>
              <a:t> et.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1418" y="5768912"/>
            <a:ext cx="1830322" cy="70488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 - chart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7315200" y="414339"/>
            <a:ext cx="4328160" cy="999934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TITLE GOES HERE IN UPPERCASE BOLD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7315200" y="1584325"/>
            <a:ext cx="4328160" cy="320675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 sz="21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Cum </a:t>
            </a:r>
            <a:r>
              <a:rPr lang="en-US" dirty="0" err="1"/>
              <a:t>sociis</a:t>
            </a:r>
            <a:r>
              <a:rPr lang="en-US" dirty="0"/>
              <a:t> </a:t>
            </a:r>
            <a:r>
              <a:rPr lang="en-US" dirty="0" err="1"/>
              <a:t>natoque</a:t>
            </a:r>
            <a:r>
              <a:rPr lang="en-US" dirty="0"/>
              <a:t> </a:t>
            </a:r>
            <a:r>
              <a:rPr lang="en-US" dirty="0" err="1"/>
              <a:t>penatibus</a:t>
            </a:r>
            <a:r>
              <a:rPr lang="en-US" dirty="0"/>
              <a:t> et </a:t>
            </a:r>
            <a:r>
              <a:rPr lang="en-US" dirty="0" err="1"/>
              <a:t>magnis</a:t>
            </a:r>
            <a:r>
              <a:rPr lang="en-US" dirty="0"/>
              <a:t> dis parturient </a:t>
            </a:r>
            <a:r>
              <a:rPr lang="en-US" dirty="0" err="1"/>
              <a:t>montes</a:t>
            </a:r>
            <a:r>
              <a:rPr lang="en-US" dirty="0"/>
              <a:t>, </a:t>
            </a:r>
            <a:r>
              <a:rPr lang="en-US" dirty="0" err="1"/>
              <a:t>nascetur</a:t>
            </a:r>
            <a:r>
              <a:rPr lang="en-US" dirty="0"/>
              <a:t> </a:t>
            </a:r>
            <a:r>
              <a:rPr lang="en-US" dirty="0" err="1"/>
              <a:t>ridiculus</a:t>
            </a:r>
            <a:r>
              <a:rPr lang="en-US" dirty="0"/>
              <a:t> mus.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at </a:t>
            </a:r>
            <a:r>
              <a:rPr lang="en-US" dirty="0" err="1"/>
              <a:t>lobortis</a:t>
            </a:r>
            <a:r>
              <a:rPr lang="en-US" dirty="0"/>
              <a:t>. </a:t>
            </a:r>
            <a:r>
              <a:rPr lang="en-US" dirty="0" err="1"/>
              <a:t>Vivamus</a:t>
            </a:r>
            <a:r>
              <a:rPr lang="en-US" dirty="0"/>
              <a:t> </a:t>
            </a:r>
            <a:r>
              <a:rPr lang="en-US" dirty="0" err="1"/>
              <a:t>sagittis</a:t>
            </a:r>
            <a:r>
              <a:rPr lang="en-US" dirty="0"/>
              <a:t> lacus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augue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</a:t>
            </a:r>
            <a:r>
              <a:rPr lang="en-US" dirty="0" err="1"/>
              <a:t>rutrum</a:t>
            </a:r>
            <a:r>
              <a:rPr lang="en-US" dirty="0"/>
              <a:t> </a:t>
            </a:r>
            <a:r>
              <a:rPr lang="en-US" dirty="0" err="1"/>
              <a:t>faucibus</a:t>
            </a:r>
            <a:r>
              <a:rPr lang="en-US" dirty="0"/>
              <a:t> dolor </a:t>
            </a:r>
            <a:r>
              <a:rPr lang="en-US" dirty="0" err="1"/>
              <a:t>auctor</a:t>
            </a:r>
            <a:r>
              <a:rPr lang="en-US" dirty="0"/>
              <a:t>. </a:t>
            </a:r>
            <a:r>
              <a:rPr lang="en-US" dirty="0" err="1"/>
              <a:t>Praesent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cursus magna,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scelerisque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consectetur</a:t>
            </a:r>
            <a:r>
              <a:rPr lang="en-US" dirty="0"/>
              <a:t> et.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3038" y="5768912"/>
            <a:ext cx="1830322" cy="704889"/>
          </a:xfrm>
          <a:prstGeom prst="rect">
            <a:avLst/>
          </a:prstGeom>
        </p:spPr>
      </p:pic>
      <p:sp>
        <p:nvSpPr>
          <p:cNvPr id="7" name="Chart Placeholder 3"/>
          <p:cNvSpPr>
            <a:spLocks noGrp="1"/>
          </p:cNvSpPr>
          <p:nvPr>
            <p:ph type="chart" sz="quarter" idx="14"/>
          </p:nvPr>
        </p:nvSpPr>
        <p:spPr>
          <a:xfrm>
            <a:off x="0" y="0"/>
            <a:ext cx="7010400" cy="6858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PSJ ope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 - pic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5181600" y="0"/>
            <a:ext cx="7010400" cy="6858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60832" y="414339"/>
            <a:ext cx="4340924" cy="99993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TITLE GOES HERE IN UPPERCASE BOLD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560832" y="1584325"/>
            <a:ext cx="4340924" cy="320675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 sz="21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Cum </a:t>
            </a:r>
            <a:r>
              <a:rPr lang="en-US" dirty="0" err="1"/>
              <a:t>sociis</a:t>
            </a:r>
            <a:r>
              <a:rPr lang="en-US" dirty="0"/>
              <a:t> </a:t>
            </a:r>
            <a:r>
              <a:rPr lang="en-US" dirty="0" err="1"/>
              <a:t>natoque</a:t>
            </a:r>
            <a:r>
              <a:rPr lang="en-US" dirty="0"/>
              <a:t> </a:t>
            </a:r>
            <a:r>
              <a:rPr lang="en-US" dirty="0" err="1"/>
              <a:t>penatibus</a:t>
            </a:r>
            <a:r>
              <a:rPr lang="en-US" dirty="0"/>
              <a:t> et </a:t>
            </a:r>
            <a:r>
              <a:rPr lang="en-US" dirty="0" err="1"/>
              <a:t>magnis</a:t>
            </a:r>
            <a:r>
              <a:rPr lang="en-US" dirty="0"/>
              <a:t> dis parturient </a:t>
            </a:r>
            <a:r>
              <a:rPr lang="en-US" dirty="0" err="1"/>
              <a:t>montes</a:t>
            </a:r>
            <a:r>
              <a:rPr lang="en-US" dirty="0"/>
              <a:t>, </a:t>
            </a:r>
            <a:r>
              <a:rPr lang="en-US" dirty="0" err="1"/>
              <a:t>nascetur</a:t>
            </a:r>
            <a:r>
              <a:rPr lang="en-US" dirty="0"/>
              <a:t> </a:t>
            </a:r>
            <a:r>
              <a:rPr lang="en-US" dirty="0" err="1"/>
              <a:t>ridiculus</a:t>
            </a:r>
            <a:r>
              <a:rPr lang="en-US" dirty="0"/>
              <a:t> mus.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at </a:t>
            </a:r>
            <a:r>
              <a:rPr lang="en-US" dirty="0" err="1"/>
              <a:t>lobortis</a:t>
            </a:r>
            <a:r>
              <a:rPr lang="en-US" dirty="0"/>
              <a:t>. </a:t>
            </a:r>
            <a:r>
              <a:rPr lang="en-US" dirty="0" err="1"/>
              <a:t>Vivamus</a:t>
            </a:r>
            <a:r>
              <a:rPr lang="en-US" dirty="0"/>
              <a:t> </a:t>
            </a:r>
            <a:r>
              <a:rPr lang="en-US" dirty="0" err="1"/>
              <a:t>sagittis</a:t>
            </a:r>
            <a:r>
              <a:rPr lang="en-US" dirty="0"/>
              <a:t> lacus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augue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</a:t>
            </a:r>
            <a:r>
              <a:rPr lang="en-US" dirty="0" err="1"/>
              <a:t>rutrum</a:t>
            </a:r>
            <a:r>
              <a:rPr lang="en-US" dirty="0"/>
              <a:t> </a:t>
            </a:r>
            <a:r>
              <a:rPr lang="en-US" dirty="0" err="1"/>
              <a:t>faucibus</a:t>
            </a:r>
            <a:r>
              <a:rPr lang="en-US" dirty="0"/>
              <a:t> dolor </a:t>
            </a:r>
            <a:r>
              <a:rPr lang="en-US" dirty="0" err="1"/>
              <a:t>auctor</a:t>
            </a:r>
            <a:r>
              <a:rPr lang="en-US" dirty="0"/>
              <a:t>. </a:t>
            </a:r>
            <a:r>
              <a:rPr lang="en-US" dirty="0" err="1"/>
              <a:t>Praesent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cursus magna,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scelerisque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consectetur</a:t>
            </a:r>
            <a:r>
              <a:rPr lang="en-US" dirty="0"/>
              <a:t> et.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832" y="5768912"/>
            <a:ext cx="1830322" cy="70488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 - pic narrow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7010400" y="0"/>
            <a:ext cx="5181600" cy="6858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48640" y="962979"/>
            <a:ext cx="5596128" cy="99993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TITLE GOES HERE IN UPPERCASE BOLD</a:t>
            </a:r>
          </a:p>
        </p:txBody>
      </p:sp>
      <p:sp>
        <p:nvSpPr>
          <p:cNvPr id="5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548640" y="2282433"/>
            <a:ext cx="5596128" cy="320675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 sz="21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Cum </a:t>
            </a:r>
            <a:r>
              <a:rPr lang="en-US" dirty="0" err="1"/>
              <a:t>sociis</a:t>
            </a:r>
            <a:r>
              <a:rPr lang="en-US" dirty="0"/>
              <a:t> </a:t>
            </a:r>
            <a:r>
              <a:rPr lang="en-US" dirty="0" err="1"/>
              <a:t>natoque</a:t>
            </a:r>
            <a:r>
              <a:rPr lang="en-US" dirty="0"/>
              <a:t> </a:t>
            </a:r>
            <a:r>
              <a:rPr lang="en-US" dirty="0" err="1"/>
              <a:t>penatibus</a:t>
            </a:r>
            <a:r>
              <a:rPr lang="en-US" dirty="0"/>
              <a:t> et </a:t>
            </a:r>
            <a:r>
              <a:rPr lang="en-US" dirty="0" err="1"/>
              <a:t>magnis</a:t>
            </a:r>
            <a:r>
              <a:rPr lang="en-US" dirty="0"/>
              <a:t> dis parturient </a:t>
            </a:r>
            <a:r>
              <a:rPr lang="en-US" dirty="0" err="1"/>
              <a:t>montes</a:t>
            </a:r>
            <a:r>
              <a:rPr lang="en-US" dirty="0"/>
              <a:t>, </a:t>
            </a:r>
            <a:r>
              <a:rPr lang="en-US" dirty="0" err="1"/>
              <a:t>nascetur</a:t>
            </a:r>
            <a:r>
              <a:rPr lang="en-US" dirty="0"/>
              <a:t> </a:t>
            </a:r>
            <a:r>
              <a:rPr lang="en-US" dirty="0" err="1"/>
              <a:t>ridiculus</a:t>
            </a:r>
            <a:r>
              <a:rPr lang="en-US" dirty="0"/>
              <a:t> mus.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at </a:t>
            </a:r>
            <a:r>
              <a:rPr lang="en-US" dirty="0" err="1"/>
              <a:t>lobortis</a:t>
            </a:r>
            <a:r>
              <a:rPr lang="en-US" dirty="0"/>
              <a:t>. </a:t>
            </a:r>
            <a:r>
              <a:rPr lang="en-US" dirty="0" err="1"/>
              <a:t>Vivamus</a:t>
            </a:r>
            <a:r>
              <a:rPr lang="en-US" dirty="0"/>
              <a:t> </a:t>
            </a:r>
            <a:r>
              <a:rPr lang="en-US" dirty="0" err="1"/>
              <a:t>sagittis</a:t>
            </a:r>
            <a:r>
              <a:rPr lang="en-US" dirty="0"/>
              <a:t> lacus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augue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</a:t>
            </a:r>
            <a:r>
              <a:rPr lang="en-US" dirty="0" err="1"/>
              <a:t>rutrum</a:t>
            </a:r>
            <a:r>
              <a:rPr lang="en-US" dirty="0"/>
              <a:t> </a:t>
            </a:r>
            <a:r>
              <a:rPr lang="en-US" dirty="0" err="1"/>
              <a:t>faucibus</a:t>
            </a:r>
            <a:r>
              <a:rPr lang="en-US" dirty="0"/>
              <a:t> dolor </a:t>
            </a:r>
            <a:r>
              <a:rPr lang="en-US" dirty="0" err="1"/>
              <a:t>auctor</a:t>
            </a:r>
            <a:r>
              <a:rPr lang="en-US" dirty="0"/>
              <a:t>. </a:t>
            </a:r>
            <a:r>
              <a:rPr lang="en-US" dirty="0" err="1"/>
              <a:t>Praesent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cursus magna,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scelerisque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consectetur</a:t>
            </a:r>
            <a:r>
              <a:rPr lang="en-US" dirty="0"/>
              <a:t> et.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" y="5768912"/>
            <a:ext cx="1830322" cy="70488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 -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48640" y="1609154"/>
            <a:ext cx="6851904" cy="140226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TITLE GOES HERE IN UPPERCASE BOLD</a:t>
            </a:r>
          </a:p>
        </p:txBody>
      </p:sp>
      <p:sp>
        <p:nvSpPr>
          <p:cNvPr id="5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548640" y="3281409"/>
            <a:ext cx="6851904" cy="1827039"/>
          </a:xfrm>
          <a:prstGeom prst="rect">
            <a:avLst/>
          </a:prstGeom>
        </p:spPr>
        <p:txBody>
          <a:bodyPr/>
          <a:lstStyle>
            <a:lvl1pPr marL="342900" indent="-342900">
              <a:lnSpc>
                <a:spcPct val="100000"/>
              </a:lnSpc>
              <a:buFont typeface="Arial" charset="0"/>
              <a:buChar char="•"/>
              <a:defRPr sz="21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Cum </a:t>
            </a:r>
            <a:r>
              <a:rPr lang="en-US" dirty="0" err="1"/>
              <a:t>sociis</a:t>
            </a:r>
            <a:r>
              <a:rPr lang="en-US" dirty="0"/>
              <a:t> </a:t>
            </a:r>
            <a:r>
              <a:rPr lang="en-US" dirty="0" err="1"/>
              <a:t>natoque</a:t>
            </a:r>
            <a:r>
              <a:rPr lang="en-US" dirty="0"/>
              <a:t> </a:t>
            </a:r>
            <a:r>
              <a:rPr lang="en-US" dirty="0" err="1"/>
              <a:t>penatibus</a:t>
            </a:r>
            <a:r>
              <a:rPr lang="en-US" dirty="0"/>
              <a:t> </a:t>
            </a:r>
          </a:p>
          <a:p>
            <a:pPr lvl="0"/>
            <a:r>
              <a:rPr lang="en-US" dirty="0" err="1"/>
              <a:t>Magnis</a:t>
            </a:r>
            <a:r>
              <a:rPr lang="en-US" dirty="0"/>
              <a:t> dis parturient </a:t>
            </a:r>
            <a:r>
              <a:rPr lang="en-US" dirty="0" err="1"/>
              <a:t>montes</a:t>
            </a:r>
            <a:endParaRPr lang="en-US" dirty="0"/>
          </a:p>
          <a:p>
            <a:pPr lvl="0"/>
            <a:r>
              <a:rPr lang="en-US" dirty="0" err="1"/>
              <a:t>Vivamus</a:t>
            </a:r>
            <a:r>
              <a:rPr lang="en-US" dirty="0"/>
              <a:t> </a:t>
            </a:r>
            <a:r>
              <a:rPr lang="en-US" dirty="0" err="1"/>
              <a:t>sagittis</a:t>
            </a:r>
            <a:r>
              <a:rPr lang="en-US" dirty="0"/>
              <a:t> lacus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augue</a:t>
            </a:r>
            <a:r>
              <a:rPr lang="en-US" dirty="0"/>
              <a:t> </a:t>
            </a:r>
            <a:r>
              <a:rPr lang="en-US" dirty="0" err="1"/>
              <a:t>laoreet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8654" y="5768912"/>
            <a:ext cx="1830322" cy="70488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8654" y="5768912"/>
            <a:ext cx="1830322" cy="704889"/>
          </a:xfrm>
          <a:prstGeom prst="rect">
            <a:avLst/>
          </a:prstGeom>
        </p:spPr>
      </p:pic>
      <p:sp>
        <p:nvSpPr>
          <p:cNvPr id="9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48640" y="536259"/>
            <a:ext cx="5596128" cy="46348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TITLE GOES HERE</a:t>
            </a:r>
          </a:p>
        </p:txBody>
      </p:sp>
      <p:sp>
        <p:nvSpPr>
          <p:cNvPr id="11" name="Table Placeholder 10"/>
          <p:cNvSpPr>
            <a:spLocks noGrp="1"/>
          </p:cNvSpPr>
          <p:nvPr>
            <p:ph type="tbl" sz="quarter" idx="13"/>
          </p:nvPr>
        </p:nvSpPr>
        <p:spPr>
          <a:xfrm>
            <a:off x="548640" y="1122363"/>
            <a:ext cx="11070336" cy="448627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ic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766" y="5768912"/>
            <a:ext cx="1830322" cy="704889"/>
          </a:xfrm>
          <a:prstGeom prst="rect">
            <a:avLst/>
          </a:prstGeom>
        </p:spPr>
      </p:pic>
      <p:sp>
        <p:nvSpPr>
          <p:cNvPr id="11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901700" y="1889125"/>
            <a:ext cx="6376924" cy="27193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 b="1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b="1" i="0"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None/>
              <a:defRPr b="1" i="0"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None/>
              <a:defRPr b="1" i="0"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None/>
              <a:defRPr b="1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TITLE FOR THE SLIDE GOES HERE IN UPPERCASE BOLD 40PT</a:t>
            </a:r>
          </a:p>
        </p:txBody>
      </p:sp>
    </p:spTree>
    <p:extLst>
      <p:ext uri="{BB962C8B-B14F-4D97-AF65-F5344CB8AC3E}">
        <p14:creationId xmlns:p14="http://schemas.microsoft.com/office/powerpoint/2010/main" val="1568522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GFS ope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HS ope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HLS ope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S ope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EL ope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10.xml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11.xml"/></Relationships>
</file>

<file path=ppt/slideMasters/_rels/slideMaster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theme" Target="../theme/theme12.xml"/><Relationship Id="rId1" Type="http://schemas.openxmlformats.org/officeDocument/2006/relationships/slideLayout" Target="../slideLayouts/slideLayout12.xml"/></Relationships>
</file>

<file path=ppt/slideMasters/_rels/slideMaster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theme" Target="../theme/theme13.xml"/><Relationship Id="rId1" Type="http://schemas.openxmlformats.org/officeDocument/2006/relationships/slideLayout" Target="../slideLayouts/slideLayout13.xml"/></Relationships>
</file>

<file path=ppt/slideMasters/_rels/slideMaster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theme" Target="../theme/theme14.xml"/><Relationship Id="rId1" Type="http://schemas.openxmlformats.org/officeDocument/2006/relationships/slideLayout" Target="../slideLayouts/slideLayout14.xml"/></Relationships>
</file>

<file path=ppt/slideMasters/_rels/slideMaster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theme" Target="../theme/theme15.xml"/><Relationship Id="rId1" Type="http://schemas.openxmlformats.org/officeDocument/2006/relationships/slideLayout" Target="../slideLayouts/slideLayout15.xml"/></Relationships>
</file>

<file path=ppt/slideMasters/_rels/slideMaster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theme" Target="../theme/theme16.xml"/><Relationship Id="rId1" Type="http://schemas.openxmlformats.org/officeDocument/2006/relationships/slideLayout" Target="../slideLayouts/slideLayout16.xml"/></Relationships>
</file>

<file path=ppt/slideMasters/_rels/slideMaster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theme" Target="../theme/theme17.xml"/><Relationship Id="rId1" Type="http://schemas.openxmlformats.org/officeDocument/2006/relationships/slideLayout" Target="../slideLayouts/slideLayout17.xml"/></Relationships>
</file>

<file path=ppt/slideMasters/_rels/slideMaster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theme" Target="../theme/theme18.xml"/><Relationship Id="rId1" Type="http://schemas.openxmlformats.org/officeDocument/2006/relationships/slideLayout" Target="../slideLayouts/slideLayout18.xml"/></Relationships>
</file>

<file path=ppt/slideMasters/_rels/slideMaster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theme" Target="../theme/theme19.xml"/><Relationship Id="rId1" Type="http://schemas.openxmlformats.org/officeDocument/2006/relationships/slideLayout" Target="../slideLayouts/slideLayout1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theme" Target="../theme/theme20.xml"/><Relationship Id="rId1" Type="http://schemas.openxmlformats.org/officeDocument/2006/relationships/slideLayout" Target="../slideLayouts/slideLayout20.xml"/></Relationships>
</file>

<file path=ppt/slideMasters/_rels/slideMaster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theme" Target="../theme/theme21.xml"/><Relationship Id="rId1" Type="http://schemas.openxmlformats.org/officeDocument/2006/relationships/slideLayout" Target="../slideLayouts/slideLayout21.xml"/></Relationships>
</file>

<file path=ppt/slideMasters/_rels/slideMaster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theme" Target="../theme/theme22.xml"/><Relationship Id="rId1" Type="http://schemas.openxmlformats.org/officeDocument/2006/relationships/slideLayout" Target="../slideLayouts/slideLayout22.xml"/></Relationships>
</file>

<file path=ppt/slideMasters/_rels/slideMaster2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Relationship Id="rId9" Type="http://schemas.openxmlformats.org/officeDocument/2006/relationships/theme" Target="../theme/theme23.xml"/></Relationships>
</file>

<file path=ppt/slideMasters/_rels/slideMaster24.xml.rels><?xml version="1.0" encoding="UTF-8" standalone="yes"?>
<Relationships xmlns="http://schemas.openxmlformats.org/package/2006/relationships"><Relationship Id="rId8" Type="http://schemas.openxmlformats.org/officeDocument/2006/relationships/theme" Target="../theme/theme24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5.xml"/><Relationship Id="rId4" Type="http://schemas.openxmlformats.org/officeDocument/2006/relationships/slideLayout" Target="../slideLayouts/slideLayout34.xml"/></Relationships>
</file>

<file path=ppt/slideMasters/_rels/slideMaster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0.xml"/><Relationship Id="rId7" Type="http://schemas.openxmlformats.org/officeDocument/2006/relationships/theme" Target="../theme/theme25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5" Type="http://schemas.openxmlformats.org/officeDocument/2006/relationships/slideLayout" Target="../slideLayouts/slideLayout42.xml"/><Relationship Id="rId4" Type="http://schemas.openxmlformats.org/officeDocument/2006/relationships/slideLayout" Target="../slideLayouts/slideLayout41.xml"/></Relationships>
</file>

<file path=ppt/slideMasters/_rels/slideMaster26.xml.rels><?xml version="1.0" encoding="UTF-8" standalone="yes"?>
<Relationships xmlns="http://schemas.openxmlformats.org/package/2006/relationships"><Relationship Id="rId2" Type="http://schemas.openxmlformats.org/officeDocument/2006/relationships/theme" Target="../theme/theme26.xml"/><Relationship Id="rId1" Type="http://schemas.openxmlformats.org/officeDocument/2006/relationships/slideLayout" Target="../slideLayouts/slideLayout44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7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8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D6000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5972" y="2671062"/>
            <a:ext cx="7547356" cy="1503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6349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</p:sldLayoutIdLst>
  <p:transition spd="slow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D6000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2964" y="2544855"/>
            <a:ext cx="6913372" cy="1768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85398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</p:sldLayoutIdLst>
  <p:transition spd="slow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D6000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6660" y="2508643"/>
            <a:ext cx="7205980" cy="1840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1082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</p:sldLayoutIdLst>
  <p:transition spd="slow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D6000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2964" y="2611243"/>
            <a:ext cx="6913372" cy="1622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42286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</p:sldLayoutIdLst>
  <p:transition spd="slow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D6000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4704" y="2574923"/>
            <a:ext cx="7022592" cy="1695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81854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</p:sldLayoutIdLst>
  <p:transition spd="slow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D6000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6496" y="2650011"/>
            <a:ext cx="5779008" cy="1557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44636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</p:sldLayoutIdLst>
  <p:transition spd="slow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D6000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5156" y="2572582"/>
            <a:ext cx="6888988" cy="1700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2917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</p:sldLayoutIdLst>
  <p:transition spd="slow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D6000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6352" y="2597971"/>
            <a:ext cx="6559296" cy="1649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4062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</p:sldLayoutIdLst>
  <p:transition spd="slow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D6000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1188" y="2611689"/>
            <a:ext cx="6376924" cy="1634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6038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</p:sldLayoutIdLst>
  <p:transition spd="slow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D6000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1588" y="2562775"/>
            <a:ext cx="7596124" cy="1732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82585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</p:sldLayoutIdLst>
  <p:transition spd="slow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D6000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2384" y="2673096"/>
            <a:ext cx="6047232" cy="1511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885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</p:sldLayoutIdLst>
  <p:transition spd="slow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D6000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4288" y="2807885"/>
            <a:ext cx="7583424" cy="1229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7895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</p:sldLayoutIdLst>
  <p:transition spd="slow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D6000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1424" y="2617768"/>
            <a:ext cx="6169152" cy="1609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28291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</p:sldLayoutIdLst>
  <p:transition spd="slow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D6000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5808" y="2634558"/>
            <a:ext cx="6120384" cy="1576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02226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</p:sldLayoutIdLst>
  <p:transition spd="slow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D6000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9812" y="2543956"/>
            <a:ext cx="7059676" cy="1757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3040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</p:sldLayoutIdLst>
  <p:transition spd="slow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2085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96" r:id="rId2"/>
    <p:sldLayoutId id="2147483658" r:id="rId3"/>
    <p:sldLayoutId id="2147483657" r:id="rId4"/>
    <p:sldLayoutId id="2147483694" r:id="rId5"/>
    <p:sldLayoutId id="2147483700" r:id="rId6"/>
    <p:sldLayoutId id="2147483692" r:id="rId7"/>
    <p:sldLayoutId id="2147483699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529078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97" r:id="rId2"/>
    <p:sldLayoutId id="2147483665" r:id="rId3"/>
    <p:sldLayoutId id="2147483666" r:id="rId4"/>
    <p:sldLayoutId id="2147483693" r:id="rId5"/>
    <p:sldLayoutId id="2147483701" r:id="rId6"/>
    <p:sldLayoutId id="2147483690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D6000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61614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98" r:id="rId2"/>
    <p:sldLayoutId id="2147483661" r:id="rId3"/>
    <p:sldLayoutId id="2147483662" r:id="rId4"/>
    <p:sldLayoutId id="2147483695" r:id="rId5"/>
    <p:sldLayoutId id="2147483691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8939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D6000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3056" y="2624778"/>
            <a:ext cx="7485888" cy="1603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0781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transition spd="slow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D6000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0448" y="2780581"/>
            <a:ext cx="8071104" cy="1296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81215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</p:sldLayoutIdLst>
  <p:transition spd="slow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D6000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9668" y="2584698"/>
            <a:ext cx="7839964" cy="1675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053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</p:sldLayoutIdLst>
  <p:transition spd="slow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D6000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2512" y="2671340"/>
            <a:ext cx="7046976" cy="1515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39208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</p:sldLayoutIdLst>
  <p:transition spd="slow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D6000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0736" y="2717127"/>
            <a:ext cx="6510528" cy="1423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1340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</p:sldLayoutIdLst>
  <p:transition spd="slow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D6000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4144" y="2719686"/>
            <a:ext cx="8363712" cy="1395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78035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</p:sldLayoutIdLst>
  <p:transition spd="slow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D6000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5248" y="2517509"/>
            <a:ext cx="7461504" cy="1822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29693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</p:sldLayoutIdLst>
  <p:transition spd="slow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4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38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40.png"/><Relationship Id="rId4" Type="http://schemas.openxmlformats.org/officeDocument/2006/relationships/image" Target="../media/image38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40.png"/><Relationship Id="rId4" Type="http://schemas.openxmlformats.org/officeDocument/2006/relationships/image" Target="../media/image38.e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30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30.emf"/><Relationship Id="rId4" Type="http://schemas.openxmlformats.org/officeDocument/2006/relationships/image" Target="../media/image29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3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3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sz="2000" dirty="0"/>
              <a:t>Adam G. Hawkins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PhD Student at QUB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2025-03-18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1475717" y="1334242"/>
            <a:ext cx="5805615" cy="3234280"/>
          </a:xfrm>
        </p:spPr>
        <p:txBody>
          <a:bodyPr/>
          <a:lstStyle/>
          <a:p>
            <a:r>
              <a:rPr lang="en-US" sz="4050" dirty="0"/>
              <a:t>Distributing quantum correlations through local operations and classical resources</a:t>
            </a:r>
          </a:p>
        </p:txBody>
      </p:sp>
    </p:spTree>
    <p:extLst>
      <p:ext uri="{BB962C8B-B14F-4D97-AF65-F5344CB8AC3E}">
        <p14:creationId xmlns:p14="http://schemas.microsoft.com/office/powerpoint/2010/main" val="9658572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56FF9A-78E5-3922-7643-958851D277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250429E-BCBE-C347-8862-8F55AC17BE1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1248" t="5228" r="15693" b="29391"/>
          <a:stretch/>
        </p:blipFill>
        <p:spPr>
          <a:xfrm>
            <a:off x="3335867" y="855133"/>
            <a:ext cx="6053666" cy="35306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F0E5DD-4A26-4327-E0BE-7FD300E6021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48639" y="572835"/>
            <a:ext cx="8576700" cy="999934"/>
          </a:xfrm>
        </p:spPr>
        <p:txBody>
          <a:bodyPr/>
          <a:lstStyle/>
          <a:p>
            <a:r>
              <a:rPr lang="en-US" dirty="0"/>
              <a:t>Distribution of discord: a protocol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0606050D-7DF2-1A63-C212-322C38A0DBB4}"/>
              </a:ext>
            </a:extLst>
          </p:cNvPr>
          <p:cNvSpPr txBox="1">
            <a:spLocks/>
          </p:cNvSpPr>
          <p:nvPr/>
        </p:nvSpPr>
        <p:spPr>
          <a:xfrm>
            <a:off x="2413983" y="4933352"/>
            <a:ext cx="9295937" cy="17219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65760" indent="-365760" algn="l" defTabSz="914400" rtl="0" eaLnBrk="1" latinLnBrk="0" hangingPunct="1">
              <a:lnSpc>
                <a:spcPct val="105000"/>
              </a:lnSpc>
              <a:spcBef>
                <a:spcPts val="900"/>
              </a:spcBef>
              <a:buClr>
                <a:schemeClr val="accent5"/>
              </a:buClr>
              <a:buFont typeface="Avenir Next LT Pro" panose="020B0504020202020204" pitchFamily="34" charset="0"/>
              <a:buChar char="+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5760" indent="0" algn="l" defTabSz="914400" rtl="0" eaLnBrk="1" latinLnBrk="0" hangingPunct="1">
              <a:lnSpc>
                <a:spcPct val="105000"/>
              </a:lnSpc>
              <a:spcBef>
                <a:spcPts val="9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40080" indent="-274320" algn="l" defTabSz="914400" rtl="0" eaLnBrk="1" latinLnBrk="0" hangingPunct="1">
              <a:lnSpc>
                <a:spcPct val="105000"/>
              </a:lnSpc>
              <a:spcBef>
                <a:spcPts val="600"/>
              </a:spcBef>
              <a:buClr>
                <a:schemeClr val="accent5"/>
              </a:buClr>
              <a:buFont typeface="Avenir Next LT Pro" panose="020B0504020202020204" pitchFamily="34" charset="0"/>
              <a:buChar char="+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40080" indent="0" algn="l" defTabSz="914400" rtl="0" eaLnBrk="1" latinLnBrk="0" hangingPunct="1">
              <a:lnSpc>
                <a:spcPct val="105000"/>
              </a:lnSpc>
              <a:spcBef>
                <a:spcPts val="600"/>
              </a:spcBef>
              <a:buFontTx/>
              <a:buNone/>
              <a:defRPr sz="1800" i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886968" indent="-274320" algn="l" defTabSz="914400" rtl="0" eaLnBrk="1" latinLnBrk="0" hangingPunct="1">
              <a:lnSpc>
                <a:spcPct val="105000"/>
              </a:lnSpc>
              <a:spcBef>
                <a:spcPts val="600"/>
              </a:spcBef>
              <a:buClr>
                <a:schemeClr val="accent5"/>
              </a:buClr>
              <a:buFont typeface="Avenir Next LT Pro" panose="020B0504020202020204" pitchFamily="34" charset="0"/>
              <a:buChar char="+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Clr>
                <a:srgbClr val="13AD8E"/>
              </a:buClr>
              <a:buFont typeface="+mj-lt"/>
              <a:buAutoNum type="arabicParenR" startAt="2"/>
            </a:pPr>
            <a:r>
              <a:rPr lang="en-US" sz="2400" dirty="0"/>
              <a:t>Each carrier is </a:t>
            </a:r>
            <a:r>
              <a:rPr lang="en-GB" sz="2400" dirty="0"/>
              <a:t>interacts with its respective memory, realizing a </a:t>
            </a:r>
            <a:r>
              <a:rPr lang="en-US" sz="2400" dirty="0">
                <a:solidFill>
                  <a:srgbClr val="FF6A0E"/>
                </a:solidFill>
                <a:latin typeface="Avenir Next LT Pro"/>
              </a:rPr>
              <a:t>CPHASE</a:t>
            </a:r>
            <a:r>
              <a:rPr lang="en-GB" sz="2400" dirty="0"/>
              <a:t> (CZ) gate between them.</a:t>
            </a:r>
            <a:endParaRPr lang="en-US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B81EE20-C399-0C74-F5A7-67021A1DD6ED}"/>
              </a:ext>
            </a:extLst>
          </p:cNvPr>
          <p:cNvSpPr txBox="1"/>
          <p:nvPr/>
        </p:nvSpPr>
        <p:spPr>
          <a:xfrm>
            <a:off x="2980634" y="3189793"/>
            <a:ext cx="11756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FF6A0E"/>
                </a:solidFill>
                <a:latin typeface="Avenir Next LT Pro"/>
              </a:rPr>
              <a:t>CPHASE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9A23FFC-B4D9-83F8-3846-9E5831DCFEFC}"/>
              </a:ext>
            </a:extLst>
          </p:cNvPr>
          <p:cNvSpPr txBox="1"/>
          <p:nvPr/>
        </p:nvSpPr>
        <p:spPr>
          <a:xfrm>
            <a:off x="7789700" y="3189793"/>
            <a:ext cx="11756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FF6A0E"/>
                </a:solidFill>
                <a:latin typeface="Avenir Next LT Pro"/>
              </a:rPr>
              <a:t>CPHASE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9F32852-DF5F-8930-88EA-AA7DF255E9D7}"/>
              </a:ext>
            </a:extLst>
          </p:cNvPr>
          <p:cNvSpPr txBox="1"/>
          <p:nvPr/>
        </p:nvSpPr>
        <p:spPr>
          <a:xfrm>
            <a:off x="5260157" y="2130458"/>
            <a:ext cx="13480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C00000"/>
                </a:solidFill>
              </a:rPr>
              <a:t>SOURCE</a:t>
            </a:r>
          </a:p>
        </p:txBody>
      </p:sp>
    </p:spTree>
    <p:extLst>
      <p:ext uri="{BB962C8B-B14F-4D97-AF65-F5344CB8AC3E}">
        <p14:creationId xmlns:p14="http://schemas.microsoft.com/office/powerpoint/2010/main" val="37403768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5A3932-03EF-E127-0400-4572A02D73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D32E42D-D379-2B66-566C-6455F32693D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5869" t="6483" r="17632" b="29703"/>
          <a:stretch/>
        </p:blipFill>
        <p:spPr>
          <a:xfrm>
            <a:off x="2819400" y="922867"/>
            <a:ext cx="6383867" cy="3445933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FCCD44-2869-3C0C-4162-D927445799E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48639" y="572835"/>
            <a:ext cx="8576700" cy="999934"/>
          </a:xfrm>
        </p:spPr>
        <p:txBody>
          <a:bodyPr/>
          <a:lstStyle/>
          <a:p>
            <a:r>
              <a:rPr lang="en-US" dirty="0"/>
              <a:t>Distribution of discord: a protocol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47B26A7E-8DC4-6C39-46D9-2E44091A13DF}"/>
              </a:ext>
            </a:extLst>
          </p:cNvPr>
          <p:cNvSpPr txBox="1">
            <a:spLocks/>
          </p:cNvSpPr>
          <p:nvPr/>
        </p:nvSpPr>
        <p:spPr>
          <a:xfrm>
            <a:off x="2413983" y="4933352"/>
            <a:ext cx="9295937" cy="17219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65760" indent="-365760" algn="l" defTabSz="914400" rtl="0" eaLnBrk="1" latinLnBrk="0" hangingPunct="1">
              <a:lnSpc>
                <a:spcPct val="105000"/>
              </a:lnSpc>
              <a:spcBef>
                <a:spcPts val="900"/>
              </a:spcBef>
              <a:buClr>
                <a:schemeClr val="accent5"/>
              </a:buClr>
              <a:buFont typeface="Avenir Next LT Pro" panose="020B0504020202020204" pitchFamily="34" charset="0"/>
              <a:buChar char="+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5760" indent="0" algn="l" defTabSz="914400" rtl="0" eaLnBrk="1" latinLnBrk="0" hangingPunct="1">
              <a:lnSpc>
                <a:spcPct val="105000"/>
              </a:lnSpc>
              <a:spcBef>
                <a:spcPts val="9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40080" indent="-274320" algn="l" defTabSz="914400" rtl="0" eaLnBrk="1" latinLnBrk="0" hangingPunct="1">
              <a:lnSpc>
                <a:spcPct val="105000"/>
              </a:lnSpc>
              <a:spcBef>
                <a:spcPts val="600"/>
              </a:spcBef>
              <a:buClr>
                <a:schemeClr val="accent5"/>
              </a:buClr>
              <a:buFont typeface="Avenir Next LT Pro" panose="020B0504020202020204" pitchFamily="34" charset="0"/>
              <a:buChar char="+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40080" indent="0" algn="l" defTabSz="914400" rtl="0" eaLnBrk="1" latinLnBrk="0" hangingPunct="1">
              <a:lnSpc>
                <a:spcPct val="105000"/>
              </a:lnSpc>
              <a:spcBef>
                <a:spcPts val="600"/>
              </a:spcBef>
              <a:buFontTx/>
              <a:buNone/>
              <a:defRPr sz="1800" i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886968" indent="-274320" algn="l" defTabSz="914400" rtl="0" eaLnBrk="1" latinLnBrk="0" hangingPunct="1">
              <a:lnSpc>
                <a:spcPct val="105000"/>
              </a:lnSpc>
              <a:spcBef>
                <a:spcPts val="600"/>
              </a:spcBef>
              <a:buClr>
                <a:schemeClr val="accent5"/>
              </a:buClr>
              <a:buFont typeface="Avenir Next LT Pro" panose="020B0504020202020204" pitchFamily="34" charset="0"/>
              <a:buChar char="+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Clr>
                <a:srgbClr val="13AD8E"/>
              </a:buClr>
              <a:buFont typeface="+mj-lt"/>
              <a:buAutoNum type="arabicParenR" startAt="3"/>
            </a:pPr>
            <a:r>
              <a:rPr lang="en-US" sz="2400" dirty="0"/>
              <a:t>Each carrier is </a:t>
            </a:r>
            <a:r>
              <a:rPr lang="en-GB" sz="2400" dirty="0"/>
              <a:t>measured in some local basis.</a:t>
            </a:r>
            <a:endParaRPr lang="en-US" sz="24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A0B2AF7-BEC2-F7BC-2F84-284898A70383}"/>
              </a:ext>
            </a:extLst>
          </p:cNvPr>
          <p:cNvSpPr txBox="1"/>
          <p:nvPr/>
        </p:nvSpPr>
        <p:spPr>
          <a:xfrm>
            <a:off x="2413983" y="5563476"/>
            <a:ext cx="980388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Clr>
                <a:schemeClr val="tx1"/>
              </a:buClr>
              <a:buFont typeface="Wingdings" pitchFamily="2" charset="2"/>
              <a:buChar char="Ø"/>
            </a:pPr>
            <a:r>
              <a:rPr lang="en-US" sz="2400" dirty="0">
                <a:latin typeface="+mn-lt"/>
              </a:rPr>
              <a:t>There now exists </a:t>
            </a:r>
            <a:r>
              <a:rPr lang="en-US" sz="2400" b="1" dirty="0">
                <a:solidFill>
                  <a:srgbClr val="C00000"/>
                </a:solidFill>
                <a:latin typeface="+mn-lt"/>
              </a:rPr>
              <a:t>quantum correlations </a:t>
            </a:r>
            <a:r>
              <a:rPr lang="en-US" sz="2400" dirty="0">
                <a:latin typeface="+mn-lt"/>
              </a:rPr>
              <a:t>between the memories</a:t>
            </a:r>
            <a:r>
              <a:rPr lang="en-US" sz="2400" b="1" dirty="0">
                <a:latin typeface="+mn-lt"/>
              </a:rPr>
              <a:t>, independent of the measurement outcomes.</a:t>
            </a:r>
          </a:p>
          <a:p>
            <a:pPr marL="342900" indent="-342900">
              <a:buClr>
                <a:schemeClr val="tx1"/>
              </a:buClr>
              <a:buFont typeface="Wingdings" pitchFamily="2" charset="2"/>
              <a:buChar char="Ø"/>
            </a:pPr>
            <a:r>
              <a:rPr lang="en-US" sz="2400" dirty="0">
                <a:latin typeface="+mn-lt"/>
              </a:rPr>
              <a:t>The discord is determined only by the choice of basis.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25F3BAE-2FEA-1029-0AFC-0D3E950FF555}"/>
              </a:ext>
            </a:extLst>
          </p:cNvPr>
          <p:cNvSpPr txBox="1"/>
          <p:nvPr/>
        </p:nvSpPr>
        <p:spPr>
          <a:xfrm>
            <a:off x="5260157" y="2130458"/>
            <a:ext cx="13480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C00000"/>
                </a:solidFill>
              </a:rPr>
              <a:t>SOURCE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E103F04-5076-2D69-8DF6-DA2157122AAD}"/>
              </a:ext>
            </a:extLst>
          </p:cNvPr>
          <p:cNvSpPr txBox="1"/>
          <p:nvPr/>
        </p:nvSpPr>
        <p:spPr>
          <a:xfrm>
            <a:off x="5651369" y="2988297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76BBC77-E212-5535-C943-8CC74B618C1C}"/>
              </a:ext>
            </a:extLst>
          </p:cNvPr>
          <p:cNvSpPr txBox="1"/>
          <p:nvPr/>
        </p:nvSpPr>
        <p:spPr>
          <a:xfrm>
            <a:off x="1684087" y="4270822"/>
            <a:ext cx="88238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u="sng" dirty="0">
                <a:solidFill>
                  <a:srgbClr val="C00000"/>
                </a:solidFill>
                <a:latin typeface="+mn-lt"/>
              </a:rPr>
              <a:t>RESOURCE = CLASSICAL CORRELATIONS!</a:t>
            </a:r>
          </a:p>
        </p:txBody>
      </p:sp>
    </p:spTree>
    <p:extLst>
      <p:ext uri="{BB962C8B-B14F-4D97-AF65-F5344CB8AC3E}">
        <p14:creationId xmlns:p14="http://schemas.microsoft.com/office/powerpoint/2010/main" val="1736210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2D59BC-7061-A625-7603-A693B98601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1DBD44-4EC5-2EE0-43F3-A079DA2559B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48639" y="572835"/>
            <a:ext cx="8576700" cy="999934"/>
          </a:xfrm>
        </p:spPr>
        <p:txBody>
          <a:bodyPr/>
          <a:lstStyle/>
          <a:p>
            <a:r>
              <a:rPr lang="en-US" dirty="0"/>
              <a:t>How much discord can we generate?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89D7FDD-13C1-714F-BFB5-59DC3F3317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9604" y="2056028"/>
            <a:ext cx="7532791" cy="2745943"/>
          </a:xfrm>
          <a:prstGeom prst="rect">
            <a:avLst/>
          </a:prstGeom>
        </p:spPr>
      </p:pic>
      <p:cxnSp>
        <p:nvCxnSpPr>
          <p:cNvPr id="7" name="Curved Connector 6">
            <a:extLst>
              <a:ext uri="{FF2B5EF4-FFF2-40B4-BE49-F238E27FC236}">
                <a16:creationId xmlns:a16="http://schemas.microsoft.com/office/drawing/2014/main" id="{F3568BD1-3DB9-7705-6265-8075145499A4}"/>
              </a:ext>
            </a:extLst>
          </p:cNvPr>
          <p:cNvCxnSpPr>
            <a:cxnSpLocks/>
          </p:cNvCxnSpPr>
          <p:nvPr/>
        </p:nvCxnSpPr>
        <p:spPr>
          <a:xfrm rot="10800000" flipV="1">
            <a:off x="9537468" y="1770631"/>
            <a:ext cx="1020416" cy="636104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C08F421-09AC-1D56-9284-9472272EB317}"/>
                  </a:ext>
                </a:extLst>
              </p:cNvPr>
              <p:cNvSpPr txBox="1"/>
              <p:nvPr/>
            </p:nvSpPr>
            <p:spPr>
              <a:xfrm>
                <a:off x="10548337" y="1521852"/>
                <a:ext cx="1325350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rgbClr val="00B050"/>
                    </a:solidFill>
                    <a:latin typeface="+mn-lt"/>
                  </a:rPr>
                  <a:t>Maximally entangled state for each </a:t>
                </a:r>
                <a14:m>
                  <m:oMath xmlns:m="http://schemas.openxmlformats.org/officeDocument/2006/math">
                    <m:r>
                      <a:rPr lang="en-GB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endParaRPr lang="en-US" dirty="0">
                  <a:solidFill>
                    <a:srgbClr val="00B050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C08F421-09AC-1D56-9284-9472272EB3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48337" y="1521852"/>
                <a:ext cx="1325350" cy="1200329"/>
              </a:xfrm>
              <a:prstGeom prst="rect">
                <a:avLst/>
              </a:prstGeom>
              <a:blipFill>
                <a:blip r:embed="rId4"/>
                <a:stretch>
                  <a:fillRect l="-3774" t="-3158" b="-6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Curved Connector 8">
            <a:extLst>
              <a:ext uri="{FF2B5EF4-FFF2-40B4-BE49-F238E27FC236}">
                <a16:creationId xmlns:a16="http://schemas.microsoft.com/office/drawing/2014/main" id="{31C67928-7EDA-028E-C22A-7D318EBFC54B}"/>
              </a:ext>
            </a:extLst>
          </p:cNvPr>
          <p:cNvCxnSpPr>
            <a:cxnSpLocks/>
          </p:cNvCxnSpPr>
          <p:nvPr/>
        </p:nvCxnSpPr>
        <p:spPr>
          <a:xfrm rot="10800000" flipH="1" flipV="1">
            <a:off x="1656933" y="1765517"/>
            <a:ext cx="1020416" cy="636104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7ACE5A49-BB16-971C-8F05-2D8F319693C5}"/>
              </a:ext>
            </a:extLst>
          </p:cNvPr>
          <p:cNvSpPr txBox="1"/>
          <p:nvPr/>
        </p:nvSpPr>
        <p:spPr>
          <a:xfrm>
            <a:off x="498820" y="1442352"/>
            <a:ext cx="13253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00B050"/>
                </a:solidFill>
                <a:latin typeface="+mn-lt"/>
              </a:rPr>
              <a:t>Number of memories</a:t>
            </a:r>
            <a:endParaRPr lang="en-US" dirty="0">
              <a:solidFill>
                <a:srgbClr val="00B05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49882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EA3DCD-06BE-BDD3-0C4D-6A79944341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4520A0-A21D-A2AB-BEBB-D47F79C81B3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48639" y="572835"/>
            <a:ext cx="8576700" cy="999934"/>
          </a:xfrm>
        </p:spPr>
        <p:txBody>
          <a:bodyPr/>
          <a:lstStyle/>
          <a:p>
            <a:r>
              <a:rPr lang="en-US" dirty="0"/>
              <a:t>Adding correlated noise to the initial state of the memories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 Placeholder 3">
                <a:extLst>
                  <a:ext uri="{FF2B5EF4-FFF2-40B4-BE49-F238E27FC236}">
                    <a16:creationId xmlns:a16="http://schemas.microsoft.com/office/drawing/2014/main" id="{91A0ABD8-C514-1963-1FD7-0B230D83A9B4}"/>
                  </a:ext>
                </a:extLst>
              </p:cNvPr>
              <p:cNvSpPr>
                <a:spLocks noGrp="1"/>
              </p:cNvSpPr>
              <p:nvPr>
                <p:ph type="body" sz="quarter" idx="13"/>
              </p:nvPr>
            </p:nvSpPr>
            <p:spPr>
              <a:xfrm>
                <a:off x="548640" y="1892288"/>
                <a:ext cx="6141602" cy="3681647"/>
              </a:xfrm>
            </p:spPr>
            <p:txBody>
              <a:bodyPr/>
              <a:lstStyle/>
              <a:p>
                <a:pPr marL="342900" indent="-342900">
                  <a:buFont typeface="Courier New" panose="02070309020205020404" pitchFamily="49" charset="0"/>
                  <a:buChar char="o"/>
                </a:pPr>
                <a:r>
                  <a:rPr lang="en-US" sz="2800" dirty="0"/>
                  <a:t>Fully correlated dephasing noise Kraus operators:</a:t>
                </a:r>
              </a:p>
              <a:p>
                <a:pPr marL="342900" indent="-342900">
                  <a:buFont typeface="Courier New" panose="02070309020205020404" pitchFamily="49" charset="0"/>
                  <a:buChar char="o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GB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GB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GB" sz="28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f>
                          <m:fPr>
                            <m:ctrlPr>
                              <a:rPr lang="en-GB" sz="28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28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num>
                          <m:den>
                            <m:r>
                              <a:rPr lang="en-GB" sz="2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rad>
                    <m:sSub>
                      <m:sSubPr>
                        <m:ctrlPr>
                          <a:rPr lang="en-GB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GB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𝕀</m:t>
                        </m:r>
                      </m:e>
                      <m:sub>
                        <m:sSub>
                          <m:sSubPr>
                            <m:ctrlPr>
                              <a:rPr lang="en-GB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GB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b>
                    </m:sSub>
                    <m:r>
                      <a:rPr lang="en-GB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⊗</m:t>
                    </m:r>
                    <m:sSub>
                      <m:sSubPr>
                        <m:ctrlPr>
                          <a:rPr lang="en-GB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𝕀</m:t>
                        </m:r>
                      </m:e>
                      <m:sub>
                        <m:sSub>
                          <m:sSubPr>
                            <m:ctrlPr>
                              <a:rPr lang="en-GB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GB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b>
                    </m:sSub>
                    <m:r>
                      <a:rPr lang="en-GB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800" dirty="0"/>
              </a:p>
              <a:p>
                <a:pPr marL="342900" indent="-342900">
                  <a:buFont typeface="Courier New" panose="02070309020205020404" pitchFamily="49" charset="0"/>
                  <a:buChar char="o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GB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800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GB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8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  <m:r>
                      <a:rPr lang="en-GB" sz="2800" i="1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GB" sz="28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GB" sz="2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28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num>
                          <m:den>
                            <m:r>
                              <a:rPr lang="en-GB" sz="2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rad>
                    <m:sSub>
                      <m:sSubPr>
                        <m:ctrlPr>
                          <a:rPr lang="en-GB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GB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sSub>
                          <m:sSubPr>
                            <m:ctrlPr>
                              <a:rPr lang="en-GB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GB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b>
                    </m:sSub>
                    <m:r>
                      <a:rPr lang="en-GB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⊗</m:t>
                    </m:r>
                    <m:sSub>
                      <m:sSubPr>
                        <m:ctrlPr>
                          <a:rPr lang="en-GB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sSub>
                          <m:sSubPr>
                            <m:ctrlPr>
                              <a:rPr lang="en-GB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GB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b>
                    </m:sSub>
                    <m:r>
                      <a:rPr lang="en-GB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4" name="Text Placeholder 3">
                <a:extLst>
                  <a:ext uri="{FF2B5EF4-FFF2-40B4-BE49-F238E27FC236}">
                    <a16:creationId xmlns:a16="http://schemas.microsoft.com/office/drawing/2014/main" id="{91A0ABD8-C514-1963-1FD7-0B230D83A9B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3"/>
              </p:nvPr>
            </p:nvSpPr>
            <p:spPr>
              <a:xfrm>
                <a:off x="548640" y="1892288"/>
                <a:ext cx="6141602" cy="3681647"/>
              </a:xfrm>
              <a:blipFill>
                <a:blip r:embed="rId3"/>
                <a:stretch>
                  <a:fillRect l="-1860" t="-1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2978214E-AA3F-B968-5D81-380E73B2DC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18065" y="1076674"/>
            <a:ext cx="5573935" cy="5573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0308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A942FA-AAA1-820F-6967-831BE8FC32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03AB33-69CD-F693-DD0E-563B88602C9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48639" y="572835"/>
            <a:ext cx="8576700" cy="999934"/>
          </a:xfrm>
        </p:spPr>
        <p:txBody>
          <a:bodyPr/>
          <a:lstStyle/>
          <a:p>
            <a:r>
              <a:rPr lang="en-US" dirty="0"/>
              <a:t>Adding correlated noise to the initial state of the memories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 Placeholder 3">
                <a:extLst>
                  <a:ext uri="{FF2B5EF4-FFF2-40B4-BE49-F238E27FC236}">
                    <a16:creationId xmlns:a16="http://schemas.microsoft.com/office/drawing/2014/main" id="{958128A7-3F40-3EDE-0C2B-84E630A1E201}"/>
                  </a:ext>
                </a:extLst>
              </p:cNvPr>
              <p:cNvSpPr>
                <a:spLocks noGrp="1"/>
              </p:cNvSpPr>
              <p:nvPr>
                <p:ph type="body" sz="quarter" idx="13"/>
              </p:nvPr>
            </p:nvSpPr>
            <p:spPr>
              <a:xfrm>
                <a:off x="548640" y="1892288"/>
                <a:ext cx="6141602" cy="3681647"/>
              </a:xfrm>
            </p:spPr>
            <p:txBody>
              <a:bodyPr/>
              <a:lstStyle/>
              <a:p>
                <a:pPr marL="342900" indent="-342900">
                  <a:buFont typeface="Courier New" panose="02070309020205020404" pitchFamily="49" charset="0"/>
                  <a:buChar char="o"/>
                </a:pPr>
                <a:r>
                  <a:rPr lang="en-US" sz="2000" dirty="0"/>
                  <a:t>At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GB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≳0.11</m:t>
                    </m:r>
                  </m:oMath>
                </a14:m>
                <a:r>
                  <a:rPr lang="en-US" sz="2000" dirty="0"/>
                  <a:t>, states can start looking more and more like discordant Bell-diagonal states.</a:t>
                </a:r>
              </a:p>
              <a:p>
                <a:pPr marL="342900" indent="-342900">
                  <a:buFont typeface="Courier New" panose="02070309020205020404" pitchFamily="49" charset="0"/>
                  <a:buChar char="o"/>
                </a:pP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𝜏</m:t>
                    </m:r>
                    <m:d>
                      <m:d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|</m:t>
                    </m:r>
                    <m:sSup>
                      <m:sSup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GB" sz="2000" b="0" i="0" smtClean="0">
                            <a:latin typeface="Cambria Math" panose="02040503050406030204" pitchFamily="18" charset="0"/>
                          </a:rPr>
                          <m:t>Ψ</m:t>
                        </m:r>
                      </m:e>
                      <m:sup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⟩⟨</m:t>
                    </m:r>
                    <m:sSup>
                      <m:sSup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GB" sz="2000" b="0" i="0" smtClean="0">
                            <a:latin typeface="Cambria Math" panose="02040503050406030204" pitchFamily="18" charset="0"/>
                          </a:rPr>
                          <m:t>Ψ</m:t>
                        </m:r>
                      </m:e>
                      <m:sup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|+</m:t>
                    </m:r>
                    <m:f>
                      <m:f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(|</m:t>
                    </m:r>
                    <m:sSup>
                      <m:sSup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GB" sz="2000" b="0" i="0" smtClean="0">
                            <a:latin typeface="Cambria Math" panose="02040503050406030204" pitchFamily="18" charset="0"/>
                          </a:rPr>
                          <m:t>Φ</m:t>
                        </m:r>
                      </m:e>
                      <m:sup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⟩⟨</m:t>
                    </m:r>
                    <m:sSup>
                      <m:sSup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GB" sz="2000" b="0" i="0" smtClean="0">
                            <a:latin typeface="Cambria Math" panose="02040503050406030204" pitchFamily="18" charset="0"/>
                          </a:rPr>
                          <m:t>Φ</m:t>
                        </m:r>
                      </m:e>
                      <m:sup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|+|</m:t>
                    </m:r>
                    <m:sSup>
                      <m:sSup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GB" sz="2000" b="0" i="0" smtClean="0">
                            <a:latin typeface="Cambria Math" panose="02040503050406030204" pitchFamily="18" charset="0"/>
                          </a:rPr>
                          <m:t>Φ</m:t>
                        </m:r>
                      </m:e>
                      <m:sup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⟩⟨</m:t>
                    </m:r>
                    <m:sSup>
                      <m:sSup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GB" sz="2000" b="0" i="0" smtClean="0">
                            <a:latin typeface="Cambria Math" panose="02040503050406030204" pitchFamily="18" charset="0"/>
                          </a:rPr>
                          <m:t>Φ</m:t>
                        </m:r>
                      </m:e>
                      <m:sup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|)</m:t>
                    </m:r>
                  </m:oMath>
                </a14:m>
                <a:r>
                  <a:rPr lang="en-US" sz="2000" dirty="0"/>
                  <a:t> with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∈[0,1]</m:t>
                    </m:r>
                  </m:oMath>
                </a14:m>
                <a:r>
                  <a:rPr lang="en-US" sz="2000" dirty="0"/>
                  <a:t>.</a:t>
                </a:r>
              </a:p>
              <a:p>
                <a:pPr marL="342900" indent="-342900">
                  <a:buFont typeface="Courier New" panose="02070309020205020404" pitchFamily="49" charset="0"/>
                  <a:buChar char="o"/>
                </a:pP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𝜎</m:t>
                    </m:r>
                    <m:d>
                      <m:d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|</m:t>
                    </m:r>
                    <m:sSup>
                      <m:sSup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GB" sz="2000" b="0" i="0" smtClean="0">
                            <a:latin typeface="Cambria Math" panose="02040503050406030204" pitchFamily="18" charset="0"/>
                          </a:rPr>
                          <m:t>Ψ</m:t>
                        </m:r>
                      </m:e>
                      <m:sup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⟩⟨</m:t>
                    </m:r>
                    <m:sSup>
                      <m:sSup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GB" sz="2000" b="0" i="0" smtClean="0">
                            <a:latin typeface="Cambria Math" panose="02040503050406030204" pitchFamily="18" charset="0"/>
                          </a:rPr>
                          <m:t>Ψ</m:t>
                        </m:r>
                      </m:e>
                      <m:sup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|+</m:t>
                    </m:r>
                    <m:f>
                      <m:f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num>
                      <m:den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GB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𝕀</m:t>
                    </m:r>
                  </m:oMath>
                </a14:m>
                <a:r>
                  <a:rPr lang="en-US" sz="2000" dirty="0"/>
                  <a:t> with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∈[0,1]</m:t>
                    </m:r>
                  </m:oMath>
                </a14:m>
                <a:r>
                  <a:rPr lang="en-US" sz="2000" dirty="0"/>
                  <a:t>.</a:t>
                </a:r>
              </a:p>
              <a:p>
                <a:pPr marL="342900" indent="-342900">
                  <a:buFont typeface="Courier New" panose="02070309020205020404" pitchFamily="49" charset="0"/>
                  <a:buChar char="o"/>
                </a:pPr>
                <a:r>
                  <a:rPr lang="en-US" sz="2000" dirty="0"/>
                  <a:t>Discord is no longer measurement-outcome independent.</a:t>
                </a:r>
              </a:p>
            </p:txBody>
          </p:sp>
        </mc:Choice>
        <mc:Fallback xmlns="">
          <p:sp>
            <p:nvSpPr>
              <p:cNvPr id="4" name="Text Placeholder 3">
                <a:extLst>
                  <a:ext uri="{FF2B5EF4-FFF2-40B4-BE49-F238E27FC236}">
                    <a16:creationId xmlns:a16="http://schemas.microsoft.com/office/drawing/2014/main" id="{958128A7-3F40-3EDE-0C2B-84E630A1E20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3"/>
              </p:nvPr>
            </p:nvSpPr>
            <p:spPr>
              <a:xfrm>
                <a:off x="548640" y="1892288"/>
                <a:ext cx="6141602" cy="3681647"/>
              </a:xfrm>
              <a:blipFill>
                <a:blip r:embed="rId3"/>
                <a:stretch>
                  <a:fillRect l="-1033" t="-6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B7649CE9-0574-C6E2-450B-226B5A0D07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18065" y="1076674"/>
            <a:ext cx="5573935" cy="557393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0315B98-BCEB-630D-B53E-63EAA9FC849F}"/>
                  </a:ext>
                </a:extLst>
              </p:cNvPr>
              <p:cNvSpPr txBox="1"/>
              <p:nvPr/>
            </p:nvSpPr>
            <p:spPr>
              <a:xfrm>
                <a:off x="10637520" y="935940"/>
                <a:ext cx="1476591" cy="52341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GB" sz="2400" b="0" dirty="0"/>
                  <a:t>Discord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0315B98-BCEB-630D-B53E-63EAA9FC84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37520" y="935940"/>
                <a:ext cx="1476591" cy="523413"/>
              </a:xfrm>
              <a:prstGeom prst="rect">
                <a:avLst/>
              </a:prstGeom>
              <a:blipFill>
                <a:blip r:embed="rId5"/>
                <a:stretch>
                  <a:fillRect l="-12821" b="-2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Curved Connector 12">
            <a:extLst>
              <a:ext uri="{FF2B5EF4-FFF2-40B4-BE49-F238E27FC236}">
                <a16:creationId xmlns:a16="http://schemas.microsoft.com/office/drawing/2014/main" id="{3761EBD9-F911-9265-FF62-151D08959D9D}"/>
              </a:ext>
            </a:extLst>
          </p:cNvPr>
          <p:cNvCxnSpPr>
            <a:cxnSpLocks/>
          </p:cNvCxnSpPr>
          <p:nvPr/>
        </p:nvCxnSpPr>
        <p:spPr>
          <a:xfrm rot="5400000">
            <a:off x="11550074" y="1592153"/>
            <a:ext cx="452482" cy="265906"/>
          </a:xfrm>
          <a:prstGeom prst="curvedConnector3">
            <a:avLst>
              <a:gd name="adj1" fmla="val 100000"/>
            </a:avLst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8198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94703B-8A47-12E4-13C2-15E0459770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3E409B-32AE-0346-532A-D86483BDAAB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48639" y="572835"/>
            <a:ext cx="8576700" cy="999934"/>
          </a:xfrm>
        </p:spPr>
        <p:txBody>
          <a:bodyPr/>
          <a:lstStyle/>
          <a:p>
            <a:r>
              <a:rPr lang="en-US" dirty="0"/>
              <a:t>Adding correlated noise to the initial state of the memories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 Placeholder 3">
                <a:extLst>
                  <a:ext uri="{FF2B5EF4-FFF2-40B4-BE49-F238E27FC236}">
                    <a16:creationId xmlns:a16="http://schemas.microsoft.com/office/drawing/2014/main" id="{98C6E8AD-8959-30DE-D42F-ABE637E0274F}"/>
                  </a:ext>
                </a:extLst>
              </p:cNvPr>
              <p:cNvSpPr>
                <a:spLocks noGrp="1"/>
              </p:cNvSpPr>
              <p:nvPr>
                <p:ph type="body" sz="quarter" idx="13"/>
              </p:nvPr>
            </p:nvSpPr>
            <p:spPr>
              <a:xfrm>
                <a:off x="548640" y="1892288"/>
                <a:ext cx="6141602" cy="3681647"/>
              </a:xfrm>
            </p:spPr>
            <p:txBody>
              <a:bodyPr/>
              <a:lstStyle/>
              <a:p>
                <a:pPr marL="342900" indent="-342900">
                  <a:buFont typeface="Courier New" panose="02070309020205020404" pitchFamily="49" charset="0"/>
                  <a:buChar char="o"/>
                </a:pPr>
                <a:r>
                  <a:rPr lang="en-US" sz="2800" dirty="0"/>
                  <a:t>At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800" dirty="0"/>
                  <a:t>, the initial memory state is fully classically correlated.</a:t>
                </a:r>
              </a:p>
              <a:p>
                <a:pPr marL="342900" indent="-342900">
                  <a:buFont typeface="Courier New" panose="02070309020205020404" pitchFamily="49" charset="0"/>
                  <a:buChar char="o"/>
                </a:pP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∴</m:t>
                    </m:r>
                  </m:oMath>
                </a14:m>
                <a:r>
                  <a:rPr lang="en-US" sz="2800" dirty="0"/>
                  <a:t> if we have two copies of the resource state, we can generate Werner states through local operations!</a:t>
                </a:r>
              </a:p>
            </p:txBody>
          </p:sp>
        </mc:Choice>
        <mc:Fallback xmlns="">
          <p:sp>
            <p:nvSpPr>
              <p:cNvPr id="4" name="Text Placeholder 3">
                <a:extLst>
                  <a:ext uri="{FF2B5EF4-FFF2-40B4-BE49-F238E27FC236}">
                    <a16:creationId xmlns:a16="http://schemas.microsoft.com/office/drawing/2014/main" id="{98C6E8AD-8959-30DE-D42F-ABE637E0274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3"/>
              </p:nvPr>
            </p:nvSpPr>
            <p:spPr>
              <a:xfrm>
                <a:off x="548640" y="1892288"/>
                <a:ext cx="6141602" cy="3681647"/>
              </a:xfrm>
              <a:blipFill>
                <a:blip r:embed="rId3"/>
                <a:stretch>
                  <a:fillRect l="-1860" t="-1375" r="-20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1D83C16C-85C3-BE3C-5EF7-219ACF7A0F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18065" y="1076674"/>
            <a:ext cx="5573935" cy="557393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A2A1227E-50AF-0379-7604-426201576D43}"/>
                  </a:ext>
                </a:extLst>
              </p:cNvPr>
              <p:cNvSpPr txBox="1"/>
              <p:nvPr/>
            </p:nvSpPr>
            <p:spPr>
              <a:xfrm>
                <a:off x="10637520" y="935940"/>
                <a:ext cx="1476591" cy="52341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GB" sz="2400" b="0" dirty="0"/>
                  <a:t>Discord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A2A1227E-50AF-0379-7604-426201576D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37520" y="935940"/>
                <a:ext cx="1476591" cy="523413"/>
              </a:xfrm>
              <a:prstGeom prst="rect">
                <a:avLst/>
              </a:prstGeom>
              <a:blipFill>
                <a:blip r:embed="rId5"/>
                <a:stretch>
                  <a:fillRect l="-12821" b="-2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Curved Connector 4">
            <a:extLst>
              <a:ext uri="{FF2B5EF4-FFF2-40B4-BE49-F238E27FC236}">
                <a16:creationId xmlns:a16="http://schemas.microsoft.com/office/drawing/2014/main" id="{808C1B82-E09A-80C1-C84D-93A90CCD9757}"/>
              </a:ext>
            </a:extLst>
          </p:cNvPr>
          <p:cNvCxnSpPr>
            <a:cxnSpLocks/>
          </p:cNvCxnSpPr>
          <p:nvPr/>
        </p:nvCxnSpPr>
        <p:spPr>
          <a:xfrm rot="5400000">
            <a:off x="11550074" y="1592153"/>
            <a:ext cx="452482" cy="265906"/>
          </a:xfrm>
          <a:prstGeom prst="curvedConnector3">
            <a:avLst>
              <a:gd name="adj1" fmla="val 100000"/>
            </a:avLst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33717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Conclusions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548640" y="1737615"/>
            <a:ext cx="6710116" cy="3670543"/>
          </a:xfrm>
        </p:spPr>
        <p:txBody>
          <a:bodyPr/>
          <a:lstStyle/>
          <a:p>
            <a:pPr marL="342900" indent="-342900">
              <a:buClr>
                <a:schemeClr val="bg1"/>
              </a:buClr>
              <a:buFont typeface="Courier New" panose="02070309020205020404" pitchFamily="49" charset="0"/>
              <a:buChar char="o"/>
            </a:pPr>
            <a:r>
              <a:rPr lang="en-US" sz="2400" dirty="0"/>
              <a:t>Classical correlation is a resource for locally generating quantum correlations.</a:t>
            </a:r>
          </a:p>
          <a:p>
            <a:pPr marL="342900" indent="-342900">
              <a:buClr>
                <a:schemeClr val="bg1"/>
              </a:buClr>
              <a:buFont typeface="Courier New" panose="02070309020205020404" pitchFamily="49" charset="0"/>
              <a:buChar char="o"/>
            </a:pPr>
            <a:r>
              <a:rPr lang="en-US" sz="2400" dirty="0"/>
              <a:t>The degree of quantum correlations only depends on the choice of measurement bases.</a:t>
            </a:r>
          </a:p>
          <a:p>
            <a:pPr marL="342900" indent="-342900">
              <a:buClr>
                <a:schemeClr val="bg1"/>
              </a:buClr>
              <a:buFont typeface="Courier New" panose="02070309020205020404" pitchFamily="49" charset="0"/>
              <a:buChar char="o"/>
            </a:pPr>
            <a:r>
              <a:rPr lang="en-US" sz="2400" dirty="0"/>
              <a:t>The protocol scales well with the number of qubits.</a:t>
            </a:r>
          </a:p>
          <a:p>
            <a:pPr marL="342900" indent="-342900">
              <a:buClr>
                <a:schemeClr val="bg1"/>
              </a:buClr>
              <a:buFont typeface="Courier New" panose="02070309020205020404" pitchFamily="49" charset="0"/>
              <a:buChar char="o"/>
            </a:pPr>
            <a:r>
              <a:rPr lang="en-US" sz="2400" dirty="0"/>
              <a:t>Sufficient classical correlations can be used to generate Bell-diagonal states.</a:t>
            </a:r>
          </a:p>
        </p:txBody>
      </p:sp>
      <p:pic>
        <p:nvPicPr>
          <p:cNvPr id="16" name="Picture 15" descr="A close-up of a document&#10;&#10;AI-generated content may be incorrect.">
            <a:extLst>
              <a:ext uri="{FF2B5EF4-FFF2-40B4-BE49-F238E27FC236}">
                <a16:creationId xmlns:a16="http://schemas.microsoft.com/office/drawing/2014/main" id="{97BECFB0-BA9A-886E-0A01-90A41CC797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42951" y="0"/>
            <a:ext cx="484904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7805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B696FF-764E-A976-E9F3-C2C08A169F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75EE84-1781-F09F-A677-4393300428D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48640" y="572835"/>
            <a:ext cx="7079828" cy="999934"/>
          </a:xfrm>
        </p:spPr>
        <p:txBody>
          <a:bodyPr/>
          <a:lstStyle/>
          <a:p>
            <a:r>
              <a:rPr lang="en-US" dirty="0"/>
              <a:t>Correlations in quantum information theory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3A3964A-922F-7C65-29F0-308B3148294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8640" y="1892289"/>
            <a:ext cx="6775892" cy="3206750"/>
          </a:xfrm>
        </p:spPr>
        <p:txBody>
          <a:bodyPr/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dirty="0"/>
              <a:t>In quantum information theory, states can possess </a:t>
            </a:r>
            <a:r>
              <a:rPr lang="en-US" b="1" dirty="0"/>
              <a:t>classical</a:t>
            </a:r>
            <a:r>
              <a:rPr lang="en-US" dirty="0"/>
              <a:t> and </a:t>
            </a:r>
            <a:r>
              <a:rPr lang="en-US" b="1" dirty="0"/>
              <a:t>quantum</a:t>
            </a:r>
            <a:r>
              <a:rPr lang="en-US" dirty="0"/>
              <a:t> correlations.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dirty="0"/>
              <a:t>For pure bipartite states, the quantum correlations are quantified by the entanglement.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dirty="0"/>
              <a:t>For mixed states this may not be the case; separable states can possess quantum correlations.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dirty="0"/>
              <a:t>These generalized quantum correlations can be quantified by the </a:t>
            </a:r>
            <a:r>
              <a:rPr lang="en-US" b="1" dirty="0"/>
              <a:t>quantum discord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pic>
        <p:nvPicPr>
          <p:cNvPr id="8" name="Picture Placeholder 5">
            <a:extLst>
              <a:ext uri="{FF2B5EF4-FFF2-40B4-BE49-F238E27FC236}">
                <a16:creationId xmlns:a16="http://schemas.microsoft.com/office/drawing/2014/main" id="{483BF163-67E1-FF2B-28D2-AF4B50FBD5C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111" r="1111" b="72671"/>
          <a:stretch/>
        </p:blipFill>
        <p:spPr>
          <a:xfrm>
            <a:off x="7010400" y="503224"/>
            <a:ext cx="5181600" cy="187425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437AF6A-1253-D109-D2D9-631DA17A3BD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55552"/>
          <a:stretch/>
        </p:blipFill>
        <p:spPr>
          <a:xfrm>
            <a:off x="6247785" y="2159646"/>
            <a:ext cx="7083787" cy="445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5789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9B2AA5-DF59-6044-67A3-B660303EEE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99F854-9856-5511-A1F1-58D5F1E676B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Quantum discord: what actually is it?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 Placeholder 3">
                <a:extLst>
                  <a:ext uri="{FF2B5EF4-FFF2-40B4-BE49-F238E27FC236}">
                    <a16:creationId xmlns:a16="http://schemas.microsoft.com/office/drawing/2014/main" id="{19453665-C422-0A96-1E16-466A09232388}"/>
                  </a:ext>
                </a:extLst>
              </p:cNvPr>
              <p:cNvSpPr>
                <a:spLocks noGrp="1"/>
              </p:cNvSpPr>
              <p:nvPr>
                <p:ph type="body" sz="quarter" idx="13"/>
              </p:nvPr>
            </p:nvSpPr>
            <p:spPr>
              <a:xfrm>
                <a:off x="548639" y="1892289"/>
                <a:ext cx="5792893" cy="3206750"/>
              </a:xfrm>
            </p:spPr>
            <p:txBody>
              <a:bodyPr/>
              <a:lstStyle/>
              <a:p>
                <a:pPr marL="342900" indent="-342900">
                  <a:buFont typeface="Courier New" panose="02070309020205020404" pitchFamily="49" charset="0"/>
                  <a:buChar char="o"/>
                </a:pPr>
                <a:r>
                  <a:rPr lang="en-US" dirty="0"/>
                  <a:t>Classical information theory: the correlations between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is quantified by the mutual information:</a:t>
                </a:r>
              </a:p>
              <a:p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smtClean="0">
                          <a:latin typeface="Cambria Math" panose="02040503050406030204" pitchFamily="18" charset="0"/>
                        </a:rPr>
                        <m:t>𝐼</m:t>
                      </m:r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: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𝑆</m:t>
                      </m:r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en-GB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𝑆</m:t>
                      </m:r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en-GB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𝑆</m:t>
                      </m:r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𝐴𝐵</m:t>
                          </m:r>
                        </m:e>
                      </m:d>
                    </m:oMath>
                  </m:oMathPara>
                </a14:m>
                <a:endParaRPr lang="en-GB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>
                          <a:latin typeface="Cambria Math" panose="02040503050406030204" pitchFamily="18" charset="0"/>
                        </a:rPr>
                        <m:t>𝐽</m:t>
                      </m:r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: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𝑆</m:t>
                      </m:r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en-GB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     with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𝐽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4" name="Text Placeholder 3">
                <a:extLst>
                  <a:ext uri="{FF2B5EF4-FFF2-40B4-BE49-F238E27FC236}">
                    <a16:creationId xmlns:a16="http://schemas.microsoft.com/office/drawing/2014/main" id="{19453665-C422-0A96-1E16-466A0923238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3"/>
              </p:nvPr>
            </p:nvSpPr>
            <p:spPr>
              <a:xfrm>
                <a:off x="548639" y="1892289"/>
                <a:ext cx="5792893" cy="3206750"/>
              </a:xfrm>
              <a:blipFill>
                <a:blip r:embed="rId2"/>
                <a:stretch>
                  <a:fillRect l="-1094" t="-1181" r="-19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Placeholder 5">
            <a:extLst>
              <a:ext uri="{FF2B5EF4-FFF2-40B4-BE49-F238E27FC236}">
                <a16:creationId xmlns:a16="http://schemas.microsoft.com/office/drawing/2014/main" id="{C3429DE4-323C-2234-5E42-0BE2CF5D981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111" r="1111" b="72671"/>
          <a:stretch/>
        </p:blipFill>
        <p:spPr>
          <a:xfrm>
            <a:off x="7010400" y="503224"/>
            <a:ext cx="5181600" cy="187425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EA6DA5C-ADFC-809C-386A-6DE291E5A6B5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b="55552"/>
          <a:stretch/>
        </p:blipFill>
        <p:spPr>
          <a:xfrm>
            <a:off x="6247785" y="2159646"/>
            <a:ext cx="7083787" cy="445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1893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78FA77-7320-DB44-DE2E-D651D177F6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E9FF0A-113D-FA08-F704-FB90FCE1E7A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Quantum discord: what actually is it?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 Placeholder 3">
                <a:extLst>
                  <a:ext uri="{FF2B5EF4-FFF2-40B4-BE49-F238E27FC236}">
                    <a16:creationId xmlns:a16="http://schemas.microsoft.com/office/drawing/2014/main" id="{7E4E5C8B-1660-A8FC-2197-037C6078E5EF}"/>
                  </a:ext>
                </a:extLst>
              </p:cNvPr>
              <p:cNvSpPr>
                <a:spLocks noGrp="1"/>
              </p:cNvSpPr>
              <p:nvPr>
                <p:ph type="body" sz="quarter" idx="13"/>
              </p:nvPr>
            </p:nvSpPr>
            <p:spPr>
              <a:xfrm>
                <a:off x="548640" y="1892289"/>
                <a:ext cx="6461760" cy="3206750"/>
              </a:xfrm>
            </p:spPr>
            <p:txBody>
              <a:bodyPr/>
              <a:lstStyle/>
              <a:p>
                <a:pPr marL="342900" indent="-342900">
                  <a:buClr>
                    <a:schemeClr val="bg1"/>
                  </a:buClr>
                  <a:buFont typeface="Courier New" panose="02070309020205020404" pitchFamily="49" charset="0"/>
                  <a:buChar char="o"/>
                </a:pP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𝐼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: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GB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𝑆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GB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𝑆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GB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𝑆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𝐴𝐵</m:t>
                        </m:r>
                      </m:e>
                    </m:d>
                  </m:oMath>
                </a14:m>
                <a:endParaRPr lang="en-US" dirty="0"/>
              </a:p>
              <a:p>
                <a:pPr marL="342900" indent="-342900">
                  <a:buClr>
                    <a:schemeClr val="bg1"/>
                  </a:buClr>
                  <a:buFont typeface="Courier New" panose="02070309020205020404" pitchFamily="49" charset="0"/>
                  <a:buChar char="o"/>
                </a:pP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𝐽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: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GB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𝑆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GB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|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marL="342900" indent="-342900">
                  <a:buFont typeface="Courier New" panose="02070309020205020404" pitchFamily="49" charset="0"/>
                  <a:buChar char="o"/>
                </a:pPr>
                <a:r>
                  <a:rPr lang="en-US" dirty="0"/>
                  <a:t>In quantum information theory, these definitions are </a:t>
                </a:r>
                <a:r>
                  <a:rPr lang="en-US" b="1" dirty="0"/>
                  <a:t>NOT</a:t>
                </a:r>
                <a:r>
                  <a:rPr lang="en-US" dirty="0"/>
                  <a:t> equivalent.</a:t>
                </a:r>
              </a:p>
              <a:p>
                <a:pPr marL="342900" indent="-342900">
                  <a:buFont typeface="Courier New" panose="02070309020205020404" pitchFamily="49" charset="0"/>
                  <a:buChar char="o"/>
                </a:pPr>
                <a:r>
                  <a:rPr lang="en-US" dirty="0"/>
                  <a:t>The quantum correlations are given by the minimum difference between them: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𝐼</m:t>
                      </m:r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: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en-GB" i="1">
                          <a:latin typeface="Cambria Math" panose="02040503050406030204" pitchFamily="18" charset="0"/>
                        </a:rPr>
                        <m:t>−</m:t>
                      </m:r>
                      <m:func>
                        <m:func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>
                              <a:latin typeface="Cambria Math" panose="02040503050406030204" pitchFamily="18" charset="0"/>
                            </a:rPr>
                            <m:t>max</m:t>
                          </m:r>
                        </m:fName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𝐽</m:t>
                          </m:r>
                          <m:d>
                            <m:d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: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</m:d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]</m:t>
                          </m:r>
                        </m:e>
                      </m:func>
                    </m:oMath>
                  </m:oMathPara>
                </a14:m>
                <a:endParaRPr lang="en-US" dirty="0"/>
              </a:p>
              <a:p>
                <a:pPr marL="342900" indent="-342900">
                  <a:buFont typeface="Courier New" panose="02070309020205020404" pitchFamily="49" charset="0"/>
                  <a:buChar char="o"/>
                </a:pPr>
                <a:r>
                  <a:rPr lang="en-US" dirty="0"/>
                  <a:t>This is not equivalent to the entanglement!</a:t>
                </a:r>
              </a:p>
            </p:txBody>
          </p:sp>
        </mc:Choice>
        <mc:Fallback xmlns="">
          <p:sp>
            <p:nvSpPr>
              <p:cNvPr id="4" name="Text Placeholder 3">
                <a:extLst>
                  <a:ext uri="{FF2B5EF4-FFF2-40B4-BE49-F238E27FC236}">
                    <a16:creationId xmlns:a16="http://schemas.microsoft.com/office/drawing/2014/main" id="{7E4E5C8B-1660-A8FC-2197-037C6078E5E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3"/>
              </p:nvPr>
            </p:nvSpPr>
            <p:spPr>
              <a:xfrm>
                <a:off x="548640" y="1892289"/>
                <a:ext cx="6461760" cy="3206750"/>
              </a:xfrm>
              <a:blipFill>
                <a:blip r:embed="rId3"/>
                <a:stretch>
                  <a:fillRect l="-982" b="-31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F37E591D-A555-26D8-2A4D-33A36C27651A}"/>
              </a:ext>
            </a:extLst>
          </p:cNvPr>
          <p:cNvSpPr txBox="1"/>
          <p:nvPr/>
        </p:nvSpPr>
        <p:spPr>
          <a:xfrm>
            <a:off x="5085186" y="2390054"/>
            <a:ext cx="21398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Classical correlations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5A1D344-6016-080F-8589-3FD2685A39AC}"/>
              </a:ext>
            </a:extLst>
          </p:cNvPr>
          <p:cNvSpPr txBox="1"/>
          <p:nvPr/>
        </p:nvSpPr>
        <p:spPr>
          <a:xfrm>
            <a:off x="5253134" y="1938815"/>
            <a:ext cx="21398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Total correlations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CF6AF5FA-C072-55FC-5728-DC5829B615B5}"/>
              </a:ext>
            </a:extLst>
          </p:cNvPr>
          <p:cNvCxnSpPr>
            <a:cxnSpLocks/>
          </p:cNvCxnSpPr>
          <p:nvPr/>
        </p:nvCxnSpPr>
        <p:spPr>
          <a:xfrm flipH="1">
            <a:off x="4637313" y="2118049"/>
            <a:ext cx="802434" cy="0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AEA1321A-3001-C56C-CCDD-ADFFB5AF5277}"/>
              </a:ext>
            </a:extLst>
          </p:cNvPr>
          <p:cNvCxnSpPr>
            <a:cxnSpLocks/>
          </p:cNvCxnSpPr>
          <p:nvPr/>
        </p:nvCxnSpPr>
        <p:spPr>
          <a:xfrm flipH="1">
            <a:off x="3862873" y="2587693"/>
            <a:ext cx="1240974" cy="0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6" name="Picture Placeholder 5">
            <a:extLst>
              <a:ext uri="{FF2B5EF4-FFF2-40B4-BE49-F238E27FC236}">
                <a16:creationId xmlns:a16="http://schemas.microsoft.com/office/drawing/2014/main" id="{54796767-7B66-DE63-4D40-28C999F6367A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111" r="1111" b="72671"/>
          <a:stretch/>
        </p:blipFill>
        <p:spPr>
          <a:xfrm>
            <a:off x="7010400" y="503224"/>
            <a:ext cx="5181600" cy="187425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59C6B63-9C42-623A-D760-21F61BA825C9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b="55552"/>
          <a:stretch/>
        </p:blipFill>
        <p:spPr>
          <a:xfrm>
            <a:off x="6247785" y="2159646"/>
            <a:ext cx="7083787" cy="445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099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7922A0-A723-02A3-029B-EB3B994A88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FF845F-299A-2386-8E76-180C42E30F0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48639" y="572835"/>
            <a:ext cx="5902961" cy="999934"/>
          </a:xfrm>
        </p:spPr>
        <p:txBody>
          <a:bodyPr/>
          <a:lstStyle/>
          <a:p>
            <a:r>
              <a:rPr lang="en-US" dirty="0"/>
              <a:t>Discord vs entanglement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5A534A93-85FA-9272-2AEF-E1D18D5A1A3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2872" r="49020"/>
          <a:stretch/>
        </p:blipFill>
        <p:spPr>
          <a:xfrm>
            <a:off x="6692294" y="1058327"/>
            <a:ext cx="5222000" cy="444397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B6373C9-0CCC-130F-7D34-F7CDDC13E12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35974" r="49020"/>
          <a:stretch/>
        </p:blipFill>
        <p:spPr>
          <a:xfrm>
            <a:off x="6692295" y="1811860"/>
            <a:ext cx="5224051" cy="369048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 Placeholder 3">
                <a:extLst>
                  <a:ext uri="{FF2B5EF4-FFF2-40B4-BE49-F238E27FC236}">
                    <a16:creationId xmlns:a16="http://schemas.microsoft.com/office/drawing/2014/main" id="{7BB655A5-758F-825A-7602-08C028E8D7D6}"/>
                  </a:ext>
                </a:extLst>
              </p:cNvPr>
              <p:cNvSpPr>
                <a:spLocks noGrp="1"/>
              </p:cNvSpPr>
              <p:nvPr>
                <p:ph type="body" sz="quarter" idx="13"/>
              </p:nvPr>
            </p:nvSpPr>
            <p:spPr>
              <a:xfrm>
                <a:off x="548639" y="1432139"/>
                <a:ext cx="6673255" cy="3993721"/>
              </a:xfrm>
            </p:spPr>
            <p:txBody>
              <a:bodyPr/>
              <a:lstStyle/>
              <a:p>
                <a:pPr marL="342900" indent="-342900">
                  <a:buFont typeface="Courier New" panose="02070309020205020404" pitchFamily="49" charset="0"/>
                  <a:buChar char="o"/>
                </a:pPr>
                <a:r>
                  <a:rPr lang="en-US" sz="2200" dirty="0"/>
                  <a:t>Discord quantifies all quantum correlations.</a:t>
                </a:r>
              </a:p>
              <a:p>
                <a:pPr marL="342900" indent="-342900">
                  <a:buFont typeface="Courier New" panose="02070309020205020404" pitchFamily="49" charset="0"/>
                  <a:buChar char="o"/>
                </a:pPr>
                <a:r>
                  <a:rPr lang="en-US" sz="2200" dirty="0"/>
                  <a:t>Entanglement is simply one form of quantum correlation.</a:t>
                </a:r>
              </a:p>
              <a:p>
                <a:pPr marL="342900" indent="-342900">
                  <a:buFont typeface="Courier New" panose="02070309020205020404" pitchFamily="49" charset="0"/>
                  <a:buChar char="o"/>
                </a:pP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GB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200" b="0" i="1" smtClean="0">
                            <a:latin typeface="Cambria Math" panose="02040503050406030204" pitchFamily="18" charset="0"/>
                          </a:rPr>
                          <m:t>𝐸𝑛𝑡𝑎𝑛𝑔𝑙𝑒𝑑</m:t>
                        </m:r>
                        <m:r>
                          <a:rPr lang="en-GB" sz="22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GB" sz="2200" b="0" i="1" smtClean="0">
                            <a:latin typeface="Cambria Math" panose="02040503050406030204" pitchFamily="18" charset="0"/>
                          </a:rPr>
                          <m:t>𝑠𝑡𝑎𝑡𝑒𝑠</m:t>
                        </m:r>
                      </m:e>
                    </m:d>
                    <m:r>
                      <a:rPr lang="en-GB" sz="2200" b="0" i="1" smtClean="0">
                        <a:latin typeface="Cambria Math" panose="02040503050406030204" pitchFamily="18" charset="0"/>
                      </a:rPr>
                      <m:t>∈{</m:t>
                    </m:r>
                    <m:r>
                      <a:rPr lang="en-GB" sz="2200" b="0" i="1" smtClean="0">
                        <a:latin typeface="Cambria Math" panose="02040503050406030204" pitchFamily="18" charset="0"/>
                      </a:rPr>
                      <m:t>𝐷𝑖𝑠𝑐𝑜𝑟𝑑𝑎𝑛𝑡</m:t>
                    </m:r>
                    <m:r>
                      <a:rPr lang="en-GB" sz="22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sz="2200" b="0" i="1" smtClean="0">
                        <a:latin typeface="Cambria Math" panose="02040503050406030204" pitchFamily="18" charset="0"/>
                      </a:rPr>
                      <m:t>𝑠𝑡𝑎𝑡𝑒𝑠</m:t>
                    </m:r>
                    <m:r>
                      <a:rPr lang="en-GB" sz="2200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sz="2200" dirty="0"/>
              </a:p>
              <a:p>
                <a:pPr marL="342900" indent="-342900">
                  <a:buFont typeface="Courier New" panose="02070309020205020404" pitchFamily="49" charset="0"/>
                  <a:buChar char="o"/>
                </a:pPr>
                <a:endParaRPr lang="en-US" sz="2200" dirty="0"/>
              </a:p>
              <a:p>
                <a:pPr marL="342900" indent="-342900">
                  <a:buFont typeface="Courier New" panose="02070309020205020404" pitchFamily="49" charset="0"/>
                  <a:buChar char="o"/>
                </a:pPr>
                <a:r>
                  <a:rPr lang="en-US" sz="2200" dirty="0"/>
                  <a:t>Example: </a:t>
                </a:r>
                <a14:m>
                  <m:oMath xmlns:m="http://schemas.openxmlformats.org/officeDocument/2006/math">
                    <m:r>
                      <a:rPr lang="en-GB" sz="2200" b="0" i="1" smtClean="0">
                        <a:latin typeface="Cambria Math" panose="02040503050406030204" pitchFamily="18" charset="0"/>
                      </a:rPr>
                      <m:t>𝜌</m:t>
                    </m:r>
                    <m:d>
                      <m:dPr>
                        <m:ctrlPr>
                          <a:rPr lang="en-GB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2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GB" sz="2200" b="0" i="1" smtClean="0">
                        <a:latin typeface="Cambria Math" panose="02040503050406030204" pitchFamily="18" charset="0"/>
                      </a:rPr>
                      <m:t>=(1−</m:t>
                    </m:r>
                    <m:r>
                      <a:rPr lang="en-GB" sz="22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GB" sz="2200" b="0" i="1" smtClean="0">
                        <a:latin typeface="Cambria Math" panose="02040503050406030204" pitchFamily="18" charset="0"/>
                      </a:rPr>
                      <m:t>)|</m:t>
                    </m:r>
                    <m:sSup>
                      <m:sSupPr>
                        <m:ctrlPr>
                          <a:rPr lang="en-GB" sz="2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GB" sz="2200" b="0" i="0" smtClean="0">
                            <a:latin typeface="Cambria Math" panose="02040503050406030204" pitchFamily="18" charset="0"/>
                          </a:rPr>
                          <m:t>Φ</m:t>
                        </m:r>
                      </m:e>
                      <m:sup>
                        <m:r>
                          <a:rPr lang="en-GB" sz="2200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en-GB" sz="2200" b="0" i="1" smtClean="0">
                        <a:latin typeface="Cambria Math" panose="02040503050406030204" pitchFamily="18" charset="0"/>
                      </a:rPr>
                      <m:t>⟩⟨</m:t>
                    </m:r>
                    <m:sSup>
                      <m:sSupPr>
                        <m:ctrlPr>
                          <a:rPr lang="en-GB" sz="2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GB" sz="2200" b="0" i="0" smtClean="0">
                            <a:latin typeface="Cambria Math" panose="02040503050406030204" pitchFamily="18" charset="0"/>
                          </a:rPr>
                          <m:t>Φ</m:t>
                        </m:r>
                      </m:e>
                      <m:sup>
                        <m:r>
                          <a:rPr lang="en-GB" sz="2200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en-GB" sz="2200" b="0" i="1" smtClean="0">
                        <a:latin typeface="Cambria Math" panose="02040503050406030204" pitchFamily="18" charset="0"/>
                      </a:rPr>
                      <m:t>|+</m:t>
                    </m:r>
                    <m:f>
                      <m:fPr>
                        <m:ctrlPr>
                          <a:rPr lang="en-GB" sz="2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2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num>
                      <m:den>
                        <m:r>
                          <a:rPr lang="en-GB" sz="22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GB" sz="2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𝕀</m:t>
                    </m:r>
                  </m:oMath>
                </a14:m>
                <a:r>
                  <a:rPr lang="en-US" sz="2200" dirty="0"/>
                  <a:t>.         </a:t>
                </a:r>
              </a:p>
              <a:p>
                <a:endParaRPr lang="en-US" sz="2200" dirty="0"/>
              </a:p>
              <a:p>
                <a:pPr lvl="1"/>
                <a:r>
                  <a:rPr lang="en-US" sz="2500" dirty="0"/>
                  <a:t>This state is entangled for 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0≤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&lt;</m:t>
                    </m:r>
                    <m:f>
                      <m:fPr>
                        <m:ctrlPr>
                          <a:rPr lang="en-GB" sz="25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5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GB" sz="25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500" dirty="0"/>
                  <a:t>,                </a:t>
                </a:r>
              </a:p>
              <a:p>
                <a:pPr lvl="1"/>
                <a:r>
                  <a:rPr lang="en-US" sz="2500" dirty="0"/>
                  <a:t>yet discordant for 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&lt;1</m:t>
                    </m:r>
                  </m:oMath>
                </a14:m>
                <a:r>
                  <a:rPr lang="en-US" sz="2500" dirty="0"/>
                  <a:t>.</a:t>
                </a:r>
              </a:p>
            </p:txBody>
          </p:sp>
        </mc:Choice>
        <mc:Fallback xmlns="">
          <p:sp>
            <p:nvSpPr>
              <p:cNvPr id="4" name="Text Placeholder 3">
                <a:extLst>
                  <a:ext uri="{FF2B5EF4-FFF2-40B4-BE49-F238E27FC236}">
                    <a16:creationId xmlns:a16="http://schemas.microsoft.com/office/drawing/2014/main" id="{7BB655A5-758F-825A-7602-08C028E8D7D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3"/>
              </p:nvPr>
            </p:nvSpPr>
            <p:spPr>
              <a:xfrm>
                <a:off x="548639" y="1432139"/>
                <a:ext cx="6673255" cy="3993721"/>
              </a:xfrm>
              <a:blipFill>
                <a:blip r:embed="rId4"/>
                <a:stretch>
                  <a:fillRect l="-1141" t="-949" b="-82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0937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B02DC6-F031-39D7-06E4-B8F975CEBF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F85EFB-5F4F-F8AC-73A4-C92424254D7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48639" y="572835"/>
            <a:ext cx="8194145" cy="999934"/>
          </a:xfrm>
        </p:spPr>
        <p:txBody>
          <a:bodyPr/>
          <a:lstStyle/>
          <a:p>
            <a:r>
              <a:rPr lang="en-US" dirty="0"/>
              <a:t>Quantum correlations hierarchy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38DDBDFF-3C29-B6A8-B7DD-44ED65BEE0F0}"/>
              </a:ext>
            </a:extLst>
          </p:cNvPr>
          <p:cNvSpPr>
            <a:spLocks noChangeAspect="1"/>
          </p:cNvSpPr>
          <p:nvPr/>
        </p:nvSpPr>
        <p:spPr>
          <a:xfrm>
            <a:off x="3864000" y="1572769"/>
            <a:ext cx="4464000" cy="4464000"/>
          </a:xfrm>
          <a:prstGeom prst="ellipse">
            <a:avLst/>
          </a:prstGeom>
          <a:solidFill>
            <a:srgbClr val="973FD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5257B8B-AD67-D094-9BE7-4C514046B631}"/>
              </a:ext>
            </a:extLst>
          </p:cNvPr>
          <p:cNvSpPr txBox="1"/>
          <p:nvPr/>
        </p:nvSpPr>
        <p:spPr>
          <a:xfrm>
            <a:off x="5540826" y="1800795"/>
            <a:ext cx="11103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Discord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BF7706E7-325E-6CEA-9327-DA40397077B2}"/>
              </a:ext>
            </a:extLst>
          </p:cNvPr>
          <p:cNvSpPr>
            <a:spLocks noChangeAspect="1"/>
          </p:cNvSpPr>
          <p:nvPr/>
        </p:nvSpPr>
        <p:spPr>
          <a:xfrm>
            <a:off x="4476000" y="2572703"/>
            <a:ext cx="3240000" cy="3240000"/>
          </a:xfrm>
          <a:prstGeom prst="ellipse">
            <a:avLst/>
          </a:prstGeom>
          <a:solidFill>
            <a:srgbClr val="E769D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FF178323-F65B-DE43-44B7-CA3C5D03880A}"/>
              </a:ext>
            </a:extLst>
          </p:cNvPr>
          <p:cNvSpPr>
            <a:spLocks noChangeAspect="1"/>
          </p:cNvSpPr>
          <p:nvPr/>
        </p:nvSpPr>
        <p:spPr>
          <a:xfrm>
            <a:off x="4971869" y="3429000"/>
            <a:ext cx="2248261" cy="2248261"/>
          </a:xfrm>
          <a:prstGeom prst="ellipse">
            <a:avLst/>
          </a:prstGeom>
          <a:solidFill>
            <a:srgbClr val="E73D8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F995BB07-9570-8A32-1D2E-CEC3FCCBF7C1}"/>
              </a:ext>
            </a:extLst>
          </p:cNvPr>
          <p:cNvSpPr>
            <a:spLocks noChangeAspect="1"/>
          </p:cNvSpPr>
          <p:nvPr/>
        </p:nvSpPr>
        <p:spPr>
          <a:xfrm>
            <a:off x="5373862" y="4049486"/>
            <a:ext cx="1444273" cy="1444273"/>
          </a:xfrm>
          <a:prstGeom prst="ellipse">
            <a:avLst/>
          </a:prstGeom>
          <a:solidFill>
            <a:srgbClr val="E73B0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72073F4-AE79-FEF9-4094-E2EDF1459261}"/>
              </a:ext>
            </a:extLst>
          </p:cNvPr>
          <p:cNvSpPr txBox="1"/>
          <p:nvPr/>
        </p:nvSpPr>
        <p:spPr>
          <a:xfrm>
            <a:off x="5141169" y="2852229"/>
            <a:ext cx="19205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Entanglement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45FC8AB-EB6B-7CCF-FAC2-7177CB49251D}"/>
              </a:ext>
            </a:extLst>
          </p:cNvPr>
          <p:cNvSpPr txBox="1"/>
          <p:nvPr/>
        </p:nvSpPr>
        <p:spPr>
          <a:xfrm>
            <a:off x="5486398" y="3545735"/>
            <a:ext cx="12191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Steering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424B1BD-9325-3B0C-68B4-629EF6B32B26}"/>
              </a:ext>
            </a:extLst>
          </p:cNvPr>
          <p:cNvSpPr txBox="1"/>
          <p:nvPr/>
        </p:nvSpPr>
        <p:spPr>
          <a:xfrm>
            <a:off x="5328671" y="4304493"/>
            <a:ext cx="15533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solidFill>
                  <a:schemeClr val="bg1"/>
                </a:solidFill>
              </a:rPr>
              <a:t>Bell </a:t>
            </a:r>
          </a:p>
          <a:p>
            <a:r>
              <a:rPr lang="en-US" sz="2200" dirty="0">
                <a:solidFill>
                  <a:schemeClr val="bg1"/>
                </a:solidFill>
              </a:rPr>
              <a:t>Non-locality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AAF05A1-EE30-42A3-6978-5ACF51D16800}"/>
              </a:ext>
            </a:extLst>
          </p:cNvPr>
          <p:cNvSpPr txBox="1"/>
          <p:nvPr/>
        </p:nvSpPr>
        <p:spPr>
          <a:xfrm>
            <a:off x="8500188" y="5493759"/>
            <a:ext cx="15768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+mn-lt"/>
              </a:rPr>
              <a:t>(Not to scale)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93DDBBC7-E37B-C30D-8DFD-340B8F8DB88C}"/>
                  </a:ext>
                </a:extLst>
              </p:cNvPr>
              <p:cNvSpPr txBox="1"/>
              <p:nvPr/>
            </p:nvSpPr>
            <p:spPr>
              <a:xfrm>
                <a:off x="122437" y="2824244"/>
                <a:ext cx="3633495" cy="98052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𝜌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≠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</m:sub>
                          </m:s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⟩⟨</m:t>
                          </m:r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|⊗|</m:t>
                          </m:r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⟩⟨</m:t>
                          </m:r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  <a:p>
                <a:r>
                  <a:rPr lang="en-US" dirty="0">
                    <a:latin typeface="+mn-lt"/>
                  </a:rPr>
                  <a:t>with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{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>
                    <a:latin typeface="+mn-lt"/>
                  </a:rPr>
                  <a:t> and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{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>
                    <a:latin typeface="+mn-lt"/>
                  </a:rPr>
                  <a:t> orthogonal bases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93DDBBC7-E37B-C30D-8DFD-340B8F8DB8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437" y="2824244"/>
                <a:ext cx="3633495" cy="980525"/>
              </a:xfrm>
              <a:prstGeom prst="rect">
                <a:avLst/>
              </a:prstGeom>
              <a:blipFill>
                <a:blip r:embed="rId2"/>
                <a:stretch>
                  <a:fillRect l="-3833" t="-100000" r="-1394" b="-1064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1AFAC169-51D4-8C40-4A6B-F18E8F9CF606}"/>
              </a:ext>
            </a:extLst>
          </p:cNvPr>
          <p:cNvCxnSpPr>
            <a:cxnSpLocks/>
          </p:cNvCxnSpPr>
          <p:nvPr/>
        </p:nvCxnSpPr>
        <p:spPr>
          <a:xfrm flipV="1">
            <a:off x="3346160" y="2986370"/>
            <a:ext cx="1035679" cy="11110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3090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/>
      <p:bldP spid="8" grpId="0" animBg="1"/>
      <p:bldP spid="9" grpId="0" animBg="1"/>
      <p:bldP spid="12" grpId="0"/>
      <p:bldP spid="13" grpId="0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983BF8-B51C-5AFA-BEF3-E8672D995B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3332D1-C3A0-E46E-CFE8-B86E9816386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48639" y="572835"/>
            <a:ext cx="8576700" cy="999934"/>
          </a:xfrm>
        </p:spPr>
        <p:txBody>
          <a:bodyPr/>
          <a:lstStyle/>
          <a:p>
            <a:r>
              <a:rPr lang="en-US" dirty="0"/>
              <a:t>Quantum discord: what is it good for?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AF0EDA9-4D3A-505F-6836-70FA437DB2A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8640" y="1892288"/>
            <a:ext cx="6141602" cy="3681647"/>
          </a:xfrm>
        </p:spPr>
        <p:txBody>
          <a:bodyPr/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3400" dirty="0"/>
              <a:t>Device-dependent QKD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3400" dirty="0"/>
              <a:t>Remote state preparation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3400" dirty="0"/>
              <a:t>DQC1 quantum computation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3400" dirty="0"/>
              <a:t>Assisted state discrimination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3400" dirty="0"/>
              <a:t>Entanglement distribution</a:t>
            </a:r>
          </a:p>
        </p:txBody>
      </p:sp>
      <p:sp>
        <p:nvSpPr>
          <p:cNvPr id="2" name="Right Brace 1">
            <a:extLst>
              <a:ext uri="{FF2B5EF4-FFF2-40B4-BE49-F238E27FC236}">
                <a16:creationId xmlns:a16="http://schemas.microsoft.com/office/drawing/2014/main" id="{170DC121-56DA-54D5-FC67-78B9F713C389}"/>
              </a:ext>
            </a:extLst>
          </p:cNvPr>
          <p:cNvSpPr/>
          <p:nvPr/>
        </p:nvSpPr>
        <p:spPr>
          <a:xfrm>
            <a:off x="6428266" y="1917875"/>
            <a:ext cx="550506" cy="3184703"/>
          </a:xfrm>
          <a:prstGeom prst="rightBrac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CE44312-BAC5-BD34-E052-9809C2B4F16B}"/>
              </a:ext>
            </a:extLst>
          </p:cNvPr>
          <p:cNvSpPr txBox="1"/>
          <p:nvPr/>
        </p:nvSpPr>
        <p:spPr>
          <a:xfrm>
            <a:off x="7162417" y="3187060"/>
            <a:ext cx="43760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C00000"/>
                </a:solidFill>
                <a:latin typeface="+mn-lt"/>
              </a:rPr>
              <a:t>Resource = Discord</a:t>
            </a:r>
          </a:p>
        </p:txBody>
      </p:sp>
    </p:spTree>
    <p:extLst>
      <p:ext uri="{BB962C8B-B14F-4D97-AF65-F5344CB8AC3E}">
        <p14:creationId xmlns:p14="http://schemas.microsoft.com/office/powerpoint/2010/main" val="4148895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2" grpId="0" animBg="1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47F98E-388D-9DCA-0DE8-01572F5DC2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B9BE67-F09E-C507-759B-6CC4F50A063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48639" y="572835"/>
            <a:ext cx="8576700" cy="999934"/>
          </a:xfrm>
        </p:spPr>
        <p:txBody>
          <a:bodyPr/>
          <a:lstStyle/>
          <a:p>
            <a:r>
              <a:rPr lang="en-US" dirty="0"/>
              <a:t>Quantum discord: what is it good for?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59825F-3A8F-04C5-AFA3-9CF93545AB7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8640" y="1892289"/>
            <a:ext cx="4843492" cy="3206750"/>
          </a:xfrm>
        </p:spPr>
        <p:txBody>
          <a:bodyPr/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3200" dirty="0"/>
              <a:t>More robust to noise than entanglement.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3200" dirty="0"/>
              <a:t>Unlike entanglement, discord can be locally generated!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A6AC399-1F51-1F25-3C5E-BC581177DC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1840" y="1442301"/>
            <a:ext cx="5970564" cy="497227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5B8D75B-BF05-3385-631C-FC69006AEEE3}"/>
              </a:ext>
            </a:extLst>
          </p:cNvPr>
          <p:cNvSpPr txBox="1"/>
          <p:nvPr/>
        </p:nvSpPr>
        <p:spPr>
          <a:xfrm>
            <a:off x="8205859" y="4640053"/>
            <a:ext cx="18389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+mn-lt"/>
              </a:rPr>
              <a:t>Sudden death of entanglement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2170A322-A62A-E955-899B-FA9A2A6E2A4D}"/>
              </a:ext>
            </a:extLst>
          </p:cNvPr>
          <p:cNvCxnSpPr>
            <a:cxnSpLocks/>
          </p:cNvCxnSpPr>
          <p:nvPr/>
        </p:nvCxnSpPr>
        <p:spPr>
          <a:xfrm flipH="1">
            <a:off x="7904480" y="5252720"/>
            <a:ext cx="497840" cy="49784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5957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890C58-A0C4-2DBA-5493-487FE9A8F0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3D930C84-6261-2E54-7E44-5DDCEF668C2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1684" t="9090" r="15529" b="26102"/>
          <a:stretch/>
        </p:blipFill>
        <p:spPr>
          <a:xfrm>
            <a:off x="3377682" y="1063690"/>
            <a:ext cx="6027575" cy="349956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B4B694-EA11-875A-5B89-03DB19EB9CD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48639" y="572835"/>
            <a:ext cx="8576700" cy="999934"/>
          </a:xfrm>
        </p:spPr>
        <p:txBody>
          <a:bodyPr/>
          <a:lstStyle/>
          <a:p>
            <a:r>
              <a:rPr lang="en-US" dirty="0"/>
              <a:t>Distribution of discord: a protocol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ontent Placeholder 2">
                <a:extLst>
                  <a:ext uri="{FF2B5EF4-FFF2-40B4-BE49-F238E27FC236}">
                    <a16:creationId xmlns:a16="http://schemas.microsoft.com/office/drawing/2014/main" id="{CB5CEE3D-1F99-0C05-2CE8-54D78E6B6CB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413983" y="4933352"/>
                <a:ext cx="9295937" cy="172191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365760" indent="-365760" algn="l" defTabSz="914400" rtl="0" eaLnBrk="1" latinLnBrk="0" hangingPunct="1">
                  <a:lnSpc>
                    <a:spcPct val="105000"/>
                  </a:lnSpc>
                  <a:spcBef>
                    <a:spcPts val="900"/>
                  </a:spcBef>
                  <a:buClr>
                    <a:schemeClr val="accent5"/>
                  </a:buClr>
                  <a:buFont typeface="Avenir Next LT Pro" panose="020B0504020202020204" pitchFamily="34" charset="0"/>
                  <a:buChar char="+"/>
                  <a:defRPr sz="2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65760" indent="0" algn="l" defTabSz="914400" rtl="0" eaLnBrk="1" latinLnBrk="0" hangingPunct="1">
                  <a:lnSpc>
                    <a:spcPct val="105000"/>
                  </a:lnSpc>
                  <a:spcBef>
                    <a:spcPts val="9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640080" indent="-274320" algn="l" defTabSz="914400" rtl="0" eaLnBrk="1" latinLnBrk="0" hangingPunct="1">
                  <a:lnSpc>
                    <a:spcPct val="105000"/>
                  </a:lnSpc>
                  <a:spcBef>
                    <a:spcPts val="600"/>
                  </a:spcBef>
                  <a:buClr>
                    <a:schemeClr val="accent5"/>
                  </a:buClr>
                  <a:buFont typeface="Avenir Next LT Pro" panose="020B0504020202020204" pitchFamily="34" charset="0"/>
                  <a:buChar char="+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640080" indent="0" algn="l" defTabSz="914400" rtl="0" eaLnBrk="1" latinLnBrk="0" hangingPunct="1">
                  <a:lnSpc>
                    <a:spcPct val="105000"/>
                  </a:lnSpc>
                  <a:spcBef>
                    <a:spcPts val="600"/>
                  </a:spcBef>
                  <a:buFontTx/>
                  <a:buNone/>
                  <a:defRPr sz="1800" i="1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886968" indent="-274320" algn="l" defTabSz="914400" rtl="0" eaLnBrk="1" latinLnBrk="0" hangingPunct="1">
                  <a:lnSpc>
                    <a:spcPct val="105000"/>
                  </a:lnSpc>
                  <a:spcBef>
                    <a:spcPts val="600"/>
                  </a:spcBef>
                  <a:buClr>
                    <a:schemeClr val="accent5"/>
                  </a:buClr>
                  <a:buFont typeface="Avenir Next LT Pro" panose="020B0504020202020204" pitchFamily="34" charset="0"/>
                  <a:buChar char="+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457200" indent="-457200">
                  <a:buClr>
                    <a:srgbClr val="13AD8E"/>
                  </a:buClr>
                  <a:buFont typeface="+mj-lt"/>
                  <a:buAutoNum type="arabicParenR"/>
                </a:pPr>
                <a:r>
                  <a:rPr lang="en-US" sz="2400" dirty="0"/>
                  <a:t>A source emits ‘carrier qubits’ in a classically correlated state. Each carrier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dirty="0"/>
                  <a:t> is sent to a quantum memory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GB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dirty="0"/>
                  <a:t>,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GB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GB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GB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400" dirty="0"/>
                  <a:t> in a </a:t>
                </a:r>
                <a:r>
                  <a:rPr lang="en-US" sz="2400" b="1" dirty="0"/>
                  <a:t>pure product state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|"/>
                            <m:endChr m:val="⟩"/>
                            <m:ctrlPr>
                              <a:rPr lang="en-GB" sz="24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24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++</m:t>
                            </m:r>
                          </m:e>
                        </m:d>
                      </m:e>
                      <m:sub>
                        <m:sSub>
                          <m:sSubPr>
                            <m:ctrlPr>
                              <a:rPr lang="en-GB" sz="24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4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𝑴</m:t>
                            </m:r>
                          </m:e>
                          <m:sub>
                            <m:r>
                              <a:rPr lang="en-GB" sz="24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  <m:sSub>
                          <m:sSubPr>
                            <m:ctrlPr>
                              <a:rPr lang="en-GB" sz="24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4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𝑴</m:t>
                            </m:r>
                          </m:e>
                          <m:sub>
                            <m:r>
                              <a:rPr lang="en-GB" sz="24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sz="2400" dirty="0"/>
                  <a:t>.</a:t>
                </a:r>
              </a:p>
            </p:txBody>
          </p:sp>
        </mc:Choice>
        <mc:Fallback xmlns="">
          <p:sp>
            <p:nvSpPr>
              <p:cNvPr id="11" name="Content Placeholder 2">
                <a:extLst>
                  <a:ext uri="{FF2B5EF4-FFF2-40B4-BE49-F238E27FC236}">
                    <a16:creationId xmlns:a16="http://schemas.microsoft.com/office/drawing/2014/main" id="{CB5CEE3D-1F99-0C05-2CE8-54D78E6B6C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3983" y="4933352"/>
                <a:ext cx="9295937" cy="1721915"/>
              </a:xfrm>
              <a:prstGeom prst="rect">
                <a:avLst/>
              </a:prstGeom>
              <a:blipFill>
                <a:blip r:embed="rId4"/>
                <a:stretch>
                  <a:fillRect l="-955" t="-2920" r="-6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A90ED9AE-3189-B87A-F5EA-86FD277CD6D9}"/>
              </a:ext>
            </a:extLst>
          </p:cNvPr>
          <p:cNvSpPr txBox="1"/>
          <p:nvPr/>
        </p:nvSpPr>
        <p:spPr>
          <a:xfrm>
            <a:off x="5260157" y="2130458"/>
            <a:ext cx="13480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C00000"/>
                </a:solidFill>
              </a:rPr>
              <a:t>SOURCE</a:t>
            </a:r>
          </a:p>
        </p:txBody>
      </p:sp>
    </p:spTree>
    <p:extLst>
      <p:ext uri="{BB962C8B-B14F-4D97-AF65-F5344CB8AC3E}">
        <p14:creationId xmlns:p14="http://schemas.microsoft.com/office/powerpoint/2010/main" val="3765024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AHSS opene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BS opene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CCE opene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EEECS opene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HAPP opene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4.xml><?xml version="1.0" encoding="utf-8"?>
<a:theme xmlns:a="http://schemas.openxmlformats.org/drawingml/2006/main" name="Law opene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5.xml><?xml version="1.0" encoding="utf-8"?>
<a:theme xmlns:a="http://schemas.openxmlformats.org/drawingml/2006/main" name="MAE opene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6.xml><?xml version="1.0" encoding="utf-8"?>
<a:theme xmlns:a="http://schemas.openxmlformats.org/drawingml/2006/main" name="MDBS opene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7.xml><?xml version="1.0" encoding="utf-8"?>
<a:theme xmlns:a="http://schemas.openxmlformats.org/drawingml/2006/main" name="MP opene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8.xml><?xml version="1.0" encoding="utf-8"?>
<a:theme xmlns:a="http://schemas.openxmlformats.org/drawingml/2006/main" name="NBE opene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9.xml><?xml version="1.0" encoding="utf-8"?>
<a:theme xmlns:a="http://schemas.openxmlformats.org/drawingml/2006/main" name="NM opene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ECIT opene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0.xml><?xml version="1.0" encoding="utf-8"?>
<a:theme xmlns:a="http://schemas.openxmlformats.org/drawingml/2006/main" name="Pharmacy opene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1.xml><?xml version="1.0" encoding="utf-8"?>
<a:theme xmlns:a="http://schemas.openxmlformats.org/drawingml/2006/main" name="Psychology opene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2.xml><?xml version="1.0" encoding="utf-8"?>
<a:theme xmlns:a="http://schemas.openxmlformats.org/drawingml/2006/main" name="SSESW opene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3.xml><?xml version="1.0" encoding="utf-8"?>
<a:theme xmlns:a="http://schemas.openxmlformats.org/drawingml/2006/main" name="Whit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4.xml><?xml version="1.0" encoding="utf-8"?>
<a:theme xmlns:a="http://schemas.openxmlformats.org/drawingml/2006/main" name="Grey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5.xml><?xml version="1.0" encoding="utf-8"?>
<a:theme xmlns:a="http://schemas.openxmlformats.org/drawingml/2006/main" name="Red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6.xml><?xml version="1.0" encoding="utf-8"?>
<a:theme xmlns:a="http://schemas.openxmlformats.org/drawingml/2006/main" name="Full pic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EPS opene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GPSJ opene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IGFS opene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IHS opene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MHLS opene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MS opene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AEL opene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10084</TotalTime>
  <Words>694</Words>
  <Application>Microsoft Macintosh PowerPoint</Application>
  <PresentationFormat>Widescreen</PresentationFormat>
  <Paragraphs>100</Paragraphs>
  <Slides>16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26</vt:i4>
      </vt:variant>
      <vt:variant>
        <vt:lpstr>Slide Titles</vt:lpstr>
      </vt:variant>
      <vt:variant>
        <vt:i4>16</vt:i4>
      </vt:variant>
    </vt:vector>
  </HeadingPairs>
  <TitlesOfParts>
    <vt:vector size="49" baseType="lpstr">
      <vt:lpstr>Arial</vt:lpstr>
      <vt:lpstr>Avenir Next LT Pro</vt:lpstr>
      <vt:lpstr>Calibri</vt:lpstr>
      <vt:lpstr>Calibri Light</vt:lpstr>
      <vt:lpstr>Cambria Math</vt:lpstr>
      <vt:lpstr>Courier New</vt:lpstr>
      <vt:lpstr>Wingdings</vt:lpstr>
      <vt:lpstr>AHSS opener</vt:lpstr>
      <vt:lpstr>ECIT opener</vt:lpstr>
      <vt:lpstr>EPS opener</vt:lpstr>
      <vt:lpstr>GPSJ opener</vt:lpstr>
      <vt:lpstr>IGFS opener</vt:lpstr>
      <vt:lpstr>IHS opener</vt:lpstr>
      <vt:lpstr>MHLS opener</vt:lpstr>
      <vt:lpstr>MS opener</vt:lpstr>
      <vt:lpstr>AEL opener</vt:lpstr>
      <vt:lpstr>BS opener</vt:lpstr>
      <vt:lpstr>CCE opener</vt:lpstr>
      <vt:lpstr>EEECS opener</vt:lpstr>
      <vt:lpstr>HAPP opener</vt:lpstr>
      <vt:lpstr>Law opener</vt:lpstr>
      <vt:lpstr>MAE opener</vt:lpstr>
      <vt:lpstr>MDBS opener</vt:lpstr>
      <vt:lpstr>MP opener</vt:lpstr>
      <vt:lpstr>NBE opener</vt:lpstr>
      <vt:lpstr>NM opener</vt:lpstr>
      <vt:lpstr>Pharmacy opener</vt:lpstr>
      <vt:lpstr>Psychology opener</vt:lpstr>
      <vt:lpstr>SSESW opener</vt:lpstr>
      <vt:lpstr>White</vt:lpstr>
      <vt:lpstr>Grey</vt:lpstr>
      <vt:lpstr>Red</vt:lpstr>
      <vt:lpstr>Full pic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Office365 Acc.</dc:creator>
  <cp:lastModifiedBy>Adam Hawkins</cp:lastModifiedBy>
  <cp:revision>188</cp:revision>
  <dcterms:created xsi:type="dcterms:W3CDTF">2017-06-15T13:38:57Z</dcterms:created>
  <dcterms:modified xsi:type="dcterms:W3CDTF">2025-03-18T02:15:26Z</dcterms:modified>
</cp:coreProperties>
</file>